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0" r:id="rId4"/>
    <p:sldId id="258" r:id="rId5"/>
    <p:sldId id="264" r:id="rId6"/>
    <p:sldId id="263"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snapToObjects="1">
      <p:cViewPr varScale="1">
        <p:scale>
          <a:sx n="87" d="100"/>
          <a:sy n="87" d="100"/>
        </p:scale>
        <p:origin x="2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9DADE-F939-8244-ACBC-70820FE9698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9B9FEC3-D566-6342-9B18-DE601265C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98CD43-5F1E-514E-9F54-79104776C369}"/>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C02B7A94-38C0-9542-BF9E-7A57AED341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140BCF-C2C5-B348-A04E-C51508A311BF}"/>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19976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E53DA-35EE-1C46-B00A-34A4C39EA30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B4CAD0-8917-E74D-A3B1-7B27E9C44E0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4E616F-0513-6C46-8EC8-D9256BB9F9B5}"/>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44AA3E0D-C6D5-8A4A-8A77-8A1DFF9B25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D1B0CE-3D89-A943-8A35-A99B3999113C}"/>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58749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65A9D4-4B8B-BD43-A8FA-6568868ED6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E5E54F-C5B9-4B4E-9E73-6B8D9FEEFBE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56AE34-8A4B-0143-ACFB-38EDA3640ADB}"/>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B08C22CB-B714-B84C-BF99-CD14BFF23A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D79499-88ED-AC41-9191-E2BBC6ABE2FA}"/>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258730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0FDEB-5F3C-5D46-A614-404B132CA9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099CD1-AFE6-4E4E-BF59-14AE27B6CE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E6C834-E946-7848-8685-919473B09894}"/>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722735EB-CE3C-C644-B723-40AB2E1A90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A4A0D2-08A7-694B-BE08-6BF6EE67F90E}"/>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50651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88DC5-44EA-6241-B26A-622606C0B11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85B5D0-D28A-424E-97A2-FF2E70807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C40098-C3C9-1143-936D-11BEDBA79829}"/>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03F7CE27-3872-504F-8043-DE1B8A653E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44C9EA-9404-8A40-BB8B-02078B9200D4}"/>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409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1ACF6-DDE1-E04B-AD0A-87FBA5CE12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B67D7C-505C-7F45-A379-A676DB585E6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BE77947-5D34-F84B-B51E-E78E0E8257B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5370BAF-29ED-4C45-A9EB-75FB6B152864}"/>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A17D5D9E-DA95-8D47-A5BB-EABB9869B7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022FC7-849C-BE4F-B934-6931C9269723}"/>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18797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35145-EDF8-A048-A6B3-942721B0AA7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7F8295-9B4F-B541-B33C-1866E98C5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F989877-487D-A141-905E-1559FAA96E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D2ED06E-404C-4E4B-8EFB-613D9D43D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45B995-E5AA-7B47-BD80-D17750292B6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B0D9A1-6038-5C4E-ACE3-20642E98BB63}"/>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8" name="フッター プレースホルダー 7">
            <a:extLst>
              <a:ext uri="{FF2B5EF4-FFF2-40B4-BE49-F238E27FC236}">
                <a16:creationId xmlns:a16="http://schemas.microsoft.com/office/drawing/2014/main" id="{5EB0303C-3CDD-AA40-B053-4F57BA20DF0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A2C2717-E87A-894C-AD22-84EEDBC8F6B6}"/>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117746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404C9-C701-2348-8AED-2E1B6A0455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5326EF-2352-D549-BCDD-169E429FA519}"/>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4" name="フッター プレースホルダー 3">
            <a:extLst>
              <a:ext uri="{FF2B5EF4-FFF2-40B4-BE49-F238E27FC236}">
                <a16:creationId xmlns:a16="http://schemas.microsoft.com/office/drawing/2014/main" id="{FFAC2B94-52F5-7F4C-9EF4-F21B50AC645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0F5FC64-F247-2B46-A1AA-87E99C49ECF8}"/>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43675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0EED648-36C5-874A-9FFA-6C1FEFF97BD0}"/>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3" name="フッター プレースホルダー 2">
            <a:extLst>
              <a:ext uri="{FF2B5EF4-FFF2-40B4-BE49-F238E27FC236}">
                <a16:creationId xmlns:a16="http://schemas.microsoft.com/office/drawing/2014/main" id="{CFB90C77-6D65-0C42-BC3A-22420A917BB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6DD988-5629-B246-81FB-AA930ECEABCA}"/>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80756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36FC7-417E-BE45-BFF6-F3065B065C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4AE575-8218-7F40-8389-6B2F094C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87E289-B3CB-9F4C-9C58-F7AB1B96C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41625B-AD3B-5D46-9BBC-927267312C00}"/>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8D6B0DA6-857A-B049-9701-9E2EA60000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DFF6F1-2AFA-F04A-B4D5-2F3BE5297FBF}"/>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78047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24578-FB54-4147-90B3-F1240821E68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ACD1EE-5CFA-0D48-9A41-5CFE036BB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F18554C-FA56-EF43-A4E4-776655FB9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783E8F-FE7D-0345-A453-59195567009B}"/>
              </a:ext>
            </a:extLst>
          </p:cNvPr>
          <p:cNvSpPr>
            <a:spLocks noGrp="1"/>
          </p:cNvSpPr>
          <p:nvPr>
            <p:ph type="dt" sz="half" idx="10"/>
          </p:nvPr>
        </p:nvSpPr>
        <p:spPr/>
        <p:txBody>
          <a:bodyPr/>
          <a:lstStyle/>
          <a:p>
            <a:fld id="{AB12535C-1D72-DC44-8E22-4166649DD822}" type="datetimeFigureOut">
              <a:rPr kumimoji="1" lang="ja-JP" altLang="en-US" smtClean="0"/>
              <a:t>2022/2/12</a:t>
            </a:fld>
            <a:endParaRPr kumimoji="1" lang="ja-JP" altLang="en-US"/>
          </a:p>
        </p:txBody>
      </p:sp>
      <p:sp>
        <p:nvSpPr>
          <p:cNvPr id="6" name="フッター プレースホルダー 5">
            <a:extLst>
              <a:ext uri="{FF2B5EF4-FFF2-40B4-BE49-F238E27FC236}">
                <a16:creationId xmlns:a16="http://schemas.microsoft.com/office/drawing/2014/main" id="{1F3766DF-AA27-0D46-BBC3-CEB49547EB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1E2261-3378-134A-BC0D-DD065063A0DE}"/>
              </a:ext>
            </a:extLst>
          </p:cNvPr>
          <p:cNvSpPr>
            <a:spLocks noGrp="1"/>
          </p:cNvSpPr>
          <p:nvPr>
            <p:ph type="sldNum" sz="quarter" idx="12"/>
          </p:nvPr>
        </p:nvSpPr>
        <p:spPr/>
        <p:txBody>
          <a:body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7617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2FF00B8-912F-D945-A800-FC8568240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4B6332-C5E2-2641-8E8B-DFF9C6DFF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A0FCBC-8AFF-BA4C-AD0F-E75E7246E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2535C-1D72-DC44-8E22-4166649DD822}" type="datetimeFigureOut">
              <a:rPr kumimoji="1" lang="ja-JP" altLang="en-US" smtClean="0"/>
              <a:t>2022/2/12</a:t>
            </a:fld>
            <a:endParaRPr kumimoji="1" lang="ja-JP" altLang="en-US"/>
          </a:p>
        </p:txBody>
      </p:sp>
      <p:sp>
        <p:nvSpPr>
          <p:cNvPr id="5" name="フッター プレースホルダー 4">
            <a:extLst>
              <a:ext uri="{FF2B5EF4-FFF2-40B4-BE49-F238E27FC236}">
                <a16:creationId xmlns:a16="http://schemas.microsoft.com/office/drawing/2014/main" id="{BBA74632-2F73-7646-9CD9-327C48778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8FA670-B61C-AA43-86A5-FC520E405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8F3BB-9FDD-AD45-AFB1-E4E9247F496F}" type="slidenum">
              <a:rPr kumimoji="1" lang="ja-JP" altLang="en-US" smtClean="0"/>
              <a:t>‹#›</a:t>
            </a:fld>
            <a:endParaRPr kumimoji="1" lang="ja-JP" altLang="en-US"/>
          </a:p>
        </p:txBody>
      </p:sp>
    </p:spTree>
    <p:extLst>
      <p:ext uri="{BB962C8B-B14F-4D97-AF65-F5344CB8AC3E}">
        <p14:creationId xmlns:p14="http://schemas.microsoft.com/office/powerpoint/2010/main" val="358217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AC9F3-DF32-4F41-8836-8760EF6DC732}"/>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E8174BED-0336-BA42-BF39-19411B5619AA}"/>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06E8538D-19BD-6445-B11A-CFC93521D27A}"/>
              </a:ext>
            </a:extLst>
          </p:cNvPr>
          <p:cNvPicPr>
            <a:picLocks noChangeAspect="1"/>
          </p:cNvPicPr>
          <p:nvPr/>
        </p:nvPicPr>
        <p:blipFill rotWithShape="1">
          <a:blip r:embed="rId2"/>
          <a:srcRect l="5891" r="7277"/>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3ED0DC47-74B5-0345-88A1-81A527230485}"/>
              </a:ext>
            </a:extLst>
          </p:cNvPr>
          <p:cNvSpPr/>
          <p:nvPr/>
        </p:nvSpPr>
        <p:spPr>
          <a:xfrm>
            <a:off x="0" y="-354"/>
            <a:ext cx="12192000" cy="6858000"/>
          </a:xfrm>
          <a:prstGeom prst="rect">
            <a:avLst/>
          </a:prstGeom>
          <a:solidFill>
            <a:schemeClr val="bg2">
              <a:lumMod val="9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5112B94-A610-4040-A605-6518086237E3}"/>
              </a:ext>
            </a:extLst>
          </p:cNvPr>
          <p:cNvSpPr txBox="1"/>
          <p:nvPr/>
        </p:nvSpPr>
        <p:spPr>
          <a:xfrm>
            <a:off x="754742" y="524510"/>
            <a:ext cx="9913257" cy="1631216"/>
          </a:xfrm>
          <a:prstGeom prst="rect">
            <a:avLst/>
          </a:prstGeom>
          <a:noFill/>
        </p:spPr>
        <p:txBody>
          <a:bodyPr wrap="square" rtlCol="0">
            <a:spAutoFit/>
          </a:bodyPr>
          <a:lstStyle/>
          <a:p>
            <a:pPr>
              <a:lnSpc>
                <a:spcPct val="150000"/>
              </a:lnSpc>
            </a:pPr>
            <a:r>
              <a:rPr lang="ja-JP" altLang="en-US" sz="4000" b="1">
                <a:latin typeface="Meiryo" panose="020B0604030504040204" pitchFamily="34" charset="-128"/>
                <a:ea typeface="Meiryo" panose="020B0604030504040204" pitchFamily="34" charset="-128"/>
              </a:rPr>
              <a:t>こだいらローカルプレイヤーズトーク</a:t>
            </a:r>
            <a:r>
              <a:rPr lang="en-US" altLang="ja-JP" sz="4000" b="1" dirty="0">
                <a:latin typeface="Meiryo" panose="020B0604030504040204" pitchFamily="34" charset="-128"/>
                <a:ea typeface="Meiryo" panose="020B0604030504040204" pitchFamily="34" charset="-128"/>
              </a:rPr>
              <a:t> #1</a:t>
            </a:r>
          </a:p>
          <a:p>
            <a:r>
              <a:rPr lang="ja-JP" altLang="en-US" sz="4000" b="1">
                <a:latin typeface="Meiryo" panose="020B0604030504040204" pitchFamily="34" charset="-128"/>
                <a:ea typeface="Meiryo" panose="020B0604030504040204" pitchFamily="34" charset="-128"/>
              </a:rPr>
              <a:t>あすぴあセンター長　田原三保子さん</a:t>
            </a:r>
            <a:endParaRPr kumimoji="1" lang="ja-JP" altLang="en-US" sz="4000" b="1">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9FC69224-138B-6444-86CD-CBA97BA80AC0}"/>
              </a:ext>
            </a:extLst>
          </p:cNvPr>
          <p:cNvSpPr txBox="1"/>
          <p:nvPr/>
        </p:nvSpPr>
        <p:spPr>
          <a:xfrm>
            <a:off x="6778171" y="4887876"/>
            <a:ext cx="5413829" cy="1708160"/>
          </a:xfrm>
          <a:prstGeom prst="rect">
            <a:avLst/>
          </a:prstGeom>
          <a:solidFill>
            <a:schemeClr val="bg2">
              <a:lumMod val="90000"/>
              <a:alpha val="55000"/>
            </a:schemeClr>
          </a:solidFill>
        </p:spPr>
        <p:txBody>
          <a:bodyPr wrap="square" rtlCol="0">
            <a:spAutoFit/>
          </a:bodyPr>
          <a:lstStyle/>
          <a:p>
            <a:pPr>
              <a:lnSpc>
                <a:spcPct val="150000"/>
              </a:lnSpc>
            </a:pPr>
            <a:r>
              <a:rPr kumimoji="1" lang="en-US" altLang="ja-JP" sz="2400" b="1" dirty="0">
                <a:latin typeface="Meiryo" panose="020B0604030504040204" pitchFamily="34" charset="-128"/>
                <a:ea typeface="Meiryo" panose="020B0604030504040204" pitchFamily="34" charset="-128"/>
              </a:rPr>
              <a:t>2021</a:t>
            </a:r>
            <a:r>
              <a:rPr kumimoji="1" lang="ja-JP" altLang="en-US" sz="2400" b="1">
                <a:latin typeface="Meiryo" panose="020B0604030504040204" pitchFamily="34" charset="-128"/>
                <a:ea typeface="Meiryo" panose="020B0604030504040204" pitchFamily="34" charset="-128"/>
              </a:rPr>
              <a:t>年</a:t>
            </a:r>
            <a:r>
              <a:rPr kumimoji="1" lang="en-US" altLang="ja-JP" sz="2400" b="1" dirty="0">
                <a:latin typeface="Meiryo" panose="020B0604030504040204" pitchFamily="34" charset="-128"/>
                <a:ea typeface="Meiryo" panose="020B0604030504040204" pitchFamily="34" charset="-128"/>
              </a:rPr>
              <a:t>11</a:t>
            </a:r>
            <a:r>
              <a:rPr kumimoji="1" lang="ja-JP" altLang="en-US" sz="2400" b="1">
                <a:latin typeface="Meiryo" panose="020B0604030504040204" pitchFamily="34" charset="-128"/>
                <a:ea typeface="Meiryo" panose="020B0604030504040204" pitchFamily="34" charset="-128"/>
              </a:rPr>
              <a:t>月</a:t>
            </a:r>
            <a:r>
              <a:rPr kumimoji="1" lang="en-US" altLang="ja-JP" sz="2400" b="1" dirty="0">
                <a:latin typeface="Meiryo" panose="020B0604030504040204" pitchFamily="34" charset="-128"/>
                <a:ea typeface="Meiryo" panose="020B0604030504040204" pitchFamily="34" charset="-128"/>
              </a:rPr>
              <a:t>4</a:t>
            </a:r>
            <a:r>
              <a:rPr kumimoji="1" lang="ja-JP" altLang="en-US" sz="2400" b="1">
                <a:latin typeface="Meiryo" panose="020B0604030504040204" pitchFamily="34" charset="-128"/>
                <a:ea typeface="Meiryo" panose="020B0604030504040204" pitchFamily="34" charset="-128"/>
              </a:rPr>
              <a:t>日</a:t>
            </a:r>
            <a:r>
              <a:rPr kumimoji="1" lang="en-US" altLang="ja-JP" sz="2400" b="1" dirty="0">
                <a:latin typeface="Meiryo" panose="020B0604030504040204" pitchFamily="34" charset="-128"/>
                <a:ea typeface="Meiryo" panose="020B0604030504040204" pitchFamily="34" charset="-128"/>
              </a:rPr>
              <a:t>(</a:t>
            </a:r>
            <a:r>
              <a:rPr kumimoji="1" lang="ja-JP" altLang="en-US" sz="2400" b="1">
                <a:latin typeface="Meiryo" panose="020B0604030504040204" pitchFamily="34" charset="-128"/>
                <a:ea typeface="Meiryo" panose="020B0604030504040204" pitchFamily="34" charset="-128"/>
              </a:rPr>
              <a:t>木</a:t>
            </a:r>
            <a:r>
              <a:rPr kumimoji="1" lang="en-US" altLang="ja-JP" sz="2400" b="1" dirty="0">
                <a:latin typeface="Meiryo" panose="020B0604030504040204" pitchFamily="34" charset="-128"/>
                <a:ea typeface="Meiryo" panose="020B0604030504040204" pitchFamily="34" charset="-128"/>
              </a:rPr>
              <a:t>) 19:00-21:00</a:t>
            </a:r>
            <a:br>
              <a:rPr kumimoji="1" lang="en-US" altLang="ja-JP" sz="2400" b="1" dirty="0">
                <a:latin typeface="Meiryo" panose="020B0604030504040204" pitchFamily="34" charset="-128"/>
                <a:ea typeface="Meiryo" panose="020B0604030504040204" pitchFamily="34" charset="-128"/>
              </a:rPr>
            </a:br>
            <a:r>
              <a:rPr kumimoji="1" lang="ja-JP" altLang="en-US" sz="2400" b="1">
                <a:latin typeface="Meiryo" panose="020B0604030504040204" pitchFamily="34" charset="-128"/>
                <a:ea typeface="Meiryo" panose="020B0604030504040204" pitchFamily="34" charset="-128"/>
              </a:rPr>
              <a:t>東京ホームタウン大学院</a:t>
            </a:r>
            <a:endParaRPr kumimoji="1" lang="en-US" altLang="ja-JP" sz="2400" b="1" dirty="0">
              <a:latin typeface="Meiryo" panose="020B0604030504040204" pitchFamily="34" charset="-128"/>
              <a:ea typeface="Meiryo" panose="020B0604030504040204" pitchFamily="34" charset="-128"/>
            </a:endParaRPr>
          </a:p>
          <a:p>
            <a:pPr>
              <a:lnSpc>
                <a:spcPct val="150000"/>
              </a:lnSpc>
            </a:pPr>
            <a:r>
              <a:rPr lang="ja-JP" altLang="en-US" sz="2400" b="1">
                <a:latin typeface="Meiryo" panose="020B0604030504040204" pitchFamily="34" charset="-128"/>
                <a:ea typeface="Meiryo" panose="020B0604030504040204" pitchFamily="34" charset="-128"/>
              </a:rPr>
              <a:t>地域</a:t>
            </a:r>
            <a:r>
              <a:rPr lang="en-US" altLang="ja-JP" sz="2400" b="1" dirty="0">
                <a:latin typeface="Meiryo" panose="020B0604030504040204" pitchFamily="34" charset="-128"/>
                <a:ea typeface="Meiryo" panose="020B0604030504040204" pitchFamily="34" charset="-128"/>
              </a:rPr>
              <a:t>WEB</a:t>
            </a:r>
            <a:r>
              <a:rPr lang="ja-JP" altLang="en-US" sz="2400" b="1">
                <a:latin typeface="Meiryo" panose="020B0604030504040204" pitchFamily="34" charset="-128"/>
                <a:ea typeface="Meiryo" panose="020B0604030504040204" pitchFamily="34" charset="-128"/>
              </a:rPr>
              <a:t>メディアチーム</a:t>
            </a:r>
            <a:endParaRPr kumimoji="1" lang="ja-JP" altLang="en-US" sz="2400" b="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549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DD6B2-87BA-3E42-936B-46636631742B}"/>
              </a:ext>
            </a:extLst>
          </p:cNvPr>
          <p:cNvSpPr>
            <a:spLocks noGrp="1"/>
          </p:cNvSpPr>
          <p:nvPr>
            <p:ph type="title"/>
          </p:nvPr>
        </p:nvSpPr>
        <p:spPr/>
        <p:txBody>
          <a:bodyPr>
            <a:normAutofit/>
          </a:bodyPr>
          <a:lstStyle/>
          <a:p>
            <a:r>
              <a:rPr kumimoji="1" lang="ja-JP" altLang="en-US" sz="4000">
                <a:latin typeface="Meiryo" panose="020B0604030504040204" pitchFamily="34" charset="-128"/>
                <a:ea typeface="Meiryo" panose="020B0604030504040204" pitchFamily="34" charset="-128"/>
              </a:rPr>
              <a:t>ご参加の皆様へ（お願い）</a:t>
            </a:r>
          </a:p>
        </p:txBody>
      </p:sp>
      <p:sp>
        <p:nvSpPr>
          <p:cNvPr id="4" name="コンテンツ プレースホルダー 2">
            <a:extLst>
              <a:ext uri="{FF2B5EF4-FFF2-40B4-BE49-F238E27FC236}">
                <a16:creationId xmlns:a16="http://schemas.microsoft.com/office/drawing/2014/main" id="{64E0B586-8287-E04D-9671-9F02640A3A2E}"/>
              </a:ext>
            </a:extLst>
          </p:cNvPr>
          <p:cNvSpPr txBox="1">
            <a:spLocks/>
          </p:cNvSpPr>
          <p:nvPr/>
        </p:nvSpPr>
        <p:spPr>
          <a:xfrm>
            <a:off x="838200" y="1690688"/>
            <a:ext cx="10884662" cy="4637540"/>
          </a:xfrm>
          <a:prstGeom prst="rect">
            <a:avLst/>
          </a:prstGeom>
          <a:solidFill>
            <a:schemeClr val="bg1"/>
          </a:solidFill>
          <a:ln>
            <a:solidFill>
              <a:schemeClr val="accent2"/>
            </a:solidFill>
          </a:ln>
        </p:spPr>
        <p:txBody>
          <a:bodyPr vert="horz" lIns="91440" tIns="251999"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latin typeface="Meiryo" panose="020B0604030504040204" pitchFamily="34" charset="-128"/>
                <a:ea typeface="Meiryo" panose="020B0604030504040204" pitchFamily="34" charset="-128"/>
              </a:rPr>
              <a:t>このイベントはインタビューメディアとして後日</a:t>
            </a:r>
            <a:r>
              <a:rPr lang="en-US" altLang="ja-JP" b="1" dirty="0">
                <a:latin typeface="Meiryo" panose="020B0604030504040204" pitchFamily="34" charset="-128"/>
                <a:ea typeface="Meiryo" panose="020B0604030504040204" pitchFamily="34" charset="-128"/>
              </a:rPr>
              <a:t>WEB</a:t>
            </a:r>
            <a:r>
              <a:rPr lang="ja-JP" altLang="en-US" b="1" dirty="0">
                <a:latin typeface="Meiryo" panose="020B0604030504040204" pitchFamily="34" charset="-128"/>
                <a:ea typeface="Meiryo" panose="020B0604030504040204" pitchFamily="34" charset="-128"/>
              </a:rPr>
              <a:t>に公開予定です</a:t>
            </a:r>
            <a:br>
              <a:rPr lang="en-US" altLang="ja-JP" b="1" u="sng" dirty="0">
                <a:latin typeface="Meiryo" panose="020B0604030504040204" pitchFamily="34" charset="-128"/>
                <a:ea typeface="Meiryo" panose="020B0604030504040204" pitchFamily="34" charset="-128"/>
              </a:rPr>
            </a:br>
            <a:endParaRPr lang="en-US" altLang="ja-JP" b="1" u="sng"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イベント中のカメラ</a:t>
            </a:r>
            <a:r>
              <a:rPr lang="en-US" altLang="ja-JP" sz="2400" dirty="0">
                <a:latin typeface="Meiryo" panose="020B0604030504040204" pitchFamily="34" charset="-128"/>
                <a:ea typeface="Meiryo" panose="020B0604030504040204" pitchFamily="34" charset="-128"/>
              </a:rPr>
              <a:t>ON</a:t>
            </a:r>
            <a:r>
              <a:rPr lang="ja-JP" altLang="en-US" sz="2400" dirty="0">
                <a:latin typeface="Meiryo" panose="020B0604030504040204" pitchFamily="34" charset="-128"/>
                <a:ea typeface="Meiryo" panose="020B0604030504040204" pitchFamily="34" charset="-128"/>
              </a:rPr>
              <a:t>・</a:t>
            </a:r>
            <a:r>
              <a:rPr lang="en-US" altLang="ja-JP" sz="2400" dirty="0">
                <a:latin typeface="Meiryo" panose="020B0604030504040204" pitchFamily="34" charset="-128"/>
                <a:ea typeface="Meiryo" panose="020B0604030504040204" pitchFamily="34" charset="-128"/>
              </a:rPr>
              <a:t>OFF</a:t>
            </a:r>
            <a:r>
              <a:rPr lang="ja-JP" altLang="en-US" sz="2400" dirty="0">
                <a:latin typeface="Meiryo" panose="020B0604030504040204" pitchFamily="34" charset="-128"/>
                <a:ea typeface="Meiryo" panose="020B0604030504040204" pitchFamily="34" charset="-128"/>
              </a:rPr>
              <a:t>は公開を前提に各自ご判断ください</a:t>
            </a:r>
            <a:endParaRPr lang="en-US" altLang="ja-JP" sz="2400"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偶発的な映り込み、意図しないミュート解除による発話と運営が判断した場合は、事故防止の観点で強制的にマイクやビデオの機能をオフにしますが、必ず見守れるわけではないので、ご参加者自身でご注意願います</a:t>
            </a:r>
            <a:endParaRPr lang="en-US" altLang="ja-JP" sz="2400"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開催主旨に著しく反する、または他者の攻撃を目的としたコメントや発言が繰り返される場合は運営の判断により退出いただきます</a:t>
            </a:r>
            <a:endParaRPr lang="en-US" altLang="ja-JP"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6273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DD6B2-87BA-3E42-936B-46636631742B}"/>
              </a:ext>
            </a:extLst>
          </p:cNvPr>
          <p:cNvSpPr>
            <a:spLocks noGrp="1"/>
          </p:cNvSpPr>
          <p:nvPr>
            <p:ph type="title"/>
          </p:nvPr>
        </p:nvSpPr>
        <p:spPr/>
        <p:txBody>
          <a:bodyPr>
            <a:normAutofit/>
          </a:bodyPr>
          <a:lstStyle/>
          <a:p>
            <a:r>
              <a:rPr lang="ja-JP" altLang="en-US" sz="4000" dirty="0">
                <a:latin typeface="Meiryo" panose="020B0604030504040204" pitchFamily="34" charset="-128"/>
                <a:ea typeface="Meiryo" panose="020B0604030504040204" pitchFamily="34" charset="-128"/>
              </a:rPr>
              <a:t>東京ホームタウン大学院とチーム紹介</a:t>
            </a:r>
            <a:endParaRPr kumimoji="1" lang="ja-JP" altLang="en-US" sz="4000" dirty="0">
              <a:latin typeface="Meiryo" panose="020B0604030504040204" pitchFamily="34" charset="-128"/>
              <a:ea typeface="Meiryo" panose="020B0604030504040204" pitchFamily="34" charset="-128"/>
            </a:endParaRPr>
          </a:p>
        </p:txBody>
      </p:sp>
      <p:sp>
        <p:nvSpPr>
          <p:cNvPr id="4" name="コンテンツ プレースホルダー 2">
            <a:extLst>
              <a:ext uri="{FF2B5EF4-FFF2-40B4-BE49-F238E27FC236}">
                <a16:creationId xmlns:a16="http://schemas.microsoft.com/office/drawing/2014/main" id="{64E0B586-8287-E04D-9671-9F02640A3A2E}"/>
              </a:ext>
            </a:extLst>
          </p:cNvPr>
          <p:cNvSpPr txBox="1">
            <a:spLocks/>
          </p:cNvSpPr>
          <p:nvPr/>
        </p:nvSpPr>
        <p:spPr>
          <a:xfrm>
            <a:off x="6309032" y="1690688"/>
            <a:ext cx="5413830" cy="4637540"/>
          </a:xfrm>
          <a:prstGeom prst="rect">
            <a:avLst/>
          </a:prstGeom>
          <a:solidFill>
            <a:schemeClr val="bg1"/>
          </a:solidFill>
          <a:ln>
            <a:solidFill>
              <a:schemeClr val="accent2"/>
            </a:solidFill>
          </a:ln>
        </p:spPr>
        <p:txBody>
          <a:bodyPr vert="horz" lIns="91440" tIns="251999"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b="1" dirty="0">
                <a:latin typeface="Meiryo" panose="020B0604030504040204" pitchFamily="34" charset="-128"/>
                <a:ea typeface="Meiryo" panose="020B0604030504040204" pitchFamily="34" charset="-128"/>
              </a:rPr>
              <a:t>地域</a:t>
            </a:r>
            <a:r>
              <a:rPr lang="en-US" altLang="ja-JP" b="1" dirty="0">
                <a:latin typeface="Meiryo" panose="020B0604030504040204" pitchFamily="34" charset="-128"/>
                <a:ea typeface="Meiryo" panose="020B0604030504040204" pitchFamily="34" charset="-128"/>
              </a:rPr>
              <a:t>WEB</a:t>
            </a:r>
            <a:r>
              <a:rPr lang="ja-JP" altLang="en-US" b="1" dirty="0">
                <a:latin typeface="Meiryo" panose="020B0604030504040204" pitchFamily="34" charset="-128"/>
                <a:ea typeface="Meiryo" panose="020B0604030504040204" pitchFamily="34" charset="-128"/>
              </a:rPr>
              <a:t>メディアチームの活動</a:t>
            </a:r>
            <a:br>
              <a:rPr lang="en-US" altLang="ja-JP" b="1" u="sng" dirty="0">
                <a:latin typeface="Meiryo" panose="020B0604030504040204" pitchFamily="34" charset="-128"/>
                <a:ea typeface="Meiryo" panose="020B0604030504040204" pitchFamily="34" charset="-128"/>
              </a:rPr>
            </a:br>
            <a:endParaRPr lang="en-US" altLang="ja-JP" b="1" u="sng"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活動する人と地域の人々をつなぐ</a:t>
            </a:r>
            <a:br>
              <a:rPr lang="en-US" altLang="ja-JP"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インタビューイベント開催</a:t>
            </a:r>
            <a:endParaRPr lang="en-US" altLang="ja-JP" sz="2400"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地域メディアのコンテンツを作成</a:t>
            </a:r>
            <a:endParaRPr lang="en-US" altLang="ja-JP" sz="2400"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人々の交流を促進、地域活動の</a:t>
            </a:r>
            <a:br>
              <a:rPr lang="en-US" altLang="ja-JP"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波及効果を高める</a:t>
            </a:r>
            <a:endParaRPr lang="en-US" altLang="ja-JP" sz="2400" dirty="0">
              <a:latin typeface="Meiryo" panose="020B0604030504040204" pitchFamily="34" charset="-128"/>
              <a:ea typeface="Meiryo" panose="020B0604030504040204" pitchFamily="34" charset="-128"/>
            </a:endParaRPr>
          </a:p>
          <a:p>
            <a:pPr>
              <a:lnSpc>
                <a:spcPct val="150000"/>
              </a:lnSpc>
              <a:buClr>
                <a:schemeClr val="accent2">
                  <a:lumMod val="75000"/>
                </a:schemeClr>
              </a:buClr>
              <a:buFont typeface="Wingdings" pitchFamily="2" charset="2"/>
              <a:buChar char="ü"/>
            </a:pPr>
            <a:r>
              <a:rPr lang="ja-JP" altLang="en-US" sz="2400" dirty="0">
                <a:latin typeface="Meiryo" panose="020B0604030504040204" pitchFamily="34" charset="-128"/>
                <a:ea typeface="Meiryo" panose="020B0604030504040204" pitchFamily="34" charset="-128"/>
              </a:rPr>
              <a:t>誰もが気軽に地域活動に関われる</a:t>
            </a:r>
            <a:r>
              <a:rPr lang="en-US" altLang="ja-JP" sz="2400" dirty="0">
                <a:latin typeface="Meiryo" panose="020B0604030504040204" pitchFamily="34" charset="-128"/>
                <a:ea typeface="Meiryo" panose="020B0604030504040204" pitchFamily="34" charset="-128"/>
              </a:rPr>
              <a:t>』</a:t>
            </a:r>
            <a:r>
              <a:rPr lang="ja-JP" altLang="en-US" sz="2400" dirty="0">
                <a:latin typeface="Meiryo" panose="020B0604030504040204" pitchFamily="34" charset="-128"/>
                <a:ea typeface="Meiryo" panose="020B0604030504040204" pitchFamily="34" charset="-128"/>
              </a:rPr>
              <a:t>仕組みを目指す</a:t>
            </a:r>
            <a:endParaRPr lang="en-US" altLang="ja-JP" sz="2400" dirty="0">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BFBB8B96-8A93-E14C-9B8F-21C470DEE438}"/>
              </a:ext>
            </a:extLst>
          </p:cNvPr>
          <p:cNvPicPr>
            <a:picLocks noChangeAspect="1"/>
          </p:cNvPicPr>
          <p:nvPr/>
        </p:nvPicPr>
        <p:blipFill>
          <a:blip r:embed="rId2"/>
          <a:stretch>
            <a:fillRect/>
          </a:stretch>
        </p:blipFill>
        <p:spPr>
          <a:xfrm>
            <a:off x="838200" y="1690688"/>
            <a:ext cx="5009305" cy="4124779"/>
          </a:xfrm>
          <a:prstGeom prst="rect">
            <a:avLst/>
          </a:prstGeom>
        </p:spPr>
      </p:pic>
      <p:sp>
        <p:nvSpPr>
          <p:cNvPr id="8" name="正方形/長方形 7">
            <a:extLst>
              <a:ext uri="{FF2B5EF4-FFF2-40B4-BE49-F238E27FC236}">
                <a16:creationId xmlns:a16="http://schemas.microsoft.com/office/drawing/2014/main" id="{7F607529-AD01-2849-97B6-05A8DDB48DF5}"/>
              </a:ext>
            </a:extLst>
          </p:cNvPr>
          <p:cNvSpPr/>
          <p:nvPr/>
        </p:nvSpPr>
        <p:spPr>
          <a:xfrm>
            <a:off x="802733" y="5958896"/>
            <a:ext cx="5080237" cy="369332"/>
          </a:xfrm>
          <a:prstGeom prst="rect">
            <a:avLst/>
          </a:prstGeom>
        </p:spPr>
        <p:txBody>
          <a:bodyPr wrap="none">
            <a:spAutoFit/>
          </a:bodyPr>
          <a:lstStyle/>
          <a:p>
            <a:r>
              <a:rPr lang="ja-JP" altLang="en-US"/>
              <a:t>https://hometown.metro.tokyo.jp/whatisthtp/</a:t>
            </a:r>
          </a:p>
        </p:txBody>
      </p:sp>
    </p:spTree>
    <p:extLst>
      <p:ext uri="{BB962C8B-B14F-4D97-AF65-F5344CB8AC3E}">
        <p14:creationId xmlns:p14="http://schemas.microsoft.com/office/powerpoint/2010/main" val="394964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67E15-023F-564C-A237-713DDB3ADE3E}"/>
              </a:ext>
            </a:extLst>
          </p:cNvPr>
          <p:cNvSpPr>
            <a:spLocks noGrp="1"/>
          </p:cNvSpPr>
          <p:nvPr>
            <p:ph type="title"/>
          </p:nvPr>
        </p:nvSpPr>
        <p:spPr/>
        <p:txBody>
          <a:bodyPr>
            <a:normAutofit/>
          </a:bodyPr>
          <a:lstStyle/>
          <a:p>
            <a:r>
              <a:rPr lang="ja-JP" altLang="en-US" sz="4000">
                <a:latin typeface="Meiryo" panose="020B0604030504040204" pitchFamily="34" charset="-128"/>
                <a:ea typeface="Meiryo" panose="020B0604030504040204" pitchFamily="34" charset="-128"/>
              </a:rPr>
              <a:t>タイムテーブル</a:t>
            </a:r>
            <a:endParaRPr kumimoji="1" lang="ja-JP" altLang="en-US" sz="400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7F395267-B28F-1247-BCA6-7FC50BCD2F51}"/>
              </a:ext>
            </a:extLst>
          </p:cNvPr>
          <p:cNvSpPr>
            <a:spLocks noGrp="1"/>
          </p:cNvSpPr>
          <p:nvPr>
            <p:ph idx="1"/>
          </p:nvPr>
        </p:nvSpPr>
        <p:spPr/>
        <p:txBody>
          <a:bodyPr/>
          <a:lstStyle/>
          <a:p>
            <a:pPr marL="0" indent="0">
              <a:buNone/>
            </a:pPr>
            <a:endParaRPr lang="en-US" altLang="ja-JP" dirty="0"/>
          </a:p>
          <a:p>
            <a:pPr marL="0" indent="0">
              <a:buNone/>
            </a:pPr>
            <a:endParaRPr lang="en-US" altLang="ja-JP" dirty="0"/>
          </a:p>
          <a:p>
            <a:pPr marL="0" indent="0">
              <a:buNone/>
            </a:pPr>
            <a:endParaRPr kumimoji="1" lang="ja-JP" altLang="en-US"/>
          </a:p>
        </p:txBody>
      </p:sp>
      <p:graphicFrame>
        <p:nvGraphicFramePr>
          <p:cNvPr id="4" name="表 4">
            <a:extLst>
              <a:ext uri="{FF2B5EF4-FFF2-40B4-BE49-F238E27FC236}">
                <a16:creationId xmlns:a16="http://schemas.microsoft.com/office/drawing/2014/main" id="{C8257481-ED64-F34D-8354-8F0D2C57E42D}"/>
              </a:ext>
            </a:extLst>
          </p:cNvPr>
          <p:cNvGraphicFramePr>
            <a:graphicFrameLocks noGrp="1"/>
          </p:cNvGraphicFramePr>
          <p:nvPr>
            <p:extLst>
              <p:ext uri="{D42A27DB-BD31-4B8C-83A1-F6EECF244321}">
                <p14:modId xmlns:p14="http://schemas.microsoft.com/office/powerpoint/2010/main" val="474568209"/>
              </p:ext>
            </p:extLst>
          </p:nvPr>
        </p:nvGraphicFramePr>
        <p:xfrm>
          <a:off x="1408009" y="1825625"/>
          <a:ext cx="9375982" cy="2895600"/>
        </p:xfrm>
        <a:graphic>
          <a:graphicData uri="http://schemas.openxmlformats.org/drawingml/2006/table">
            <a:tbl>
              <a:tblPr firstRow="1" bandRow="1">
                <a:tableStyleId>{BDBED569-4797-4DF1-A0F4-6AAB3CD982D8}</a:tableStyleId>
              </a:tblPr>
              <a:tblGrid>
                <a:gridCol w="3163868">
                  <a:extLst>
                    <a:ext uri="{9D8B030D-6E8A-4147-A177-3AD203B41FA5}">
                      <a16:colId xmlns:a16="http://schemas.microsoft.com/office/drawing/2014/main" val="230347908"/>
                    </a:ext>
                  </a:extLst>
                </a:gridCol>
                <a:gridCol w="6212114">
                  <a:extLst>
                    <a:ext uri="{9D8B030D-6E8A-4147-A177-3AD203B41FA5}">
                      <a16:colId xmlns:a16="http://schemas.microsoft.com/office/drawing/2014/main" val="2276282566"/>
                    </a:ext>
                  </a:extLst>
                </a:gridCol>
              </a:tblGrid>
              <a:tr h="370840">
                <a:tc>
                  <a:txBody>
                    <a:bodyPr/>
                    <a:lstStyle/>
                    <a:p>
                      <a:r>
                        <a:rPr kumimoji="1" lang="ja-JP" altLang="en-US" sz="3200" dirty="0">
                          <a:latin typeface="Meiryo" panose="020B0604030504040204" pitchFamily="34" charset="-128"/>
                          <a:ea typeface="Meiryo" panose="020B0604030504040204" pitchFamily="34" charset="-128"/>
                        </a:rPr>
                        <a:t>時間</a:t>
                      </a:r>
                    </a:p>
                  </a:txBody>
                  <a:tcPr>
                    <a:solidFill>
                      <a:schemeClr val="accent5">
                        <a:lumMod val="40000"/>
                        <a:lumOff val="60000"/>
                      </a:schemeClr>
                    </a:solidFill>
                  </a:tcPr>
                </a:tc>
                <a:tc>
                  <a:txBody>
                    <a:bodyPr/>
                    <a:lstStyle/>
                    <a:p>
                      <a:r>
                        <a:rPr kumimoji="1" lang="ja-JP" altLang="en-US" sz="3200">
                          <a:latin typeface="Meiryo" panose="020B0604030504040204" pitchFamily="34" charset="-128"/>
                          <a:ea typeface="Meiryo" panose="020B0604030504040204" pitchFamily="34" charset="-128"/>
                        </a:rPr>
                        <a:t>内容</a:t>
                      </a:r>
                    </a:p>
                  </a:txBody>
                  <a:tcPr>
                    <a:solidFill>
                      <a:schemeClr val="accent5">
                        <a:lumMod val="40000"/>
                        <a:lumOff val="60000"/>
                      </a:schemeClr>
                    </a:solidFill>
                  </a:tcPr>
                </a:tc>
                <a:extLst>
                  <a:ext uri="{0D108BD9-81ED-4DB2-BD59-A6C34878D82A}">
                    <a16:rowId xmlns:a16="http://schemas.microsoft.com/office/drawing/2014/main" val="22680440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3200" dirty="0">
                          <a:latin typeface="Meiryo" panose="020B0604030504040204" pitchFamily="34" charset="-128"/>
                          <a:ea typeface="Meiryo" panose="020B0604030504040204" pitchFamily="34" charset="-128"/>
                        </a:rPr>
                        <a:t>19:00-19:05</a:t>
                      </a:r>
                      <a:endParaRPr lang="ja-JP" altLang="en-US" sz="3200">
                        <a:latin typeface="Meiryo" panose="020B0604030504040204" pitchFamily="34" charset="-128"/>
                        <a:ea typeface="Meiryo" panose="020B0604030504040204" pitchFamily="34"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a:latin typeface="Meiryo" panose="020B0604030504040204" pitchFamily="34" charset="-128"/>
                          <a:ea typeface="Meiryo" panose="020B0604030504040204" pitchFamily="34" charset="-128"/>
                        </a:rPr>
                        <a:t>本日の説明</a:t>
                      </a:r>
                      <a:r>
                        <a:rPr lang="en-US" altLang="ja-JP" sz="3200" dirty="0">
                          <a:latin typeface="Meiryo" panose="020B0604030504040204" pitchFamily="34" charset="-128"/>
                          <a:ea typeface="Meiryo" panose="020B0604030504040204" pitchFamily="34" charset="-128"/>
                        </a:rPr>
                        <a:t> </a:t>
                      </a:r>
                    </a:p>
                  </a:txBody>
                  <a:tcPr>
                    <a:noFill/>
                  </a:tcPr>
                </a:tc>
                <a:extLst>
                  <a:ext uri="{0D108BD9-81ED-4DB2-BD59-A6C34878D82A}">
                    <a16:rowId xmlns:a16="http://schemas.microsoft.com/office/drawing/2014/main" val="1022817532"/>
                  </a:ext>
                </a:extLst>
              </a:tr>
              <a:tr h="370840">
                <a:tc>
                  <a:txBody>
                    <a:bodyPr/>
                    <a:lstStyle/>
                    <a:p>
                      <a:r>
                        <a:rPr lang="en-US" altLang="ja-JP" sz="3200" dirty="0">
                          <a:latin typeface="Meiryo" panose="020B0604030504040204" pitchFamily="34" charset="-128"/>
                          <a:ea typeface="Meiryo" panose="020B0604030504040204" pitchFamily="34" charset="-128"/>
                        </a:rPr>
                        <a:t>19:05-20:00</a:t>
                      </a:r>
                      <a:endParaRPr kumimoji="1" lang="ja-JP" altLang="en-US" sz="3200">
                        <a:latin typeface="Meiryo" panose="020B0604030504040204" pitchFamily="34" charset="-128"/>
                        <a:ea typeface="Meiryo" panose="020B0604030504040204" pitchFamily="34"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a:latin typeface="Meiryo" panose="020B0604030504040204" pitchFamily="34" charset="-128"/>
                          <a:ea typeface="Meiryo" panose="020B0604030504040204" pitchFamily="34" charset="-128"/>
                        </a:rPr>
                        <a:t>公開インタビュー</a:t>
                      </a:r>
                      <a:endParaRPr lang="en-US" altLang="ja-JP" sz="3200" dirty="0">
                        <a:latin typeface="Meiryo" panose="020B0604030504040204" pitchFamily="34" charset="-128"/>
                        <a:ea typeface="Meiryo" panose="020B0604030504040204" pitchFamily="34" charset="-128"/>
                      </a:endParaRPr>
                    </a:p>
                  </a:txBody>
                  <a:tcPr>
                    <a:noFill/>
                  </a:tcPr>
                </a:tc>
                <a:extLst>
                  <a:ext uri="{0D108BD9-81ED-4DB2-BD59-A6C34878D82A}">
                    <a16:rowId xmlns:a16="http://schemas.microsoft.com/office/drawing/2014/main" val="70318808"/>
                  </a:ext>
                </a:extLst>
              </a:tr>
              <a:tr h="370840">
                <a:tc>
                  <a:txBody>
                    <a:bodyPr/>
                    <a:lstStyle/>
                    <a:p>
                      <a:r>
                        <a:rPr lang="en-US" altLang="ja-JP" sz="3200" dirty="0">
                          <a:latin typeface="Meiryo" panose="020B0604030504040204" pitchFamily="34" charset="-128"/>
                          <a:ea typeface="Meiryo" panose="020B0604030504040204" pitchFamily="34" charset="-128"/>
                        </a:rPr>
                        <a:t>20:00-20:30</a:t>
                      </a:r>
                      <a:endParaRPr kumimoji="1" lang="ja-JP" altLang="en-US" sz="3200">
                        <a:latin typeface="Meiryo" panose="020B0604030504040204" pitchFamily="34" charset="-128"/>
                        <a:ea typeface="Meiryo" panose="020B0604030504040204" pitchFamily="34"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a:latin typeface="Meiryo" panose="020B0604030504040204" pitchFamily="34" charset="-128"/>
                          <a:ea typeface="Meiryo" panose="020B0604030504040204" pitchFamily="34" charset="-128"/>
                        </a:rPr>
                        <a:t>参加者からの質問</a:t>
                      </a:r>
                      <a:endParaRPr lang="en-US" altLang="ja-JP" sz="3200" dirty="0">
                        <a:latin typeface="Meiryo" panose="020B0604030504040204" pitchFamily="34" charset="-128"/>
                        <a:ea typeface="Meiryo" panose="020B0604030504040204" pitchFamily="34" charset="-128"/>
                      </a:endParaRPr>
                    </a:p>
                  </a:txBody>
                  <a:tcPr>
                    <a:noFill/>
                  </a:tcPr>
                </a:tc>
                <a:extLst>
                  <a:ext uri="{0D108BD9-81ED-4DB2-BD59-A6C34878D82A}">
                    <a16:rowId xmlns:a16="http://schemas.microsoft.com/office/drawing/2014/main" val="679750819"/>
                  </a:ext>
                </a:extLst>
              </a:tr>
              <a:tr h="370840">
                <a:tc>
                  <a:txBody>
                    <a:bodyPr/>
                    <a:lstStyle/>
                    <a:p>
                      <a:r>
                        <a:rPr lang="en-US" altLang="ja-JP" sz="3200" dirty="0">
                          <a:latin typeface="Meiryo" panose="020B0604030504040204" pitchFamily="34" charset="-128"/>
                          <a:ea typeface="Meiryo" panose="020B0604030504040204" pitchFamily="34" charset="-128"/>
                        </a:rPr>
                        <a:t>20:30-21:00</a:t>
                      </a:r>
                      <a:endParaRPr kumimoji="1" lang="ja-JP" altLang="en-US" sz="3200">
                        <a:latin typeface="Meiryo" panose="020B0604030504040204" pitchFamily="34" charset="-128"/>
                        <a:ea typeface="Meiryo" panose="020B0604030504040204" pitchFamily="34" charset="-128"/>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latin typeface="Meiryo" panose="020B0604030504040204" pitchFamily="34" charset="-128"/>
                          <a:ea typeface="Meiryo" panose="020B0604030504040204" pitchFamily="34" charset="-128"/>
                        </a:rPr>
                        <a:t>参加者同士の交流タイム</a:t>
                      </a:r>
                      <a:endParaRPr lang="en-US" altLang="ja-JP" sz="3200" dirty="0">
                        <a:latin typeface="Meiryo" panose="020B0604030504040204" pitchFamily="34" charset="-128"/>
                        <a:ea typeface="Meiryo" panose="020B0604030504040204" pitchFamily="34" charset="-128"/>
                      </a:endParaRPr>
                    </a:p>
                  </a:txBody>
                  <a:tcPr>
                    <a:noFill/>
                  </a:tcPr>
                </a:tc>
                <a:extLst>
                  <a:ext uri="{0D108BD9-81ED-4DB2-BD59-A6C34878D82A}">
                    <a16:rowId xmlns:a16="http://schemas.microsoft.com/office/drawing/2014/main" val="261875178"/>
                  </a:ext>
                </a:extLst>
              </a:tr>
            </a:tbl>
          </a:graphicData>
        </a:graphic>
      </p:graphicFrame>
    </p:spTree>
    <p:extLst>
      <p:ext uri="{BB962C8B-B14F-4D97-AF65-F5344CB8AC3E}">
        <p14:creationId xmlns:p14="http://schemas.microsoft.com/office/powerpoint/2010/main" val="356390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39911210-0AF0-4234-BC49-BC551D8AF98E}"/>
              </a:ext>
            </a:extLst>
          </p:cNvPr>
          <p:cNvSpPr>
            <a:spLocks noGrp="1"/>
          </p:cNvSpPr>
          <p:nvPr>
            <p:ph idx="1"/>
          </p:nvPr>
        </p:nvSpPr>
        <p:spPr>
          <a:xfrm>
            <a:off x="838200" y="1565031"/>
            <a:ext cx="10515600" cy="4611932"/>
          </a:xfrm>
        </p:spPr>
        <p:txBody>
          <a:bodyPr>
            <a:noAutofit/>
          </a:bodyPr>
          <a:lstStyle/>
          <a:p>
            <a:pPr marL="0" indent="0">
              <a:lnSpc>
                <a:spcPct val="150000"/>
              </a:lnSpc>
              <a:buNone/>
            </a:pPr>
            <a:r>
              <a:rPr lang="ja-JP" altLang="en-US" sz="2400" dirty="0">
                <a:latin typeface="メイリオ" panose="020B0604030504040204" pitchFamily="50" charset="-128"/>
                <a:ea typeface="メイリオ" panose="020B0604030504040204" pitchFamily="50" charset="-128"/>
              </a:rPr>
              <a:t>小平市民活動支援センター「あすぴあ」は、平成</a:t>
            </a:r>
            <a:r>
              <a:rPr lang="en-US" altLang="ja-JP" sz="2400" dirty="0">
                <a:latin typeface="メイリオ" panose="020B0604030504040204" pitchFamily="50" charset="-128"/>
                <a:ea typeface="メイリオ" panose="020B0604030504040204" pitchFamily="50" charset="-128"/>
              </a:rPr>
              <a:t>22</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月にオープンした、市民の自主的な社会貢献活動・市民活動を支援する拠点施設です。住みよいまちづくりのために、市民が考えたり、話し合ったり、いっしょに行動したりするところです。</a:t>
            </a:r>
          </a:p>
          <a:p>
            <a:pPr marL="0" indent="0">
              <a:lnSpc>
                <a:spcPct val="150000"/>
              </a:lnSpc>
              <a:buNone/>
            </a:pPr>
            <a:r>
              <a:rPr lang="ja-JP" altLang="en-US" sz="2400" dirty="0">
                <a:latin typeface="メイリオ" panose="020B0604030504040204" pitchFamily="50" charset="-128"/>
                <a:ea typeface="メイリオ" panose="020B0604030504040204" pitchFamily="50" charset="-128"/>
              </a:rPr>
              <a:t>今、活動している団体、これから活動を始めようとしているグループ、個人など、市民活動に関心のある方なら誰でも利用できます。</a:t>
            </a:r>
          </a:p>
          <a:p>
            <a:pPr marL="0" indent="0">
              <a:lnSpc>
                <a:spcPct val="150000"/>
              </a:lnSpc>
              <a:buNone/>
            </a:pPr>
            <a:r>
              <a:rPr lang="ja-JP" altLang="en-US" sz="2400" dirty="0">
                <a:latin typeface="メイリオ" panose="020B0604030504040204" pitchFamily="50" charset="-128"/>
                <a:ea typeface="メイリオ" panose="020B0604030504040204" pitchFamily="50" charset="-128"/>
              </a:rPr>
              <a:t>様々な分野の情報収集と発信、団体間の交流、学習や作業の場などとして、自由に活用できます。</a:t>
            </a:r>
          </a:p>
        </p:txBody>
      </p:sp>
      <p:sp>
        <p:nvSpPr>
          <p:cNvPr id="7" name="タイトル 6">
            <a:extLst>
              <a:ext uri="{FF2B5EF4-FFF2-40B4-BE49-F238E27FC236}">
                <a16:creationId xmlns:a16="http://schemas.microsoft.com/office/drawing/2014/main" id="{2A5E419A-EED7-41E3-B922-3A5A6BD4CEF8}"/>
              </a:ext>
            </a:extLst>
          </p:cNvPr>
          <p:cNvSpPr>
            <a:spLocks noGrp="1"/>
          </p:cNvSpPr>
          <p:nvPr>
            <p:ph type="title"/>
          </p:nvPr>
        </p:nvSpPr>
        <p:spPr/>
        <p:txBody>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あすぴあ とは</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296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5D437-8FFD-5644-9D54-5F8062055130}"/>
              </a:ext>
            </a:extLst>
          </p:cNvPr>
          <p:cNvSpPr>
            <a:spLocks noGrp="1"/>
          </p:cNvSpPr>
          <p:nvPr>
            <p:ph type="title"/>
          </p:nvPr>
        </p:nvSpPr>
        <p:spPr/>
        <p:txBody>
          <a:bodyPr>
            <a:normAutofit/>
          </a:bodyPr>
          <a:lstStyle/>
          <a:p>
            <a:r>
              <a:rPr lang="ja-JP" altLang="en-US" sz="4000" dirty="0">
                <a:latin typeface="Meiryo" panose="020B0604030504040204" pitchFamily="34" charset="-128"/>
                <a:ea typeface="Meiryo" panose="020B0604030504040204" pitchFamily="34" charset="-128"/>
              </a:rPr>
              <a:t>田原三保子さんの紹介</a:t>
            </a:r>
            <a:endParaRPr kumimoji="1" lang="ja-JP" altLang="en-US" sz="4000" dirty="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BEDA5B2C-4A29-B043-B83C-FE801689BEA2}"/>
              </a:ext>
            </a:extLst>
          </p:cNvPr>
          <p:cNvSpPr>
            <a:spLocks noGrp="1"/>
          </p:cNvSpPr>
          <p:nvPr>
            <p:ph idx="1"/>
          </p:nvPr>
        </p:nvSpPr>
        <p:spPr>
          <a:xfrm>
            <a:off x="838201" y="1582057"/>
            <a:ext cx="10785230" cy="5094514"/>
          </a:xfrm>
        </p:spPr>
        <p:txBody>
          <a:bodyPr>
            <a:normAutofit/>
          </a:bodyPr>
          <a:lstStyle/>
          <a:p>
            <a:pPr marL="0" indent="0">
              <a:lnSpc>
                <a:spcPct val="150000"/>
              </a:lnSpc>
              <a:spcBef>
                <a:spcPts val="600"/>
              </a:spcBef>
              <a:buNone/>
            </a:pPr>
            <a:r>
              <a:rPr lang="ja-JP" altLang="en-US" sz="2400" dirty="0">
                <a:latin typeface="Meiryo" panose="020B0604030504040204" pitchFamily="34" charset="-128"/>
                <a:ea typeface="Meiryo" panose="020B0604030504040204" pitchFamily="34" charset="-128"/>
              </a:rPr>
              <a:t>小平市民活動支援センターあすぴあ センター長</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結婚を期に小平に住んで</a:t>
            </a:r>
            <a:r>
              <a:rPr lang="en-US" altLang="ja-JP" sz="2400" dirty="0">
                <a:latin typeface="Meiryo" panose="020B0604030504040204" pitchFamily="34" charset="-128"/>
                <a:ea typeface="Meiryo" panose="020B0604030504040204" pitchFamily="34" charset="-128"/>
              </a:rPr>
              <a:t>31</a:t>
            </a:r>
            <a:r>
              <a:rPr lang="ja-JP" altLang="en-US" sz="2400" dirty="0">
                <a:latin typeface="Meiryo" panose="020B0604030504040204" pitchFamily="34" charset="-128"/>
                <a:ea typeface="Meiryo" panose="020B0604030504040204" pitchFamily="34" charset="-128"/>
              </a:rPr>
              <a:t>年、２男の母。</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日々の生活で出るゴミが気になり、環境問題を考える会に所属したのが最初の市民活動。</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その後、子どもと一緒にお芝居やコンサートが観れる「小平こども劇場」に</a:t>
            </a:r>
            <a:br>
              <a:rPr lang="en-US" altLang="ja-JP"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入り、のちに運営に携わる。</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その後、市民活動団体の中間支援組織・</a:t>
            </a:r>
            <a:r>
              <a:rPr lang="en" altLang="ja-JP" sz="2400" dirty="0">
                <a:latin typeface="Meiryo" panose="020B0604030504040204" pitchFamily="34" charset="-128"/>
                <a:ea typeface="Meiryo" panose="020B0604030504040204" pitchFamily="34" charset="-128"/>
              </a:rPr>
              <a:t>NPO</a:t>
            </a:r>
            <a:r>
              <a:rPr lang="ja-JP" altLang="en-US" sz="2400" dirty="0">
                <a:latin typeface="Meiryo" panose="020B0604030504040204" pitchFamily="34" charset="-128"/>
                <a:ea typeface="Meiryo" panose="020B0604030504040204" pitchFamily="34" charset="-128"/>
              </a:rPr>
              <a:t>法人小平市民活動ネットワークの設立から関わり、市民活動に共通の課題を解決する側に回る。</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この間、パートタイマーでも働きつつ市民活動も続け、</a:t>
            </a:r>
            <a:r>
              <a:rPr lang="en-US" altLang="ja-JP" sz="2400" dirty="0">
                <a:latin typeface="Meiryo" panose="020B0604030504040204" pitchFamily="34" charset="-128"/>
                <a:ea typeface="Meiryo" panose="020B0604030504040204" pitchFamily="34" charset="-128"/>
              </a:rPr>
              <a:t>2018</a:t>
            </a:r>
            <a:r>
              <a:rPr lang="ja-JP" altLang="en-US" sz="2400" dirty="0">
                <a:latin typeface="Meiryo" panose="020B0604030504040204" pitchFamily="34" charset="-128"/>
                <a:ea typeface="Meiryo" panose="020B0604030504040204" pitchFamily="34" charset="-128"/>
              </a:rPr>
              <a:t>年から現職。</a:t>
            </a:r>
            <a:endParaRPr kumimoji="1" lang="ja-JP" altLang="en-US"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563974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492</Words>
  <Application>Microsoft Office PowerPoint</Application>
  <PresentationFormat>ワイド画面</PresentationFormat>
  <Paragraphs>34</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メイリオ</vt:lpstr>
      <vt:lpstr>メイリオ</vt:lpstr>
      <vt:lpstr>游ゴシック</vt:lpstr>
      <vt:lpstr>游ゴシック Light</vt:lpstr>
      <vt:lpstr>Arial</vt:lpstr>
      <vt:lpstr>Wingdings</vt:lpstr>
      <vt:lpstr>Office テーマ</vt:lpstr>
      <vt:lpstr>PowerPoint プレゼンテーション</vt:lpstr>
      <vt:lpstr>ご参加の皆様へ（お願い）</vt:lpstr>
      <vt:lpstr>東京ホームタウン大学院とチーム紹介</vt:lpstr>
      <vt:lpstr>タイムテーブル</vt:lpstr>
      <vt:lpstr>【あすぴあ とは】</vt:lpstr>
      <vt:lpstr>田原三保子さんの紹介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Noriko Katoh</dc:creator>
  <cp:lastModifiedBy>M.Yamaguchi</cp:lastModifiedBy>
  <cp:revision>4</cp:revision>
  <dcterms:created xsi:type="dcterms:W3CDTF">2021-11-01T12:09:14Z</dcterms:created>
  <dcterms:modified xsi:type="dcterms:W3CDTF">2022-02-12T09:21:55Z</dcterms:modified>
</cp:coreProperties>
</file>