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3" r:id="rId2"/>
    <p:sldId id="278" r:id="rId3"/>
    <p:sldId id="280" r:id="rId4"/>
    <p:sldId id="275" r:id="rId5"/>
    <p:sldId id="258" r:id="rId6"/>
    <p:sldId id="262" r:id="rId7"/>
    <p:sldId id="276" r:id="rId8"/>
    <p:sldId id="260" r:id="rId9"/>
    <p:sldId id="279" r:id="rId10"/>
    <p:sldId id="263" r:id="rId11"/>
    <p:sldId id="264" r:id="rId12"/>
    <p:sldId id="271" r:id="rId13"/>
    <p:sldId id="265" r:id="rId14"/>
    <p:sldId id="266" r:id="rId15"/>
    <p:sldId id="267" r:id="rId16"/>
    <p:sldId id="268" r:id="rId17"/>
    <p:sldId id="269" r:id="rId18"/>
    <p:sldId id="277"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5388" autoAdjust="0"/>
  </p:normalViewPr>
  <p:slideViewPr>
    <p:cSldViewPr snapToGrid="0">
      <p:cViewPr varScale="1">
        <p:scale>
          <a:sx n="107" d="100"/>
          <a:sy n="107" d="100"/>
        </p:scale>
        <p:origin x="105"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0C21BC2-DF5B-4BD0-B3A9-48B097744B3F}" type="datetimeFigureOut">
              <a:rPr kumimoji="1" lang="ja-JP" altLang="en-US" smtClean="0"/>
              <a:t>2020/7/26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3B90B2-50EC-42D8-8DEE-2A420DEAD431}" type="slidenum">
              <a:rPr kumimoji="1" lang="ja-JP" altLang="en-US" smtClean="0"/>
              <a:t>‹#›</a:t>
            </a:fld>
            <a:endParaRPr kumimoji="1" lang="ja-JP" altLang="en-US"/>
          </a:p>
        </p:txBody>
      </p:sp>
    </p:spTree>
    <p:extLst>
      <p:ext uri="{BB962C8B-B14F-4D97-AF65-F5344CB8AC3E}">
        <p14:creationId xmlns:p14="http://schemas.microsoft.com/office/powerpoint/2010/main" val="3347852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先程の動画にもありましたように</a:t>
            </a:r>
            <a:endParaRPr lang="en-US" altLang="ja-JP" dirty="0"/>
          </a:p>
          <a:p>
            <a:r>
              <a:rPr lang="ja-JP" altLang="en-US" dirty="0"/>
              <a:t>東京の強みである活発な企業活動や豊富な経験と知識を持ったビジネスパーソンの力を活かしながら、</a:t>
            </a:r>
            <a:endParaRPr lang="en-US" altLang="ja-JP" dirty="0"/>
          </a:p>
          <a:p>
            <a:r>
              <a:rPr lang="ja-JP" altLang="en-US" dirty="0"/>
              <a:t>多様な主体が力をあわせて「いくつになっても、いきいきと暮らせるまち」を東京都に増やしていくのが、このプロジェクトの目指すところです。</a:t>
            </a:r>
            <a:endParaRPr lang="en-US" altLang="ja-JP" dirty="0"/>
          </a:p>
          <a:p>
            <a:endParaRPr lang="en-US" altLang="ja-JP" dirty="0"/>
          </a:p>
          <a:p>
            <a:r>
              <a:rPr lang="ja-JP" altLang="en-US" dirty="0"/>
              <a:t>このプロジェクトの取組は大きく４つございますが、中でも大きな柱の１つである「地域福祉団体の運営基盤強化」のための支援プログラムとして用意しているのが、</a:t>
            </a:r>
            <a:endParaRPr lang="en-US" altLang="ja-JP" dirty="0"/>
          </a:p>
          <a:p>
            <a:r>
              <a:rPr lang="ja-JP" altLang="en-US" dirty="0"/>
              <a:t>ビジネススキルや専門知識を生かしたボランティア活動であるプロボノによる支援です。</a:t>
            </a:r>
            <a:endParaRPr lang="en-US" altLang="ja-JP" dirty="0"/>
          </a:p>
          <a:p>
            <a:r>
              <a:rPr lang="ja-JP" altLang="en-US" dirty="0"/>
              <a:t>こちらは今ある各地域団体の素晴らしい活動を今後とも持続可能な、より充実したものとしていただくために、団体の運営面でのサポートを行うものです。</a:t>
            </a:r>
            <a:endParaRPr lang="en-US" altLang="ja-JP" dirty="0"/>
          </a:p>
          <a:p>
            <a:endParaRPr lang="en-US" altLang="ja-JP" dirty="0"/>
          </a:p>
        </p:txBody>
      </p:sp>
      <p:sp>
        <p:nvSpPr>
          <p:cNvPr id="116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kumimoji="1" sz="1200">
                <a:solidFill>
                  <a:schemeClr val="tx1"/>
                </a:solidFill>
                <a:latin typeface="Calibri" pitchFamily="34" charset="0"/>
                <a:ea typeface="ＭＳ Ｐゴシック" pitchFamily="50" charset="-128"/>
              </a:defRPr>
            </a:lvl1pPr>
            <a:lvl2pPr marL="747713" indent="-287338" defTabSz="912813" eaLnBrk="0" hangingPunct="0">
              <a:spcBef>
                <a:spcPct val="30000"/>
              </a:spcBef>
              <a:defRPr kumimoji="1" sz="1200">
                <a:solidFill>
                  <a:schemeClr val="tx1"/>
                </a:solidFill>
                <a:latin typeface="Calibri" pitchFamily="34" charset="0"/>
                <a:ea typeface="ＭＳ Ｐゴシック" pitchFamily="50" charset="-128"/>
              </a:defRPr>
            </a:lvl2pPr>
            <a:lvl3pPr marL="1150938" indent="-230188" defTabSz="912813" eaLnBrk="0" hangingPunct="0">
              <a:spcBef>
                <a:spcPct val="30000"/>
              </a:spcBef>
              <a:defRPr kumimoji="1" sz="1200">
                <a:solidFill>
                  <a:schemeClr val="tx1"/>
                </a:solidFill>
                <a:latin typeface="Calibri" pitchFamily="34" charset="0"/>
                <a:ea typeface="ＭＳ Ｐゴシック" pitchFamily="50" charset="-128"/>
              </a:defRPr>
            </a:lvl3pPr>
            <a:lvl4pPr marL="1611313" indent="-230188" defTabSz="912813" eaLnBrk="0" hangingPunct="0">
              <a:spcBef>
                <a:spcPct val="30000"/>
              </a:spcBef>
              <a:defRPr kumimoji="1" sz="1200">
                <a:solidFill>
                  <a:schemeClr val="tx1"/>
                </a:solidFill>
                <a:latin typeface="Calibri" pitchFamily="34" charset="0"/>
                <a:ea typeface="ＭＳ Ｐゴシック" pitchFamily="50" charset="-128"/>
              </a:defRPr>
            </a:lvl4pPr>
            <a:lvl5pPr marL="2071688" indent="-230188" defTabSz="912813" eaLnBrk="0" hangingPunct="0">
              <a:spcBef>
                <a:spcPct val="30000"/>
              </a:spcBef>
              <a:defRPr kumimoji="1" sz="1200">
                <a:solidFill>
                  <a:schemeClr val="tx1"/>
                </a:solidFill>
                <a:latin typeface="Calibri" pitchFamily="34" charset="0"/>
                <a:ea typeface="ＭＳ Ｐゴシック" pitchFamily="50" charset="-128"/>
              </a:defRPr>
            </a:lvl5pPr>
            <a:lvl6pPr marL="25288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60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32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04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B9DF213-6EEA-4CAF-A0DF-52508CEF1B09}" type="slidenum">
              <a:rPr lang="ja-JP" altLang="en-US">
                <a:solidFill>
                  <a:srgbClr val="000000"/>
                </a:solidFill>
              </a:rPr>
              <a:pPr eaLnBrk="1" hangingPunct="1">
                <a:spcBef>
                  <a:spcPct val="0"/>
                </a:spcBef>
              </a:pPr>
              <a:t>2</a:t>
            </a:fld>
            <a:endParaRPr lang="ja-JP" altLang="en-US">
              <a:solidFill>
                <a:srgbClr val="000000"/>
              </a:solidFill>
            </a:endParaRPr>
          </a:p>
        </p:txBody>
      </p:sp>
    </p:spTree>
    <p:extLst>
      <p:ext uri="{BB962C8B-B14F-4D97-AF65-F5344CB8AC3E}">
        <p14:creationId xmlns:p14="http://schemas.microsoft.com/office/powerpoint/2010/main" val="297489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33B90B2-50EC-42D8-8DEE-2A420DEAD431}" type="slidenum">
              <a:rPr kumimoji="1" lang="ja-JP" altLang="en-US" smtClean="0"/>
              <a:t>3</a:t>
            </a:fld>
            <a:endParaRPr kumimoji="1" lang="ja-JP" altLang="en-US"/>
          </a:p>
        </p:txBody>
      </p:sp>
    </p:spTree>
    <p:extLst>
      <p:ext uri="{BB962C8B-B14F-4D97-AF65-F5344CB8AC3E}">
        <p14:creationId xmlns:p14="http://schemas.microsoft.com/office/powerpoint/2010/main" val="3255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こちらがその</a:t>
            </a:r>
            <a:r>
              <a:rPr lang="en-US" altLang="ja-JP" dirty="0"/>
              <a:t>HP</a:t>
            </a:r>
            <a:r>
              <a:rPr lang="ja-JP" altLang="en-US" dirty="0"/>
              <a:t>になりますが、ページの上部にあるメニュー・バーの「支援実績」をクリックしていただきますと、</a:t>
            </a:r>
            <a:endParaRPr lang="en-US" altLang="ja-JP" dirty="0"/>
          </a:p>
          <a:p>
            <a:r>
              <a:rPr lang="ja-JP" altLang="en-US" dirty="0"/>
              <a:t>年度別、支援プログラム別の詳細ページを見ることができます。</a:t>
            </a:r>
            <a:endParaRPr lang="en-US" altLang="ja-JP" dirty="0"/>
          </a:p>
          <a:p>
            <a:endParaRPr lang="en-US" altLang="ja-JP" dirty="0"/>
          </a:p>
          <a:p>
            <a:r>
              <a:rPr lang="ja-JP" altLang="en-US" dirty="0"/>
              <a:t>この他、各支援プログラムへの応募方法や説明会への申込み方法を掲載しており、</a:t>
            </a:r>
            <a:endParaRPr lang="en-US" altLang="ja-JP" dirty="0"/>
          </a:p>
          <a:p>
            <a:r>
              <a:rPr lang="ja-JP" altLang="en-US" dirty="0"/>
              <a:t>ご応募いただく際に必要な様式もこちらからダウンロードできます。</a:t>
            </a:r>
            <a:endParaRPr lang="en-US" altLang="ja-JP" dirty="0"/>
          </a:p>
          <a:p>
            <a:r>
              <a:rPr lang="ja-JP" altLang="en-US" dirty="0"/>
              <a:t>今年度の各プロジェクトの進捗・状況についても、今後、随時この</a:t>
            </a:r>
            <a:r>
              <a:rPr lang="en-US" altLang="ja-JP" dirty="0"/>
              <a:t>HP</a:t>
            </a:r>
            <a:r>
              <a:rPr lang="ja-JP" altLang="en-US" dirty="0"/>
              <a:t>で情報提供して参ります。</a:t>
            </a:r>
            <a:endParaRPr lang="en-US" altLang="ja-JP" dirty="0"/>
          </a:p>
          <a:p>
            <a:endParaRPr lang="en-US" altLang="ja-JP" dirty="0"/>
          </a:p>
          <a:p>
            <a:r>
              <a:rPr lang="ja-JP" altLang="en-US" dirty="0"/>
              <a:t>なお、今年度のプロボノ支援の申込み期限は</a:t>
            </a:r>
            <a:r>
              <a:rPr lang="en-US" altLang="ja-JP" dirty="0"/>
              <a:t>6</a:t>
            </a:r>
            <a:r>
              <a:rPr lang="ja-JP" altLang="en-US" dirty="0"/>
              <a:t>月</a:t>
            </a:r>
            <a:r>
              <a:rPr lang="en-US" altLang="ja-JP" dirty="0"/>
              <a:t>15</a:t>
            </a:r>
            <a:r>
              <a:rPr lang="ja-JP" altLang="en-US" dirty="0"/>
              <a:t>日でして、申込みまであと半月ほどございますが、</a:t>
            </a:r>
            <a:endParaRPr lang="en-US" altLang="ja-JP" dirty="0"/>
          </a:p>
          <a:p>
            <a:r>
              <a:rPr lang="ja-JP" altLang="en-US" dirty="0"/>
              <a:t>たくさんの団体からのご応募をお待ちしています。</a:t>
            </a:r>
            <a:endParaRPr lang="en-US" altLang="ja-JP" dirty="0"/>
          </a:p>
          <a:p>
            <a:endParaRPr lang="en-US" altLang="ja-JP" dirty="0"/>
          </a:p>
          <a:p>
            <a:r>
              <a:rPr lang="ja-JP" altLang="en-US" dirty="0"/>
              <a:t>最後になりますが、このプロボノ支援自体は、地域団体の方にご活用いただくための支援プロジェクトではありますが、</a:t>
            </a:r>
            <a:endParaRPr lang="en-US" altLang="ja-JP" dirty="0"/>
          </a:p>
          <a:p>
            <a:r>
              <a:rPr lang="ja-JP" altLang="en-US" dirty="0"/>
              <a:t>例年、参加されるプロボノ・ワーカーにとっても、非常に参加の満足度が高いプログラムでして、</a:t>
            </a:r>
            <a:endParaRPr lang="en-US" altLang="ja-JP" dirty="0"/>
          </a:p>
          <a:p>
            <a:r>
              <a:rPr lang="ja-JP" altLang="en-US" dirty="0"/>
              <a:t>「高齢化や地域活動について、考える良い機会になった」というご意見をいただいております。</a:t>
            </a:r>
            <a:endParaRPr lang="en-US" altLang="ja-JP" dirty="0"/>
          </a:p>
          <a:p>
            <a:r>
              <a:rPr lang="ja-JP" altLang="en-US" dirty="0"/>
              <a:t>ぜひそういった方々に活動の場を提供するためにも、お知り合いの団体さんにもぜひご紹介いただいて、</a:t>
            </a:r>
            <a:endParaRPr lang="en-US" altLang="ja-JP" dirty="0"/>
          </a:p>
          <a:p>
            <a:r>
              <a:rPr lang="ja-JP" altLang="en-US" dirty="0"/>
              <a:t>たくさんの団体の方にこのプログラムをご活用いただければと思います。</a:t>
            </a:r>
            <a:endParaRPr lang="en-US" altLang="ja-JP" dirty="0"/>
          </a:p>
          <a:p>
            <a:endParaRPr lang="en-US" altLang="ja-JP" dirty="0"/>
          </a:p>
          <a:p>
            <a:r>
              <a:rPr lang="ja-JP" altLang="en-US" dirty="0"/>
              <a:t>私からの説明は以上となります。</a:t>
            </a:r>
            <a:endParaRPr lang="en-US" altLang="ja-JP" dirty="0"/>
          </a:p>
        </p:txBody>
      </p:sp>
      <p:sp>
        <p:nvSpPr>
          <p:cNvPr id="174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Calibri" pitchFamily="34" charset="0"/>
              </a:rPr>
              <a:t>〔</a:t>
            </a:r>
            <a:r>
              <a:rPr lang="ja-JP" altLang="en-US">
                <a:latin typeface="Calibri" pitchFamily="34" charset="0"/>
              </a:rPr>
              <a:t>高齢社会対策部在宅支援課</a:t>
            </a:r>
            <a:r>
              <a:rPr lang="en-US" altLang="ja-JP">
                <a:latin typeface="Calibri" pitchFamily="34" charset="0"/>
              </a:rPr>
              <a:t>〕</a:t>
            </a:r>
            <a:endParaRPr lang="ja-JP" altLang="en-US">
              <a:latin typeface="Calibri" pitchFamily="34" charset="0"/>
            </a:endParaRP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232AF-B29D-457C-B33B-3D9F8BD5DD03}" type="slidenum">
              <a:rPr lang="ja-JP" altLang="en-US" smtClean="0">
                <a:latin typeface="Calibri" pitchFamily="34" charset="0"/>
              </a:rPr>
              <a:pPr eaLnBrk="1" hangingPunct="1"/>
              <a:t>6</a:t>
            </a:fld>
            <a:endParaRPr lang="en-US" altLang="ja-JP">
              <a:latin typeface="Calibri" pitchFamily="34" charset="0"/>
            </a:endParaRPr>
          </a:p>
        </p:txBody>
      </p:sp>
    </p:spTree>
    <p:extLst>
      <p:ext uri="{BB962C8B-B14F-4D97-AF65-F5344CB8AC3E}">
        <p14:creationId xmlns:p14="http://schemas.microsoft.com/office/powerpoint/2010/main" val="224001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こちらがその</a:t>
            </a:r>
            <a:r>
              <a:rPr lang="en-US" altLang="ja-JP" dirty="0"/>
              <a:t>HP</a:t>
            </a:r>
            <a:r>
              <a:rPr lang="ja-JP" altLang="en-US" dirty="0"/>
              <a:t>になりますが、ページの上部にあるメニュー・バーの「支援実績」をクリックしていただきますと、</a:t>
            </a:r>
            <a:endParaRPr lang="en-US" altLang="ja-JP" dirty="0"/>
          </a:p>
          <a:p>
            <a:r>
              <a:rPr lang="ja-JP" altLang="en-US" dirty="0"/>
              <a:t>年度別、支援プログラム別の詳細ページを見ることができます。</a:t>
            </a:r>
            <a:endParaRPr lang="en-US" altLang="ja-JP" dirty="0"/>
          </a:p>
          <a:p>
            <a:endParaRPr lang="en-US" altLang="ja-JP" dirty="0"/>
          </a:p>
          <a:p>
            <a:r>
              <a:rPr lang="ja-JP" altLang="en-US" dirty="0"/>
              <a:t>この他、各支援プログラムへの応募方法や説明会への申込み方法を掲載しており、</a:t>
            </a:r>
            <a:endParaRPr lang="en-US" altLang="ja-JP" dirty="0"/>
          </a:p>
          <a:p>
            <a:r>
              <a:rPr lang="ja-JP" altLang="en-US" dirty="0"/>
              <a:t>ご応募いただく際に必要な様式もこちらからダウンロードできます。</a:t>
            </a:r>
            <a:endParaRPr lang="en-US" altLang="ja-JP" dirty="0"/>
          </a:p>
          <a:p>
            <a:r>
              <a:rPr lang="ja-JP" altLang="en-US" dirty="0"/>
              <a:t>今年度の各プロジェクトの進捗・状況についても、今後、随時この</a:t>
            </a:r>
            <a:r>
              <a:rPr lang="en-US" altLang="ja-JP" dirty="0"/>
              <a:t>HP</a:t>
            </a:r>
            <a:r>
              <a:rPr lang="ja-JP" altLang="en-US" dirty="0"/>
              <a:t>で情報提供して参ります。</a:t>
            </a:r>
            <a:endParaRPr lang="en-US" altLang="ja-JP" dirty="0"/>
          </a:p>
          <a:p>
            <a:endParaRPr lang="en-US" altLang="ja-JP" dirty="0"/>
          </a:p>
          <a:p>
            <a:r>
              <a:rPr lang="ja-JP" altLang="en-US" dirty="0"/>
              <a:t>なお、今年度のプロボノ支援の申込み期限は</a:t>
            </a:r>
            <a:r>
              <a:rPr lang="en-US" altLang="ja-JP" dirty="0"/>
              <a:t>6</a:t>
            </a:r>
            <a:r>
              <a:rPr lang="ja-JP" altLang="en-US" dirty="0"/>
              <a:t>月</a:t>
            </a:r>
            <a:r>
              <a:rPr lang="en-US" altLang="ja-JP" dirty="0"/>
              <a:t>15</a:t>
            </a:r>
            <a:r>
              <a:rPr lang="ja-JP" altLang="en-US" dirty="0"/>
              <a:t>日でして、申込みまであと半月ほどございますが、</a:t>
            </a:r>
            <a:endParaRPr lang="en-US" altLang="ja-JP" dirty="0"/>
          </a:p>
          <a:p>
            <a:r>
              <a:rPr lang="ja-JP" altLang="en-US" dirty="0"/>
              <a:t>たくさんの団体からのご応募をお待ちしています。</a:t>
            </a:r>
            <a:endParaRPr lang="en-US" altLang="ja-JP" dirty="0"/>
          </a:p>
          <a:p>
            <a:endParaRPr lang="en-US" altLang="ja-JP" dirty="0"/>
          </a:p>
          <a:p>
            <a:r>
              <a:rPr lang="ja-JP" altLang="en-US" dirty="0"/>
              <a:t>最後になりますが、このプロボノ支援自体は、地域団体の方にご活用いただくための支援プロジェクトではありますが、</a:t>
            </a:r>
            <a:endParaRPr lang="en-US" altLang="ja-JP" dirty="0"/>
          </a:p>
          <a:p>
            <a:r>
              <a:rPr lang="ja-JP" altLang="en-US" dirty="0"/>
              <a:t>例年、参加されるプロボノ・ワーカーにとっても、非常に参加の満足度が高いプログラムでして、</a:t>
            </a:r>
            <a:endParaRPr lang="en-US" altLang="ja-JP" dirty="0"/>
          </a:p>
          <a:p>
            <a:r>
              <a:rPr lang="ja-JP" altLang="en-US" dirty="0"/>
              <a:t>「高齢化や地域活動について、考える良い機会になった」というご意見をいただいております。</a:t>
            </a:r>
            <a:endParaRPr lang="en-US" altLang="ja-JP" dirty="0"/>
          </a:p>
          <a:p>
            <a:r>
              <a:rPr lang="ja-JP" altLang="en-US" dirty="0"/>
              <a:t>ぜひそういった方々に活動の場を提供するためにも、お知り合いの団体さんにもぜひご紹介いただいて、</a:t>
            </a:r>
            <a:endParaRPr lang="en-US" altLang="ja-JP" dirty="0"/>
          </a:p>
          <a:p>
            <a:r>
              <a:rPr lang="ja-JP" altLang="en-US" dirty="0"/>
              <a:t>たくさんの団体の方にこのプログラムをご活用いただければと思います。</a:t>
            </a:r>
            <a:endParaRPr lang="en-US" altLang="ja-JP" dirty="0"/>
          </a:p>
          <a:p>
            <a:endParaRPr lang="en-US" altLang="ja-JP" dirty="0"/>
          </a:p>
          <a:p>
            <a:r>
              <a:rPr lang="ja-JP" altLang="en-US" dirty="0"/>
              <a:t>私からの説明は以上となります。</a:t>
            </a:r>
            <a:endParaRPr lang="en-US" altLang="ja-JP" dirty="0"/>
          </a:p>
        </p:txBody>
      </p:sp>
      <p:sp>
        <p:nvSpPr>
          <p:cNvPr id="174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Calibri" pitchFamily="34" charset="0"/>
              </a:rPr>
              <a:t>〔</a:t>
            </a:r>
            <a:r>
              <a:rPr lang="ja-JP" altLang="en-US">
                <a:latin typeface="Calibri" pitchFamily="34" charset="0"/>
              </a:rPr>
              <a:t>高齢社会対策部在宅支援課</a:t>
            </a:r>
            <a:r>
              <a:rPr lang="en-US" altLang="ja-JP">
                <a:latin typeface="Calibri" pitchFamily="34" charset="0"/>
              </a:rPr>
              <a:t>〕</a:t>
            </a:r>
            <a:endParaRPr lang="ja-JP" altLang="en-US">
              <a:latin typeface="Calibri" pitchFamily="34" charset="0"/>
            </a:endParaRP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232AF-B29D-457C-B33B-3D9F8BD5DD03}" type="slidenum">
              <a:rPr lang="ja-JP" altLang="en-US" smtClean="0">
                <a:latin typeface="Calibri" pitchFamily="34" charset="0"/>
              </a:rPr>
              <a:pPr eaLnBrk="1" hangingPunct="1"/>
              <a:t>7</a:t>
            </a:fld>
            <a:endParaRPr lang="en-US" altLang="ja-JP">
              <a:latin typeface="Calibri" pitchFamily="34" charset="0"/>
            </a:endParaRPr>
          </a:p>
        </p:txBody>
      </p:sp>
    </p:spTree>
    <p:extLst>
      <p:ext uri="{BB962C8B-B14F-4D97-AF65-F5344CB8AC3E}">
        <p14:creationId xmlns:p14="http://schemas.microsoft.com/office/powerpoint/2010/main" val="13767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316870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42902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114675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199638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227045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174007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27742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60161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100199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346225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395EA-FF3D-4B4B-B943-C54930E24650}" type="datetimeFigureOut">
              <a:rPr kumimoji="1" lang="ja-JP" altLang="en-US" smtClean="0"/>
              <a:t>2020/7/26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10429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395EA-FF3D-4B4B-B943-C54930E24650}" type="datetimeFigureOut">
              <a:rPr kumimoji="1" lang="ja-JP" altLang="en-US" smtClean="0"/>
              <a:t>2020/7/26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90F64-DCC3-4B84-91A2-1D0A76C1D0F1}" type="slidenum">
              <a:rPr kumimoji="1" lang="ja-JP" altLang="en-US" smtClean="0"/>
              <a:t>‹#›</a:t>
            </a:fld>
            <a:endParaRPr kumimoji="1" lang="ja-JP" altLang="en-US"/>
          </a:p>
        </p:txBody>
      </p:sp>
    </p:spTree>
    <p:extLst>
      <p:ext uri="{BB962C8B-B14F-4D97-AF65-F5344CB8AC3E}">
        <p14:creationId xmlns:p14="http://schemas.microsoft.com/office/powerpoint/2010/main" val="216757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9396" y="327804"/>
            <a:ext cx="8755812" cy="5331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t>令和２年度</a:t>
            </a:r>
            <a:endParaRPr kumimoji="1" lang="en-US" altLang="ja-JP" sz="4800" dirty="0"/>
          </a:p>
          <a:p>
            <a:pPr algn="ctr"/>
            <a:r>
              <a:rPr kumimoji="1" lang="ja-JP" altLang="en-US" sz="4800" dirty="0"/>
              <a:t>東京ホームタウンプロジェクト</a:t>
            </a:r>
            <a:endParaRPr kumimoji="1" lang="en-US" altLang="ja-JP" sz="4800" dirty="0"/>
          </a:p>
          <a:p>
            <a:pPr algn="ctr"/>
            <a:r>
              <a:rPr kumimoji="1" lang="ja-JP" altLang="en-US" sz="4800" dirty="0"/>
              <a:t>支援プログラム説明資料</a:t>
            </a:r>
            <a:endParaRPr kumimoji="1" lang="en-US" altLang="ja-JP" sz="4800" dirty="0"/>
          </a:p>
          <a:p>
            <a:pPr algn="ctr"/>
            <a:endParaRPr kumimoji="1" lang="en-US" altLang="ja-JP" sz="4800" dirty="0"/>
          </a:p>
          <a:p>
            <a:pPr algn="ctr"/>
            <a:endParaRPr kumimoji="1" lang="en-US" altLang="ja-JP" sz="4800" dirty="0"/>
          </a:p>
          <a:p>
            <a:pPr algn="ctr"/>
            <a:endParaRPr kumimoji="1" lang="ja-JP" altLang="en-US" sz="4800" dirty="0"/>
          </a:p>
        </p:txBody>
      </p:sp>
      <p:sp>
        <p:nvSpPr>
          <p:cNvPr id="6" name="正方形/長方形 5"/>
          <p:cNvSpPr/>
          <p:nvPr/>
        </p:nvSpPr>
        <p:spPr>
          <a:xfrm>
            <a:off x="129396" y="5869172"/>
            <a:ext cx="8755812" cy="95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令和２年７月２８日（火曜日）</a:t>
            </a:r>
            <a:endParaRPr kumimoji="1" lang="en-US" altLang="ja-JP" sz="2400" dirty="0">
              <a:solidFill>
                <a:schemeClr val="tx1"/>
              </a:solidFill>
            </a:endParaRPr>
          </a:p>
          <a:p>
            <a:pPr algn="ctr"/>
            <a:r>
              <a:rPr kumimoji="1" lang="ja-JP" altLang="en-US" sz="2400" dirty="0">
                <a:solidFill>
                  <a:schemeClr val="tx1"/>
                </a:solidFill>
              </a:rPr>
              <a:t>東京都 福祉保健局 高齢社会対策部 在宅支援課</a:t>
            </a:r>
            <a:endParaRPr kumimoji="1" lang="en-US" altLang="ja-JP" sz="2400" dirty="0">
              <a:solidFill>
                <a:schemeClr val="tx1"/>
              </a:solidFill>
            </a:endParaRPr>
          </a:p>
        </p:txBody>
      </p:sp>
      <p:pic>
        <p:nvPicPr>
          <p:cNvPr id="7" name="図 6"/>
          <p:cNvPicPr>
            <a:picLocks noChangeAspect="1"/>
          </p:cNvPicPr>
          <p:nvPr/>
        </p:nvPicPr>
        <p:blipFill>
          <a:blip r:embed="rId2"/>
          <a:stretch>
            <a:fillRect/>
          </a:stretch>
        </p:blipFill>
        <p:spPr>
          <a:xfrm>
            <a:off x="252350" y="3391217"/>
            <a:ext cx="8509904" cy="2102779"/>
          </a:xfrm>
          <a:prstGeom prst="rect">
            <a:avLst/>
          </a:prstGeom>
          <a:ln>
            <a:noFill/>
          </a:ln>
        </p:spPr>
      </p:pic>
    </p:spTree>
    <p:extLst>
      <p:ext uri="{BB962C8B-B14F-4D97-AF65-F5344CB8AC3E}">
        <p14:creationId xmlns:p14="http://schemas.microsoft.com/office/powerpoint/2010/main" val="309091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6615" y="281969"/>
            <a:ext cx="9118523" cy="438646"/>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4406" tIns="66462" rIns="84406" bIns="0" rtlCol="0" anchor="ctr">
            <a:normAutofit/>
          </a:bodyPr>
          <a:lstStyle/>
          <a:p>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区市町村等向け支援（伴走支援）（平成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sp>
        <p:nvSpPr>
          <p:cNvPr id="53" name="角丸四角形 52"/>
          <p:cNvSpPr/>
          <p:nvPr/>
        </p:nvSpPr>
        <p:spPr>
          <a:xfrm>
            <a:off x="50516" y="834365"/>
            <a:ext cx="1979796"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実施地域（</a:t>
            </a:r>
            <a:r>
              <a:rPr lang="en-US" altLang="ja-JP" sz="1477" b="1" dirty="0">
                <a:solidFill>
                  <a:schemeClr val="tx1"/>
                </a:solidFill>
                <a:latin typeface="メイリオ" pitchFamily="50" charset="-128"/>
                <a:ea typeface="メイリオ" pitchFamily="50" charset="-128"/>
              </a:rPr>
              <a:t>5</a:t>
            </a:r>
            <a:r>
              <a:rPr lang="ja-JP" altLang="en-US" sz="1477" b="1" dirty="0">
                <a:solidFill>
                  <a:schemeClr val="tx1"/>
                </a:solidFill>
                <a:latin typeface="メイリオ" pitchFamily="50" charset="-128"/>
                <a:ea typeface="メイリオ" pitchFamily="50" charset="-128"/>
              </a:rPr>
              <a:t>地区）</a:t>
            </a:r>
            <a:endParaRPr lang="en-US" altLang="ja-JP" sz="1477" b="1" dirty="0">
              <a:solidFill>
                <a:schemeClr val="tx1"/>
              </a:solidFill>
              <a:latin typeface="メイリオ" pitchFamily="50" charset="-128"/>
              <a:ea typeface="メイリオ"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19002235"/>
              </p:ext>
            </p:extLst>
          </p:nvPr>
        </p:nvGraphicFramePr>
        <p:xfrm>
          <a:off x="50516" y="1250407"/>
          <a:ext cx="9084622" cy="5305668"/>
        </p:xfrm>
        <a:graphic>
          <a:graphicData uri="http://schemas.openxmlformats.org/drawingml/2006/table">
            <a:tbl>
              <a:tblPr firstRow="1" bandRow="1">
                <a:tableStyleId>{5C22544A-7EE6-4342-B048-85BDC9FD1C3A}</a:tableStyleId>
              </a:tblPr>
              <a:tblGrid>
                <a:gridCol w="1003638">
                  <a:extLst>
                    <a:ext uri="{9D8B030D-6E8A-4147-A177-3AD203B41FA5}">
                      <a16:colId xmlns:a16="http://schemas.microsoft.com/office/drawing/2014/main" val="20000"/>
                    </a:ext>
                  </a:extLst>
                </a:gridCol>
                <a:gridCol w="1226305">
                  <a:extLst>
                    <a:ext uri="{9D8B030D-6E8A-4147-A177-3AD203B41FA5}">
                      <a16:colId xmlns:a16="http://schemas.microsoft.com/office/drawing/2014/main" val="20001"/>
                    </a:ext>
                  </a:extLst>
                </a:gridCol>
                <a:gridCol w="1810806">
                  <a:extLst>
                    <a:ext uri="{9D8B030D-6E8A-4147-A177-3AD203B41FA5}">
                      <a16:colId xmlns:a16="http://schemas.microsoft.com/office/drawing/2014/main" val="20002"/>
                    </a:ext>
                  </a:extLst>
                </a:gridCol>
                <a:gridCol w="3610152">
                  <a:extLst>
                    <a:ext uri="{9D8B030D-6E8A-4147-A177-3AD203B41FA5}">
                      <a16:colId xmlns:a16="http://schemas.microsoft.com/office/drawing/2014/main" val="20003"/>
                    </a:ext>
                  </a:extLst>
                </a:gridCol>
                <a:gridCol w="1433721">
                  <a:extLst>
                    <a:ext uri="{9D8B030D-6E8A-4147-A177-3AD203B41FA5}">
                      <a16:colId xmlns:a16="http://schemas.microsoft.com/office/drawing/2014/main" val="20004"/>
                    </a:ext>
                  </a:extLst>
                </a:gridCol>
              </a:tblGrid>
              <a:tr h="347883">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実施地域</a:t>
                      </a: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提案主体</a:t>
                      </a: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プロジェクト名</a:t>
                      </a: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概要</a:t>
                      </a: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支援内容</a:t>
                      </a:r>
                    </a:p>
                  </a:txBody>
                  <a:tcPr marL="84406" marR="84406" marT="42203" marB="42203" anchor="ctr"/>
                </a:tc>
                <a:extLst>
                  <a:ext uri="{0D108BD9-81ED-4DB2-BD59-A6C34878D82A}">
                    <a16:rowId xmlns:a16="http://schemas.microsoft.com/office/drawing/2014/main" val="10000"/>
                  </a:ext>
                </a:extLst>
              </a:tr>
              <a:tr h="829652">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杉並区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成田地区</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杉並区地域包括支援センター</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成田</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地域資源向上～本音で本気のリノベーション～</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○住民、地域団体のコラボレーションの場、地域に関心がある人が集まる場をつくる。</a:t>
                      </a: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成田職員の地域に関わるスキルをアップする。</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○打合せ・会議運営支援</a:t>
                      </a:r>
                    </a:p>
                  </a:txBody>
                  <a:tcPr marL="84406" marR="84406" marT="42203" marB="42203" anchor="ctr"/>
                </a:tc>
                <a:extLst>
                  <a:ext uri="{0D108BD9-81ED-4DB2-BD59-A6C34878D82A}">
                    <a16:rowId xmlns:a16="http://schemas.microsoft.com/office/drawing/2014/main" val="10001"/>
                  </a:ext>
                </a:extLst>
              </a:tr>
              <a:tr h="947148">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八王子市</a:t>
                      </a: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その他多摩地域含む</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八王子市市民活動支援センター</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＜プロボノ事務局運営＞</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ＮＰＯ・市民活動団体に対する人財支援の整備</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○プロボノワーカーを募集し、市民活動団体への支援を試行する。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○プロボノ事務局運営のノウハウを習得し、支援の枠組を確立するとともに自立した継続運営を目指す。</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○事業実施段階における直接支援</a:t>
                      </a:r>
                    </a:p>
                  </a:txBody>
                  <a:tcPr marL="84406" marR="84406" marT="42203" marB="42203" anchor="ctr"/>
                </a:tc>
                <a:extLst>
                  <a:ext uri="{0D108BD9-81ED-4DB2-BD59-A6C34878D82A}">
                    <a16:rowId xmlns:a16="http://schemas.microsoft.com/office/drawing/2014/main" val="10002"/>
                  </a:ext>
                </a:extLst>
              </a:tr>
              <a:tr h="1036501">
                <a:tc>
                  <a:txBody>
                    <a:bodyPr/>
                    <a:lstStyle/>
                    <a:p>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三鷹市</a:t>
                      </a:r>
                      <a:endParaRPr kumimoji="1" lang="en-US" altLang="zh-TW"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大沢地域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三鷹市大沢地域包括支援センター</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＜居場所づくり＞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（仮称）のがわの家（いえ）</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○地域住民から申し出のあった物件を活用し、多世代交流の常設居場所をつくるため、地域を巻き込んだ新たなプロジェクトチームを結成する。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○居場所のプレオープンまでの事業計画を立案するとともに、プレオープン後の検証を行う。</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○事業実施段階における直接支援</a:t>
                      </a:r>
                    </a:p>
                  </a:txBody>
                  <a:tcPr marL="84406" marR="84406" marT="42203" marB="42203" anchor="ctr"/>
                </a:tc>
                <a:extLst>
                  <a:ext uri="{0D108BD9-81ED-4DB2-BD59-A6C34878D82A}">
                    <a16:rowId xmlns:a16="http://schemas.microsoft.com/office/drawing/2014/main" val="10003"/>
                  </a:ext>
                </a:extLst>
              </a:tr>
              <a:tr h="1036501">
                <a:tc>
                  <a:txBody>
                    <a:bodyPr/>
                    <a:lstStyle/>
                    <a:p>
                      <a:r>
                        <a:rPr kumimoji="1" lang="zh-CN" altLang="en-US" sz="1100" dirty="0">
                          <a:latin typeface="Meiryo UI" panose="020B0604030504040204" pitchFamily="50" charset="-128"/>
                          <a:ea typeface="Meiryo UI" panose="020B0604030504040204" pitchFamily="50" charset="-128"/>
                          <a:cs typeface="Meiryo UI" panose="020B0604030504040204" pitchFamily="50" charset="-128"/>
                        </a:rPr>
                        <a:t>武蔵村山市</a:t>
                      </a:r>
                    </a:p>
                    <a:p>
                      <a:r>
                        <a:rPr kumimoji="1" lang="zh-CN" altLang="en-US" sz="1100" dirty="0">
                          <a:latin typeface="Meiryo UI" panose="020B0604030504040204" pitchFamily="50" charset="-128"/>
                          <a:ea typeface="Meiryo UI" panose="020B0604030504040204" pitchFamily="50" charset="-128"/>
                          <a:cs typeface="Meiryo UI" panose="020B0604030504040204" pitchFamily="50" charset="-128"/>
                        </a:rPr>
                        <a:t>大南地区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武蔵村山市南部地域包括支援センター</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おおみなみサロンを住民主体の継続的な居場所とするためのプロジェクト</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○現在、地域包括支援センターが主体となって開催しているサロンを、今後は住民主体で運営できるよう、新たな担い手を発掘するとともに地域に適した運営方法を検討する。</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marL="84406" marR="84406" marT="42203" marB="42203" anchor="ctr"/>
                </a:tc>
                <a:extLst>
                  <a:ext uri="{0D108BD9-81ED-4DB2-BD59-A6C34878D82A}">
                    <a16:rowId xmlns:a16="http://schemas.microsoft.com/office/drawing/2014/main" val="10004"/>
                  </a:ext>
                </a:extLst>
              </a:tr>
              <a:tr h="1107983">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稲城市</a:t>
                      </a:r>
                    </a:p>
                  </a:txBody>
                  <a:tcPr marL="84406" marR="84406" marT="42203" marB="42203" anchor="ctr"/>
                </a:tc>
                <a:tc>
                  <a:txBody>
                    <a:bodyPr/>
                    <a:lstStyle/>
                    <a:p>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稲城市福祉部高齢福祉課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介護予防自主グループ活動への支援</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○自主グループの横のつながりを促進するためのワークショップを開催する。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○過去の分析事例をもとに、各自主グループの運営状況をレポートにして可視化し、うまくいっている点や課題を共有・検討することで、今後の活動のヒントを得る。</a:t>
                      </a:r>
                    </a:p>
                  </a:txBody>
                  <a:tcPr marL="84406" marR="84406" marT="42203" marB="42203" anchor="ctr"/>
                </a:tc>
                <a:tc>
                  <a:txBody>
                    <a:bodyPr/>
                    <a:lstStyle/>
                    <a:p>
                      <a:pPr marL="0" indent="0"/>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p>
                  </a:txBody>
                  <a:tcPr marL="84406" marR="84406" marT="42203" marB="4220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442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50516" y="834365"/>
            <a:ext cx="1979796"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477" b="1" dirty="0">
                <a:solidFill>
                  <a:prstClr val="black"/>
                </a:solidFill>
                <a:latin typeface="メイリオ" pitchFamily="50" charset="-128"/>
                <a:ea typeface="メイリオ" pitchFamily="50" charset="-128"/>
              </a:rPr>
              <a:t>実施地域（３地区）</a:t>
            </a:r>
            <a:endParaRPr lang="en-US" altLang="ja-JP" sz="1477" b="1" dirty="0">
              <a:solidFill>
                <a:prstClr val="black"/>
              </a:solidFill>
              <a:latin typeface="メイリオ" pitchFamily="50" charset="-128"/>
              <a:ea typeface="メイリオ" pitchFamily="50" charset="-128"/>
            </a:endParaRPr>
          </a:p>
        </p:txBody>
      </p:sp>
      <p:graphicFrame>
        <p:nvGraphicFramePr>
          <p:cNvPr id="5" name="コンテンツ プレースホルダー 4"/>
          <p:cNvGraphicFramePr>
            <a:graphicFrameLocks noGrp="1"/>
          </p:cNvGraphicFramePr>
          <p:nvPr>
            <p:ph idx="1"/>
          </p:nvPr>
        </p:nvGraphicFramePr>
        <p:xfrm>
          <a:off x="50516" y="1250408"/>
          <a:ext cx="9041373" cy="5018508"/>
        </p:xfrm>
        <a:graphic>
          <a:graphicData uri="http://schemas.openxmlformats.org/drawingml/2006/table">
            <a:tbl>
              <a:tblPr firstRow="1" bandRow="1">
                <a:tableStyleId>{5C22544A-7EE6-4342-B048-85BDC9FD1C3A}</a:tableStyleId>
              </a:tblPr>
              <a:tblGrid>
                <a:gridCol w="998860">
                  <a:extLst>
                    <a:ext uri="{9D8B030D-6E8A-4147-A177-3AD203B41FA5}">
                      <a16:colId xmlns:a16="http://schemas.microsoft.com/office/drawing/2014/main" val="20000"/>
                    </a:ext>
                  </a:extLst>
                </a:gridCol>
                <a:gridCol w="1220467">
                  <a:extLst>
                    <a:ext uri="{9D8B030D-6E8A-4147-A177-3AD203B41FA5}">
                      <a16:colId xmlns:a16="http://schemas.microsoft.com/office/drawing/2014/main" val="20001"/>
                    </a:ext>
                  </a:extLst>
                </a:gridCol>
                <a:gridCol w="1802185">
                  <a:extLst>
                    <a:ext uri="{9D8B030D-6E8A-4147-A177-3AD203B41FA5}">
                      <a16:colId xmlns:a16="http://schemas.microsoft.com/office/drawing/2014/main" val="20002"/>
                    </a:ext>
                  </a:extLst>
                </a:gridCol>
                <a:gridCol w="3592965">
                  <a:extLst>
                    <a:ext uri="{9D8B030D-6E8A-4147-A177-3AD203B41FA5}">
                      <a16:colId xmlns:a16="http://schemas.microsoft.com/office/drawing/2014/main" val="20003"/>
                    </a:ext>
                  </a:extLst>
                </a:gridCol>
                <a:gridCol w="1426896">
                  <a:extLst>
                    <a:ext uri="{9D8B030D-6E8A-4147-A177-3AD203B41FA5}">
                      <a16:colId xmlns:a16="http://schemas.microsoft.com/office/drawing/2014/main" val="20004"/>
                    </a:ext>
                  </a:extLst>
                </a:gridCol>
              </a:tblGrid>
              <a:tr h="342314">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実施地域</a:t>
                      </a:r>
                    </a:p>
                  </a:txBody>
                  <a:tcPr marL="84406" marR="84406" marT="42203" marB="42203" anchor="ct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提案主体</a:t>
                      </a:r>
                    </a:p>
                  </a:txBody>
                  <a:tcPr marL="84406" marR="84406" marT="42203" marB="42203" anchor="ct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プロジェクト名</a:t>
                      </a:r>
                    </a:p>
                  </a:txBody>
                  <a:tcPr marL="84406" marR="84406" marT="42203" marB="42203" anchor="ct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概要</a:t>
                      </a:r>
                    </a:p>
                  </a:txBody>
                  <a:tcPr marL="84406" marR="84406" marT="42203" marB="42203" anchor="ct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支援内容</a:t>
                      </a:r>
                    </a:p>
                  </a:txBody>
                  <a:tcPr marL="84406" marR="84406" marT="42203" marB="42203" anchor="ctr"/>
                </a:tc>
                <a:extLst>
                  <a:ext uri="{0D108BD9-81ED-4DB2-BD59-A6C34878D82A}">
                    <a16:rowId xmlns:a16="http://schemas.microsoft.com/office/drawing/2014/main" val="10000"/>
                  </a:ext>
                </a:extLst>
              </a:tr>
              <a:tr h="1379079">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世田谷区</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世田谷区高齢福祉部介護予防・地域支援課</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介護予防・日常生活支援総合事業　担い手</a:t>
                      </a:r>
                    </a:p>
                  </a:txBody>
                  <a:tcPr marL="84406" marR="84406" marT="42203" marB="42203" anchor="ct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〇健康長寿をテーマとした講演会を皮切りに、区内</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地域で区民参加型の講座を開催することを通じて、地域の人同士が互いに出会い、地域に参加するきっかけとする。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〇講座実施後のふりかえりにより、今後の効果的な実施方法や、講座後の有効なフォローアップの方法等について検討する。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p>
                  </a:txBody>
                  <a:tcPr marL="84406" marR="84406" marT="42203" marB="42203" anchor="ctr"/>
                </a:tc>
                <a:extLst>
                  <a:ext uri="{0D108BD9-81ED-4DB2-BD59-A6C34878D82A}">
                    <a16:rowId xmlns:a16="http://schemas.microsoft.com/office/drawing/2014/main" val="10001"/>
                  </a:ext>
                </a:extLst>
              </a:tr>
              <a:tr h="1635369">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大田区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六郷地区</a:t>
                      </a:r>
                    </a:p>
                  </a:txBody>
                  <a:tcPr marL="84406" marR="84406" marT="42203" marB="42203" anchor="ctr"/>
                </a:tc>
                <a:tc>
                  <a:txBody>
                    <a:bodyPr/>
                    <a:lstStyle/>
                    <a:p>
                      <a:r>
                        <a:rPr kumimoji="1" lang="zh-CN" altLang="en-US" sz="1100" dirty="0">
                          <a:latin typeface="Meiryo UI" panose="020B0604030504040204" pitchFamily="50" charset="-128"/>
                          <a:ea typeface="Meiryo UI" panose="020B0604030504040204" pitchFamily="50" charset="-128"/>
                          <a:cs typeface="Meiryo UI" panose="020B0604030504040204" pitchFamily="50" charset="-128"/>
                        </a:rPr>
                        <a:t>大田区社会福祉協議会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六郷助けあいプラットフォームづくり</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〇区内の六郷地区において、地域課題にとりくむ様々な主体（自治体・町会・</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・地域包括支援センター等）が課題を話し合う場（プラットフォーム）をつくり、地域の抱える課題を整理する。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〇プラットフォームにおいて挙げられた課題のうち、既存組織だけでは解決が難しい部分について、地域の高齢者が参画する仕組みを構築する。</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marL="84406" marR="84406" marT="42203" marB="42203" anchor="ctr"/>
                </a:tc>
                <a:extLst>
                  <a:ext uri="{0D108BD9-81ED-4DB2-BD59-A6C34878D82A}">
                    <a16:rowId xmlns:a16="http://schemas.microsoft.com/office/drawing/2014/main" val="10003"/>
                  </a:ext>
                </a:extLst>
              </a:tr>
              <a:tr h="1661746">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杉並区</a:t>
                      </a: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宮前地区</a:t>
                      </a:r>
                    </a:p>
                  </a:txBody>
                  <a:tcPr marL="84406" marR="84406"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杉並区地域包括支援センター</a:t>
                      </a: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高井戸</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宮前まちづくりプロジェクト</a:t>
                      </a:r>
                    </a:p>
                  </a:txBody>
                  <a:tcPr marL="84406" marR="84406" marT="42203" marB="42203" anchor="ctr"/>
                </a:tc>
                <a:tc>
                  <a:txBody>
                    <a:bodyPr/>
                    <a:lstStyle/>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〇区内南西部に位置し、高齢者単身世帯が増えている宮前地区において、同地区が担当地域に入っている４つの地域包括支援センター（ケア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高井戸、ケア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南荻窪、ケア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久我山、ケア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西荻）が「チーム宮前」を結成し、連携しながら、宮前地区の地域づくりに取り組む。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〇宮前地区の取組を区モデルとして、区内全体に展開できるよう、区役所や第１層生活支援コーディネーターとの情報共有の場を設ける。</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marL="84406" marR="84406" marT="42203" marB="42203" anchor="ctr"/>
                </a:tc>
                <a:extLst>
                  <a:ext uri="{0D108BD9-81ED-4DB2-BD59-A6C34878D82A}">
                    <a16:rowId xmlns:a16="http://schemas.microsoft.com/office/drawing/2014/main" val="10002"/>
                  </a:ext>
                </a:extLst>
              </a:tr>
            </a:tbl>
          </a:graphicData>
        </a:graphic>
      </p:graphicFrame>
      <p:sp>
        <p:nvSpPr>
          <p:cNvPr id="6" name="タイトル 2"/>
          <p:cNvSpPr txBox="1">
            <a:spLocks/>
          </p:cNvSpPr>
          <p:nvPr/>
        </p:nvSpPr>
        <p:spPr>
          <a:xfrm>
            <a:off x="0" y="281130"/>
            <a:ext cx="9118523" cy="438646"/>
          </a:xfrm>
          <a:prstGeom prst="rect">
            <a:avLst/>
          </a:prstGeo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4406" tIns="66462" rIns="84406" bIns="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区市町村等向け支援（伴走支援）（平成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sp>
        <p:nvSpPr>
          <p:cNvPr id="7"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11</a:t>
            </a:fld>
            <a:endParaRPr lang="ja-JP" altLang="en-US" sz="1662" dirty="0">
              <a:solidFill>
                <a:schemeClr val="tx1"/>
              </a:solidFill>
            </a:endParaRPr>
          </a:p>
        </p:txBody>
      </p:sp>
    </p:spTree>
    <p:extLst>
      <p:ext uri="{BB962C8B-B14F-4D97-AF65-F5344CB8AC3E}">
        <p14:creationId xmlns:p14="http://schemas.microsoft.com/office/powerpoint/2010/main" val="52515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8993" y="1102588"/>
            <a:ext cx="8783488" cy="517988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62" dirty="0"/>
              <a:t>￥</a:t>
            </a:r>
          </a:p>
        </p:txBody>
      </p:sp>
      <p:pic>
        <p:nvPicPr>
          <p:cNvPr id="1026" name="Picture 2" descr="C:\Users\T0515914\Desktop\色々な写真\30課題解決ゼミの様子.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89700" y="1647816"/>
            <a:ext cx="2730772" cy="151530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6274668" y="2846337"/>
            <a:ext cx="2401788" cy="2503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8" dirty="0">
                <a:latin typeface="Meiryo UI" panose="020B0604030504040204" pitchFamily="50" charset="-128"/>
                <a:ea typeface="Meiryo UI" panose="020B0604030504040204" pitchFamily="50" charset="-128"/>
                <a:cs typeface="Meiryo UI" panose="020B0604030504040204" pitchFamily="50" charset="-128"/>
              </a:rPr>
              <a:t>課題解決ゼミの様子</a:t>
            </a:r>
          </a:p>
        </p:txBody>
      </p:sp>
      <p:sp>
        <p:nvSpPr>
          <p:cNvPr id="15" name="角丸四角形 14"/>
          <p:cNvSpPr/>
          <p:nvPr/>
        </p:nvSpPr>
        <p:spPr>
          <a:xfrm>
            <a:off x="108992" y="873410"/>
            <a:ext cx="1127448" cy="398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77" dirty="0">
                <a:latin typeface="Meiryo UI" panose="020B0604030504040204" pitchFamily="50" charset="-128"/>
                <a:ea typeface="Meiryo UI" panose="020B0604030504040204" pitchFamily="50" charset="-128"/>
                <a:cs typeface="Meiryo UI" panose="020B0604030504040204" pitchFamily="50" charset="-128"/>
              </a:rPr>
              <a:t>実施経過</a:t>
            </a:r>
          </a:p>
        </p:txBody>
      </p:sp>
      <p:sp>
        <p:nvSpPr>
          <p:cNvPr id="16" name="正方形/長方形 15"/>
          <p:cNvSpPr/>
          <p:nvPr/>
        </p:nvSpPr>
        <p:spPr>
          <a:xfrm>
            <a:off x="168561" y="1235526"/>
            <a:ext cx="5843600" cy="20145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Ins="33231" rtlCol="0" anchor="t"/>
          <a:lstStyle/>
          <a:p>
            <a:r>
              <a:rPr kumimoji="1" lang="en-US" altLang="ja-JP" sz="1292"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92"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dirty="0">
                <a:latin typeface="Meiryo UI" panose="020B0604030504040204" pitchFamily="50" charset="-128"/>
                <a:ea typeface="Meiryo UI" panose="020B0604030504040204" pitchFamily="50" charset="-128"/>
                <a:cs typeface="Meiryo UI" panose="020B0604030504040204" pitchFamily="50" charset="-128"/>
              </a:rPr>
              <a:t>区市町村等向け説明会</a:t>
            </a:r>
            <a:endParaRPr kumimoji="1"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38"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月：基礎講座（</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①ホームタウン共創力の基礎</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    ～地域の課題を把握・共有し、合意形成を進めるには？</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②共創の場づくりの進め方</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参加者の主体的な動きを促し、協力し合う関係性をつくるには？</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③プロボノの可能性と活用法</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   ～地域の多様な人材の持つ専門性を活かした共創の進め方とは？</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④地域に必要な仕組みやモデルを作り、</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立ち上げるには？</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月：目標設定ワークショップ＆相談会</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b="1" u="sng"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92" b="1" u="sng"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92"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92" b="1" u="sng" dirty="0">
                <a:latin typeface="Meiryo UI" panose="020B0604030504040204" pitchFamily="50" charset="-128"/>
                <a:ea typeface="Meiryo UI" panose="020B0604030504040204" pitchFamily="50" charset="-128"/>
                <a:cs typeface="Meiryo UI" panose="020B0604030504040204" pitchFamily="50" charset="-128"/>
              </a:rPr>
              <a:t>月：課題解決ゼミ（以下参照）</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日：成果報告会</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92"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nvGraphicFramePr>
        <p:xfrm>
          <a:off x="215777" y="3466314"/>
          <a:ext cx="8553895" cy="2697000"/>
        </p:xfrm>
        <a:graphic>
          <a:graphicData uri="http://schemas.openxmlformats.org/drawingml/2006/table">
            <a:tbl>
              <a:tblPr firstRow="1" bandRow="1">
                <a:tableStyleId>{7DF18680-E054-41AD-8BC1-D1AEF772440D}</a:tableStyleId>
              </a:tblPr>
              <a:tblGrid>
                <a:gridCol w="118787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837631">
                  <a:extLst>
                    <a:ext uri="{9D8B030D-6E8A-4147-A177-3AD203B41FA5}">
                      <a16:colId xmlns:a16="http://schemas.microsoft.com/office/drawing/2014/main" val="20002"/>
                    </a:ext>
                  </a:extLst>
                </a:gridCol>
              </a:tblGrid>
              <a:tr h="448056">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個別取組の課題解決ゼミ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（アドバイザー：コミュニティビジネスサポートセンター永沢映氏）</a:t>
                      </a:r>
                    </a:p>
                  </a:txBody>
                  <a:tcPr marT="42203" marB="42203"/>
                </a:tc>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合意形成に関する課題解決ゼミ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（アドバイザー：株式会社エンパブリック広石拓司氏）</a:t>
                      </a:r>
                    </a:p>
                  </a:txBody>
                  <a:tcPr marT="42203" marB="42203"/>
                </a:tc>
                <a:extLst>
                  <a:ext uri="{0D108BD9-81ED-4DB2-BD59-A6C34878D82A}">
                    <a16:rowId xmlns:a16="http://schemas.microsoft.com/office/drawing/2014/main" val="10000"/>
                  </a:ext>
                </a:extLst>
              </a:tr>
              <a:tr h="306812">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ゼミの実施方法</a:t>
                      </a: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主に</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個別の伴走支援</a:t>
                      </a:r>
                      <a:r>
                        <a:rPr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a:t>
                      </a:r>
                      <a:endPar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主に</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定期的な集合ゼミ</a:t>
                      </a:r>
                      <a:r>
                        <a:rPr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a:t>
                      </a:r>
                      <a:endPar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nchor="ctr"/>
                </a:tc>
                <a:extLst>
                  <a:ext uri="{0D108BD9-81ED-4DB2-BD59-A6C34878D82A}">
                    <a16:rowId xmlns:a16="http://schemas.microsoft.com/office/drawing/2014/main" val="10001"/>
                  </a:ext>
                </a:extLst>
              </a:tr>
              <a:tr h="89026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課題</a:t>
                      </a:r>
                    </a:p>
                  </a:txBody>
                  <a:tcPr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人材バンク</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の立上げと運営方法</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・買い物不便な地域での</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移動支援</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・住民による</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コミュニティカフェ</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の立上げ・運営</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への生活支援コーディネーターとしての関わり方</a:t>
                      </a: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・生活支援コーディネーターの取組の</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課題整理</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・行政や生活支援コーディネーター同士との</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合意形成</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T="42203" marB="42203" anchor="ctr"/>
                </a:tc>
                <a:extLst>
                  <a:ext uri="{0D108BD9-81ED-4DB2-BD59-A6C34878D82A}">
                    <a16:rowId xmlns:a16="http://schemas.microsoft.com/office/drawing/2014/main" val="10002"/>
                  </a:ext>
                </a:extLst>
              </a:tr>
              <a:tr h="498580">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参加地域</a:t>
                      </a: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杉並区（包括）、小平市（中間支援型</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法人）、東村山市（包括）の</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a:t>
                      </a: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渋谷区（社協）、清瀬市（社協）、多摩市（行政・中間支援型ＮＰＯ）の３地域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42203" marB="42203" anchor="ctr"/>
                </a:tc>
                <a:extLst>
                  <a:ext uri="{0D108BD9-81ED-4DB2-BD59-A6C34878D82A}">
                    <a16:rowId xmlns:a16="http://schemas.microsoft.com/office/drawing/2014/main" val="10003"/>
                  </a:ext>
                </a:extLst>
              </a:tr>
              <a:tr h="553285">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参加による効果</a:t>
                      </a:r>
                    </a:p>
                  </a:txBody>
                  <a:tcPr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・目標・対象の明確化、関係者との合意形成</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・事業の進め方の整理　　　　　　　　　　　　　　　　　　等</a:t>
                      </a:r>
                    </a:p>
                  </a:txBody>
                  <a:tcPr marT="42203" marB="42203"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・現状と根本的な課題の整理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・課題を踏まえた取組方針の決定・関係者への働きかけ　等</a:t>
                      </a:r>
                    </a:p>
                  </a:txBody>
                  <a:tcPr marT="42203" marB="42203" anchor="ctr"/>
                </a:tc>
                <a:extLst>
                  <a:ext uri="{0D108BD9-81ED-4DB2-BD59-A6C34878D82A}">
                    <a16:rowId xmlns:a16="http://schemas.microsoft.com/office/drawing/2014/main" val="10004"/>
                  </a:ext>
                </a:extLst>
              </a:tr>
            </a:tbl>
          </a:graphicData>
        </a:graphic>
      </p:graphicFrame>
      <p:sp>
        <p:nvSpPr>
          <p:cNvPr id="22" name="正方形/長方形 21"/>
          <p:cNvSpPr/>
          <p:nvPr/>
        </p:nvSpPr>
        <p:spPr>
          <a:xfrm>
            <a:off x="143160" y="3229593"/>
            <a:ext cx="3323320" cy="2010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92"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課題解決ゼミの実施結果≫</a:t>
            </a:r>
            <a:endParaRPr kumimoji="1" lang="ja-JP" altLang="en-US"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2"/>
          <p:cNvSpPr txBox="1">
            <a:spLocks/>
          </p:cNvSpPr>
          <p:nvPr/>
        </p:nvSpPr>
        <p:spPr>
          <a:xfrm>
            <a:off x="25477" y="281121"/>
            <a:ext cx="9118523" cy="555591"/>
          </a:xfrm>
          <a:prstGeom prst="rect">
            <a:avLst/>
          </a:prstGeo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4406" tIns="66462" rIns="84406" bIns="0" rtlCol="0" anchor="ctr">
            <a:normAutofit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（ホームタウン共創力アップ・プログラム）</a:t>
            </a:r>
          </a:p>
        </p:txBody>
      </p:sp>
      <p:sp>
        <p:nvSpPr>
          <p:cNvPr id="13"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12</a:t>
            </a:fld>
            <a:endParaRPr lang="ja-JP" altLang="en-US" sz="1662" dirty="0">
              <a:solidFill>
                <a:schemeClr val="tx1"/>
              </a:solidFill>
            </a:endParaRPr>
          </a:p>
        </p:txBody>
      </p:sp>
    </p:spTree>
    <p:extLst>
      <p:ext uri="{BB962C8B-B14F-4D97-AF65-F5344CB8AC3E}">
        <p14:creationId xmlns:p14="http://schemas.microsoft.com/office/powerpoint/2010/main" val="219953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8993" y="886932"/>
            <a:ext cx="8940116" cy="59020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62" dirty="0"/>
              <a:t>￥</a:t>
            </a:r>
          </a:p>
        </p:txBody>
      </p:sp>
      <p:sp>
        <p:nvSpPr>
          <p:cNvPr id="15" name="角丸四角形 14"/>
          <p:cNvSpPr/>
          <p:nvPr/>
        </p:nvSpPr>
        <p:spPr>
          <a:xfrm>
            <a:off x="108992" y="735390"/>
            <a:ext cx="1127448" cy="398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77" dirty="0">
                <a:latin typeface="Meiryo UI" panose="020B0604030504040204" pitchFamily="50" charset="-128"/>
                <a:ea typeface="Meiryo UI" panose="020B0604030504040204" pitchFamily="50" charset="-128"/>
                <a:cs typeface="Meiryo UI" panose="020B0604030504040204" pitchFamily="50" charset="-128"/>
              </a:rPr>
              <a:t>実施経過</a:t>
            </a:r>
          </a:p>
        </p:txBody>
      </p:sp>
      <p:sp>
        <p:nvSpPr>
          <p:cNvPr id="16" name="正方形/長方形 15"/>
          <p:cNvSpPr/>
          <p:nvPr/>
        </p:nvSpPr>
        <p:spPr>
          <a:xfrm>
            <a:off x="168561" y="1142745"/>
            <a:ext cx="5843600" cy="20145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Ins="33231" rtlCol="0" anchor="t"/>
          <a:lstStyle/>
          <a:p>
            <a:r>
              <a:rPr kumimoji="1" lang="en-US" altLang="ja-JP" sz="1292"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92"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dirty="0">
                <a:latin typeface="Meiryo UI" panose="020B0604030504040204" pitchFamily="50" charset="-128"/>
                <a:ea typeface="Meiryo UI" panose="020B0604030504040204" pitchFamily="50" charset="-128"/>
                <a:cs typeface="Meiryo UI" panose="020B0604030504040204" pitchFamily="50" charset="-128"/>
              </a:rPr>
              <a:t>区市町村等向け説明会</a:t>
            </a:r>
            <a:endParaRPr kumimoji="1"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38"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月：プログラム</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｜公開講座（同内容で２回実施）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回合計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「地域包括ケアにおける地域づくりの基盤を整えるには？」</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月：プログラム</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｜地域づくりのための基盤整備セミナー</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地域包括ケアにおける地域づくり推進の課題整理ワークショップ</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第１回：</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第２回：</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名参加　→　うち</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名が個別相談へ　　　　　</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92"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月：プログラム</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｜課題解決支援（個別伴走支援／地域づくりゼミ）</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（以下参照）　　　</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92"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57109620"/>
              </p:ext>
            </p:extLst>
          </p:nvPr>
        </p:nvGraphicFramePr>
        <p:xfrm>
          <a:off x="168561" y="3431809"/>
          <a:ext cx="8723920" cy="3322675"/>
        </p:xfrm>
        <a:graphic>
          <a:graphicData uri="http://schemas.openxmlformats.org/drawingml/2006/table">
            <a:tbl>
              <a:tblPr firstRow="1" bandRow="1">
                <a:tableStyleId>{7DF18680-E054-41AD-8BC1-D1AEF772440D}</a:tableStyleId>
              </a:tblPr>
              <a:tblGrid>
                <a:gridCol w="4432397">
                  <a:extLst>
                    <a:ext uri="{9D8B030D-6E8A-4147-A177-3AD203B41FA5}">
                      <a16:colId xmlns:a16="http://schemas.microsoft.com/office/drawing/2014/main" val="20001"/>
                    </a:ext>
                  </a:extLst>
                </a:gridCol>
                <a:gridCol w="4291523">
                  <a:extLst>
                    <a:ext uri="{9D8B030D-6E8A-4147-A177-3AD203B41FA5}">
                      <a16:colId xmlns:a16="http://schemas.microsoft.com/office/drawing/2014/main" val="20002"/>
                    </a:ext>
                  </a:extLst>
                </a:gridCol>
              </a:tblGrid>
              <a:tr h="554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個別伴走支援</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（アドバイザー：</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法人コミュニティビジネスサポートセンター／</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法人サービスグラント）</a:t>
                      </a:r>
                    </a:p>
                  </a:txBody>
                  <a:tcPr marT="42203" marB="42203"/>
                </a:tc>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地域づくりゼミ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（アドバイザー：株式会社エンパブリック）</a:t>
                      </a:r>
                    </a:p>
                  </a:txBody>
                  <a:tcPr marT="42203" marB="42203"/>
                </a:tc>
                <a:extLst>
                  <a:ext uri="{0D108BD9-81ED-4DB2-BD59-A6C34878D82A}">
                    <a16:rowId xmlns:a16="http://schemas.microsoft.com/office/drawing/2014/main" val="10000"/>
                  </a:ext>
                </a:extLst>
              </a:tr>
              <a:tr h="276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T="42203" marB="42203" anchor="ctr"/>
                </a:tc>
                <a:extLst>
                  <a:ext uri="{0D108BD9-81ED-4DB2-BD59-A6C34878D82A}">
                    <a16:rowId xmlns:a16="http://schemas.microsoft.com/office/drawing/2014/main" val="10001"/>
                  </a:ext>
                </a:extLst>
              </a:tr>
            </a:tbl>
          </a:graphicData>
        </a:graphic>
      </p:graphicFrame>
      <p:sp>
        <p:nvSpPr>
          <p:cNvPr id="11" name="タイトル 2"/>
          <p:cNvSpPr txBox="1">
            <a:spLocks/>
          </p:cNvSpPr>
          <p:nvPr/>
        </p:nvSpPr>
        <p:spPr>
          <a:xfrm>
            <a:off x="25477" y="56837"/>
            <a:ext cx="9118523" cy="555591"/>
          </a:xfrm>
          <a:prstGeom prst="rect">
            <a:avLst/>
          </a:prstGeo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4406" tIns="66462" rIns="84406" bIns="0" rtlCol="0" anchor="ctr">
            <a:normAutofit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区市町村等向け支援（令和元年度）</a:t>
            </a:r>
            <a:endPar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（ホームタウン共創力アップ・プログラム）</a:t>
            </a:r>
          </a:p>
        </p:txBody>
      </p:sp>
      <p:graphicFrame>
        <p:nvGraphicFramePr>
          <p:cNvPr id="2" name="表 1"/>
          <p:cNvGraphicFramePr>
            <a:graphicFrameLocks noGrp="1"/>
          </p:cNvGraphicFramePr>
          <p:nvPr>
            <p:extLst>
              <p:ext uri="{D42A27DB-BD31-4B8C-83A1-F6EECF244321}">
                <p14:modId xmlns:p14="http://schemas.microsoft.com/office/powerpoint/2010/main" val="2655003367"/>
              </p:ext>
            </p:extLst>
          </p:nvPr>
        </p:nvGraphicFramePr>
        <p:xfrm>
          <a:off x="4741649" y="4493045"/>
          <a:ext cx="4048665" cy="2057400"/>
        </p:xfrm>
        <a:graphic>
          <a:graphicData uri="http://schemas.openxmlformats.org/drawingml/2006/table">
            <a:tbl>
              <a:tblPr firstRow="1" bandRow="1">
                <a:tableStyleId>{5940675A-B579-460E-94D1-54222C63F5DA}</a:tableStyleId>
              </a:tblPr>
              <a:tblGrid>
                <a:gridCol w="235790">
                  <a:extLst>
                    <a:ext uri="{9D8B030D-6E8A-4147-A177-3AD203B41FA5}">
                      <a16:colId xmlns:a16="http://schemas.microsoft.com/office/drawing/2014/main" val="517997156"/>
                    </a:ext>
                  </a:extLst>
                </a:gridCol>
                <a:gridCol w="2147977">
                  <a:extLst>
                    <a:ext uri="{9D8B030D-6E8A-4147-A177-3AD203B41FA5}">
                      <a16:colId xmlns:a16="http://schemas.microsoft.com/office/drawing/2014/main" val="511944523"/>
                    </a:ext>
                  </a:extLst>
                </a:gridCol>
                <a:gridCol w="905776">
                  <a:extLst>
                    <a:ext uri="{9D8B030D-6E8A-4147-A177-3AD203B41FA5}">
                      <a16:colId xmlns:a16="http://schemas.microsoft.com/office/drawing/2014/main" val="313149250"/>
                    </a:ext>
                  </a:extLst>
                </a:gridCol>
                <a:gridCol w="759122">
                  <a:extLst>
                    <a:ext uri="{9D8B030D-6E8A-4147-A177-3AD203B41FA5}">
                      <a16:colId xmlns:a16="http://schemas.microsoft.com/office/drawing/2014/main" val="1584642058"/>
                    </a:ext>
                  </a:extLst>
                </a:gridCol>
              </a:tblGrid>
              <a:tr h="199726">
                <a:tc>
                  <a:txBody>
                    <a:bodyPr/>
                    <a:lstStyle/>
                    <a:p>
                      <a:pPr algn="ctr"/>
                      <a:endParaRPr kumimoji="1" lang="ja-JP" altLang="en-US" sz="1050" dirty="0"/>
                    </a:p>
                  </a:txBody>
                  <a:tcPr/>
                </a:tc>
                <a:tc>
                  <a:txBody>
                    <a:bodyPr/>
                    <a:lstStyle/>
                    <a:p>
                      <a:pPr algn="ctr"/>
                      <a:r>
                        <a:rPr kumimoji="1" lang="ja-JP" altLang="en-US" sz="1050" dirty="0"/>
                        <a:t>テーマ</a:t>
                      </a:r>
                    </a:p>
                  </a:txBody>
                  <a:tcPr/>
                </a:tc>
                <a:tc>
                  <a:txBody>
                    <a:bodyPr/>
                    <a:lstStyle/>
                    <a:p>
                      <a:pPr algn="ctr"/>
                      <a:r>
                        <a:rPr kumimoji="1" lang="ja-JP" altLang="en-US" sz="1050" dirty="0"/>
                        <a:t>日時</a:t>
                      </a:r>
                    </a:p>
                  </a:txBody>
                  <a:tcPr/>
                </a:tc>
                <a:tc>
                  <a:txBody>
                    <a:bodyPr/>
                    <a:lstStyle/>
                    <a:p>
                      <a:pPr algn="ctr"/>
                      <a:r>
                        <a:rPr kumimoji="1" lang="ja-JP" altLang="en-US" sz="1050" dirty="0"/>
                        <a:t>参加者数</a:t>
                      </a:r>
                    </a:p>
                  </a:txBody>
                  <a:tcPr/>
                </a:tc>
                <a:extLst>
                  <a:ext uri="{0D108BD9-81ED-4DB2-BD59-A6C34878D82A}">
                    <a16:rowId xmlns:a16="http://schemas.microsoft.com/office/drawing/2014/main" val="3783614070"/>
                  </a:ext>
                </a:extLst>
              </a:tr>
              <a:tr h="400367">
                <a:tc>
                  <a:txBody>
                    <a:bodyPr/>
                    <a:lstStyle/>
                    <a:p>
                      <a:pPr algn="ctr"/>
                      <a:r>
                        <a:rPr kumimoji="1" lang="en-US" altLang="ja-JP" sz="1050" dirty="0"/>
                        <a:t>1</a:t>
                      </a:r>
                      <a:endParaRPr kumimoji="1" lang="ja-JP" altLang="en-US" sz="1050" dirty="0"/>
                    </a:p>
                  </a:txBody>
                  <a:tcPr/>
                </a:tc>
                <a:tc>
                  <a:txBody>
                    <a:bodyPr/>
                    <a:lstStyle/>
                    <a:p>
                      <a:r>
                        <a:rPr kumimoji="1" lang="ja-JP" altLang="en-US" sz="1050" dirty="0"/>
                        <a:t>地域づくりの取組・課題・工夫・アイディアの共有</a:t>
                      </a:r>
                    </a:p>
                  </a:txBody>
                  <a:tcPr/>
                </a:tc>
                <a:tc>
                  <a:txBody>
                    <a:bodyPr/>
                    <a:lstStyle/>
                    <a:p>
                      <a:r>
                        <a:rPr kumimoji="1" lang="en-US" altLang="ja-JP" sz="1050" dirty="0"/>
                        <a:t>10/10</a:t>
                      </a:r>
                      <a:r>
                        <a:rPr kumimoji="1" lang="ja-JP" altLang="en-US" sz="1050" dirty="0"/>
                        <a:t>　</a:t>
                      </a:r>
                      <a:endParaRPr kumimoji="1" lang="en-US" altLang="ja-JP" sz="1050" dirty="0"/>
                    </a:p>
                    <a:p>
                      <a:r>
                        <a:rPr kumimoji="1" lang="en-US" altLang="ja-JP" sz="1050" dirty="0"/>
                        <a:t>13:30-16:00</a:t>
                      </a:r>
                      <a:endParaRPr kumimoji="1" lang="ja-JP" altLang="en-US" sz="1050" dirty="0"/>
                    </a:p>
                  </a:txBody>
                  <a:tcPr/>
                </a:tc>
                <a:tc>
                  <a:txBody>
                    <a:bodyPr/>
                    <a:lstStyle/>
                    <a:p>
                      <a:pPr algn="ctr"/>
                      <a:r>
                        <a:rPr kumimoji="1" lang="en-US" altLang="ja-JP" sz="1050" dirty="0"/>
                        <a:t>16</a:t>
                      </a:r>
                      <a:r>
                        <a:rPr kumimoji="1" lang="ja-JP" altLang="en-US" sz="1050" dirty="0"/>
                        <a:t>名</a:t>
                      </a:r>
                    </a:p>
                  </a:txBody>
                  <a:tcPr anchor="ctr"/>
                </a:tc>
                <a:extLst>
                  <a:ext uri="{0D108BD9-81ED-4DB2-BD59-A6C34878D82A}">
                    <a16:rowId xmlns:a16="http://schemas.microsoft.com/office/drawing/2014/main" val="663094923"/>
                  </a:ext>
                </a:extLst>
              </a:tr>
              <a:tr h="400367">
                <a:tc>
                  <a:txBody>
                    <a:bodyPr/>
                    <a:lstStyle/>
                    <a:p>
                      <a:pPr algn="ctr"/>
                      <a:r>
                        <a:rPr kumimoji="1" lang="en-US" altLang="ja-JP" sz="1050" dirty="0"/>
                        <a:t>2</a:t>
                      </a:r>
                      <a:endParaRPr kumimoji="1" lang="ja-JP" altLang="en-US" sz="1050" dirty="0"/>
                    </a:p>
                  </a:txBody>
                  <a:tcPr/>
                </a:tc>
                <a:tc>
                  <a:txBody>
                    <a:bodyPr/>
                    <a:lstStyle/>
                    <a:p>
                      <a:r>
                        <a:rPr kumimoji="1" lang="ja-JP" altLang="en-US" sz="1050" dirty="0"/>
                        <a:t>広報・地域活動のマーケティングの基礎・実践方法の検討</a:t>
                      </a:r>
                      <a:endParaRPr kumimoji="1" lang="en-US" altLang="ja-JP" sz="1050" dirty="0"/>
                    </a:p>
                  </a:txBody>
                  <a:tcPr/>
                </a:tc>
                <a:tc>
                  <a:txBody>
                    <a:bodyPr/>
                    <a:lstStyle/>
                    <a:p>
                      <a:r>
                        <a:rPr kumimoji="1" lang="en-US" altLang="ja-JP" sz="1050" dirty="0"/>
                        <a:t>11/14</a:t>
                      </a:r>
                    </a:p>
                    <a:p>
                      <a:r>
                        <a:rPr kumimoji="1" lang="en-US" altLang="ja-JP" sz="1050" dirty="0"/>
                        <a:t>13:30-16:00</a:t>
                      </a:r>
                      <a:endParaRPr kumimoji="1" lang="ja-JP" altLang="en-US" sz="1050" dirty="0"/>
                    </a:p>
                  </a:txBody>
                  <a:tcPr/>
                </a:tc>
                <a:tc>
                  <a:txBody>
                    <a:bodyPr/>
                    <a:lstStyle/>
                    <a:p>
                      <a:pPr algn="ctr"/>
                      <a:r>
                        <a:rPr kumimoji="1" lang="en-US" altLang="ja-JP" sz="1050" dirty="0"/>
                        <a:t>18</a:t>
                      </a:r>
                      <a:r>
                        <a:rPr kumimoji="1" lang="ja-JP" altLang="en-US" sz="1050" dirty="0"/>
                        <a:t>名</a:t>
                      </a:r>
                    </a:p>
                  </a:txBody>
                  <a:tcPr anchor="ctr"/>
                </a:tc>
                <a:extLst>
                  <a:ext uri="{0D108BD9-81ED-4DB2-BD59-A6C34878D82A}">
                    <a16:rowId xmlns:a16="http://schemas.microsoft.com/office/drawing/2014/main" val="28752799"/>
                  </a:ext>
                </a:extLst>
              </a:tr>
              <a:tr h="400367">
                <a:tc>
                  <a:txBody>
                    <a:bodyPr/>
                    <a:lstStyle/>
                    <a:p>
                      <a:pPr algn="ctr"/>
                      <a:r>
                        <a:rPr kumimoji="1" lang="en-US" altLang="ja-JP" sz="1050" dirty="0"/>
                        <a:t>3</a:t>
                      </a:r>
                      <a:endParaRPr kumimoji="1" lang="ja-JP" altLang="en-US" sz="1050" dirty="0"/>
                    </a:p>
                  </a:txBody>
                  <a:tcPr/>
                </a:tc>
                <a:tc>
                  <a:txBody>
                    <a:bodyPr/>
                    <a:lstStyle/>
                    <a:p>
                      <a:r>
                        <a:rPr kumimoji="1" lang="ja-JP" altLang="en-US" sz="1050" dirty="0"/>
                        <a:t>組織内外の関係構築について、ケース分析・ワークショップ</a:t>
                      </a:r>
                    </a:p>
                  </a:txBody>
                  <a:tcPr/>
                </a:tc>
                <a:tc>
                  <a:txBody>
                    <a:bodyPr/>
                    <a:lstStyle/>
                    <a:p>
                      <a:r>
                        <a:rPr kumimoji="1" lang="en-US" altLang="ja-JP" sz="1050" dirty="0"/>
                        <a:t>12/12</a:t>
                      </a:r>
                    </a:p>
                    <a:p>
                      <a:r>
                        <a:rPr kumimoji="1" lang="en-US" altLang="ja-JP" sz="1050" dirty="0"/>
                        <a:t>13:30-16:00</a:t>
                      </a:r>
                    </a:p>
                  </a:txBody>
                  <a:tcPr/>
                </a:tc>
                <a:tc>
                  <a:txBody>
                    <a:bodyPr/>
                    <a:lstStyle/>
                    <a:p>
                      <a:pPr algn="ctr"/>
                      <a:r>
                        <a:rPr kumimoji="1" lang="en-US" altLang="ja-JP" sz="1050" dirty="0"/>
                        <a:t>15</a:t>
                      </a:r>
                      <a:r>
                        <a:rPr kumimoji="1" lang="ja-JP" altLang="en-US" sz="1050" dirty="0"/>
                        <a:t>名</a:t>
                      </a:r>
                    </a:p>
                  </a:txBody>
                  <a:tcPr anchor="ctr"/>
                </a:tc>
                <a:extLst>
                  <a:ext uri="{0D108BD9-81ED-4DB2-BD59-A6C34878D82A}">
                    <a16:rowId xmlns:a16="http://schemas.microsoft.com/office/drawing/2014/main" val="1772595974"/>
                  </a:ext>
                </a:extLst>
              </a:tr>
              <a:tr h="400367">
                <a:tc>
                  <a:txBody>
                    <a:bodyPr/>
                    <a:lstStyle/>
                    <a:p>
                      <a:pPr algn="ctr"/>
                      <a:r>
                        <a:rPr kumimoji="1" lang="en-US" altLang="ja-JP" sz="1050" dirty="0"/>
                        <a:t>4</a:t>
                      </a:r>
                      <a:endParaRPr kumimoji="1" lang="ja-JP" altLang="en-US" sz="1050" dirty="0"/>
                    </a:p>
                  </a:txBody>
                  <a:tcPr/>
                </a:tc>
                <a:tc>
                  <a:txBody>
                    <a:bodyPr/>
                    <a:lstStyle/>
                    <a:p>
                      <a:r>
                        <a:rPr kumimoji="1" lang="ja-JP" altLang="en-US" sz="1050" dirty="0"/>
                        <a:t>地域づくりの仕組み構築、コーディネート力について、ケース分析ワークショップ</a:t>
                      </a:r>
                    </a:p>
                  </a:txBody>
                  <a:tcPr/>
                </a:tc>
                <a:tc>
                  <a:txBody>
                    <a:bodyPr/>
                    <a:lstStyle/>
                    <a:p>
                      <a:r>
                        <a:rPr kumimoji="1" lang="en-US" altLang="ja-JP" sz="1050" dirty="0"/>
                        <a:t>2/28</a:t>
                      </a:r>
                    </a:p>
                    <a:p>
                      <a:r>
                        <a:rPr kumimoji="1" lang="en-US" altLang="ja-JP" sz="1050" dirty="0"/>
                        <a:t>13:30-16:00</a:t>
                      </a:r>
                      <a:endParaRPr kumimoji="1" lang="ja-JP" altLang="en-US" sz="1050" dirty="0"/>
                    </a:p>
                  </a:txBody>
                  <a:tcPr/>
                </a:tc>
                <a:tc>
                  <a:txBody>
                    <a:bodyPr/>
                    <a:lstStyle/>
                    <a:p>
                      <a:pPr algn="ctr"/>
                      <a:r>
                        <a:rPr kumimoji="1" lang="en-US" altLang="ja-JP" sz="1050" dirty="0"/>
                        <a:t>15</a:t>
                      </a:r>
                      <a:r>
                        <a:rPr kumimoji="1" lang="ja-JP" altLang="en-US" sz="1050" dirty="0"/>
                        <a:t>名</a:t>
                      </a:r>
                    </a:p>
                  </a:txBody>
                  <a:tcPr anchor="ctr"/>
                </a:tc>
                <a:extLst>
                  <a:ext uri="{0D108BD9-81ED-4DB2-BD59-A6C34878D82A}">
                    <a16:rowId xmlns:a16="http://schemas.microsoft.com/office/drawing/2014/main" val="1367868712"/>
                  </a:ext>
                </a:extLst>
              </a:tr>
            </a:tbl>
          </a:graphicData>
        </a:graphic>
      </p:graphicFrame>
      <p:sp>
        <p:nvSpPr>
          <p:cNvPr id="3" name="正方形/長方形 2"/>
          <p:cNvSpPr/>
          <p:nvPr/>
        </p:nvSpPr>
        <p:spPr>
          <a:xfrm>
            <a:off x="4620881" y="4045789"/>
            <a:ext cx="4314364" cy="38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以下のテーマに沿って、各地域の事例を持ち寄りながら、課題解決に向けてゼミ形式で検討。</a:t>
            </a:r>
          </a:p>
        </p:txBody>
      </p:sp>
      <p:graphicFrame>
        <p:nvGraphicFramePr>
          <p:cNvPr id="17" name="表 16"/>
          <p:cNvGraphicFramePr>
            <a:graphicFrameLocks noGrp="1"/>
          </p:cNvGraphicFramePr>
          <p:nvPr>
            <p:extLst>
              <p:ext uri="{D42A27DB-BD31-4B8C-83A1-F6EECF244321}">
                <p14:modId xmlns:p14="http://schemas.microsoft.com/office/powerpoint/2010/main" val="1554846565"/>
              </p:ext>
            </p:extLst>
          </p:nvPr>
        </p:nvGraphicFramePr>
        <p:xfrm>
          <a:off x="215777" y="4442597"/>
          <a:ext cx="4356223" cy="2286000"/>
        </p:xfrm>
        <a:graphic>
          <a:graphicData uri="http://schemas.openxmlformats.org/drawingml/2006/table">
            <a:tbl>
              <a:tblPr firstRow="1" bandRow="1">
                <a:tableStyleId>{5940675A-B579-460E-94D1-54222C63F5DA}</a:tableStyleId>
              </a:tblPr>
              <a:tblGrid>
                <a:gridCol w="214673">
                  <a:extLst>
                    <a:ext uri="{9D8B030D-6E8A-4147-A177-3AD203B41FA5}">
                      <a16:colId xmlns:a16="http://schemas.microsoft.com/office/drawing/2014/main" val="517997156"/>
                    </a:ext>
                  </a:extLst>
                </a:gridCol>
                <a:gridCol w="720806">
                  <a:extLst>
                    <a:ext uri="{9D8B030D-6E8A-4147-A177-3AD203B41FA5}">
                      <a16:colId xmlns:a16="http://schemas.microsoft.com/office/drawing/2014/main" val="511944523"/>
                    </a:ext>
                  </a:extLst>
                </a:gridCol>
                <a:gridCol w="1714792">
                  <a:extLst>
                    <a:ext uri="{9D8B030D-6E8A-4147-A177-3AD203B41FA5}">
                      <a16:colId xmlns:a16="http://schemas.microsoft.com/office/drawing/2014/main" val="313149250"/>
                    </a:ext>
                  </a:extLst>
                </a:gridCol>
                <a:gridCol w="1705952">
                  <a:extLst>
                    <a:ext uri="{9D8B030D-6E8A-4147-A177-3AD203B41FA5}">
                      <a16:colId xmlns:a16="http://schemas.microsoft.com/office/drawing/2014/main" val="1584642058"/>
                    </a:ext>
                  </a:extLst>
                </a:gridCol>
              </a:tblGrid>
              <a:tr h="229160">
                <a:tc>
                  <a:txBody>
                    <a:bodyPr/>
                    <a:lstStyle/>
                    <a:p>
                      <a:pPr algn="ctr"/>
                      <a:endParaRPr kumimoji="1" lang="ja-JP" altLang="en-US" sz="1050" dirty="0"/>
                    </a:p>
                  </a:txBody>
                  <a:tcPr/>
                </a:tc>
                <a:tc>
                  <a:txBody>
                    <a:bodyPr/>
                    <a:lstStyle/>
                    <a:p>
                      <a:pPr algn="ctr"/>
                      <a:r>
                        <a:rPr kumimoji="1" lang="ja-JP" altLang="en-US" sz="1050" dirty="0"/>
                        <a:t>地域</a:t>
                      </a:r>
                    </a:p>
                  </a:txBody>
                  <a:tcPr/>
                </a:tc>
                <a:tc>
                  <a:txBody>
                    <a:bodyPr/>
                    <a:lstStyle/>
                    <a:p>
                      <a:pPr algn="ctr"/>
                      <a:r>
                        <a:rPr kumimoji="1" lang="ja-JP" altLang="en-US" sz="1050" dirty="0"/>
                        <a:t>課題・ニーズ</a:t>
                      </a:r>
                    </a:p>
                  </a:txBody>
                  <a:tcPr/>
                </a:tc>
                <a:tc>
                  <a:txBody>
                    <a:bodyPr/>
                    <a:lstStyle/>
                    <a:p>
                      <a:pPr algn="ctr"/>
                      <a:r>
                        <a:rPr kumimoji="1" lang="ja-JP" altLang="en-US" sz="1050" dirty="0"/>
                        <a:t>支援内容</a:t>
                      </a:r>
                    </a:p>
                  </a:txBody>
                  <a:tcPr/>
                </a:tc>
                <a:extLst>
                  <a:ext uri="{0D108BD9-81ED-4DB2-BD59-A6C34878D82A}">
                    <a16:rowId xmlns:a16="http://schemas.microsoft.com/office/drawing/2014/main" val="3783614070"/>
                  </a:ext>
                </a:extLst>
              </a:tr>
              <a:tr h="400367">
                <a:tc>
                  <a:txBody>
                    <a:bodyPr/>
                    <a:lstStyle/>
                    <a:p>
                      <a:pPr algn="ctr"/>
                      <a:r>
                        <a:rPr kumimoji="1" lang="en-US" altLang="ja-JP" sz="1050" dirty="0"/>
                        <a:t>1</a:t>
                      </a:r>
                      <a:endParaRPr kumimoji="1" lang="ja-JP" altLang="en-US" sz="1050" dirty="0"/>
                    </a:p>
                  </a:txBody>
                  <a:tcPr anchor="ctr"/>
                </a:tc>
                <a:tc>
                  <a:txBody>
                    <a:bodyPr/>
                    <a:lstStyle/>
                    <a:p>
                      <a:pPr algn="l"/>
                      <a:r>
                        <a:rPr kumimoji="1" lang="ja-JP" altLang="en-US" sz="1050" dirty="0"/>
                        <a:t>杉並区</a:t>
                      </a:r>
                      <a:endParaRPr kumimoji="1" lang="en-US" altLang="ja-JP" sz="1050" dirty="0"/>
                    </a:p>
                    <a:p>
                      <a:pPr algn="l"/>
                      <a:r>
                        <a:rPr kumimoji="1" lang="ja-JP" altLang="en-US" sz="1050" dirty="0"/>
                        <a:t>ケア</a:t>
                      </a:r>
                      <a:r>
                        <a:rPr kumimoji="1" lang="en-US" altLang="ja-JP" sz="1050" dirty="0"/>
                        <a:t>24</a:t>
                      </a:r>
                    </a:p>
                    <a:p>
                      <a:pPr algn="l"/>
                      <a:r>
                        <a:rPr kumimoji="1" lang="ja-JP" altLang="en-US" sz="1050" dirty="0"/>
                        <a:t>下井草</a:t>
                      </a:r>
                    </a:p>
                  </a:txBody>
                  <a:tcPr/>
                </a:tc>
                <a:tc>
                  <a:txBody>
                    <a:bodyPr/>
                    <a:lstStyle/>
                    <a:p>
                      <a:pPr algn="l"/>
                      <a:r>
                        <a:rPr kumimoji="1" lang="ja-JP" altLang="en-US" sz="1050" dirty="0"/>
                        <a:t>空き家を活用して高齢者がコミュニティづくりに関わるよう働きかけたい</a:t>
                      </a:r>
                    </a:p>
                  </a:txBody>
                  <a:tcPr/>
                </a:tc>
                <a:tc>
                  <a:txBody>
                    <a:bodyPr/>
                    <a:lstStyle/>
                    <a:p>
                      <a:pPr algn="l"/>
                      <a:r>
                        <a:rPr kumimoji="1" lang="ja-JP" altLang="en-US" sz="1050" dirty="0"/>
                        <a:t>具体的プランを立てて後押ししつつ、改善点を伝え継続的な活動を支援</a:t>
                      </a:r>
                    </a:p>
                  </a:txBody>
                  <a:tcPr anchor="ctr"/>
                </a:tc>
                <a:extLst>
                  <a:ext uri="{0D108BD9-81ED-4DB2-BD59-A6C34878D82A}">
                    <a16:rowId xmlns:a16="http://schemas.microsoft.com/office/drawing/2014/main" val="663094923"/>
                  </a:ext>
                </a:extLst>
              </a:tr>
              <a:tr h="400367">
                <a:tc>
                  <a:txBody>
                    <a:bodyPr/>
                    <a:lstStyle/>
                    <a:p>
                      <a:pPr algn="ctr"/>
                      <a:r>
                        <a:rPr kumimoji="1" lang="en-US" altLang="ja-JP" sz="1050" dirty="0"/>
                        <a:t>2</a:t>
                      </a:r>
                      <a:endParaRPr kumimoji="1" lang="ja-JP" altLang="en-US" sz="1050" dirty="0"/>
                    </a:p>
                  </a:txBody>
                  <a:tcPr anchor="ctr"/>
                </a:tc>
                <a:tc>
                  <a:txBody>
                    <a:bodyPr/>
                    <a:lstStyle/>
                    <a:p>
                      <a:r>
                        <a:rPr kumimoji="1" lang="ja-JP" altLang="en-US" sz="1050" dirty="0"/>
                        <a:t>西東京市</a:t>
                      </a:r>
                      <a:endParaRPr kumimoji="1" lang="en-US" altLang="ja-JP" sz="1050" dirty="0"/>
                    </a:p>
                    <a:p>
                      <a:r>
                        <a:rPr kumimoji="1" lang="ja-JP" altLang="en-US" sz="1050" dirty="0"/>
                        <a:t>高齢者</a:t>
                      </a:r>
                      <a:endParaRPr kumimoji="1" lang="en-US" altLang="ja-JP" sz="1050" dirty="0"/>
                    </a:p>
                    <a:p>
                      <a:r>
                        <a:rPr kumimoji="1" lang="ja-JP" altLang="en-US" sz="1050" dirty="0"/>
                        <a:t>支援課</a:t>
                      </a:r>
                      <a:endParaRPr kumimoji="1" lang="en-US" altLang="ja-JP" sz="1050" dirty="0"/>
                    </a:p>
                  </a:txBody>
                  <a:tcPr/>
                </a:tc>
                <a:tc>
                  <a:txBody>
                    <a:bodyPr/>
                    <a:lstStyle/>
                    <a:p>
                      <a:pPr algn="l"/>
                      <a:r>
                        <a:rPr kumimoji="1" lang="ja-JP" altLang="en-US" sz="1050" dirty="0"/>
                        <a:t>フレイルサポーターの組織強化としての部会の運営方法、継続的な組織の作り方を学びたい</a:t>
                      </a:r>
                    </a:p>
                  </a:txBody>
                  <a:tcPr/>
                </a:tc>
                <a:tc>
                  <a:txBody>
                    <a:bodyPr/>
                    <a:lstStyle/>
                    <a:p>
                      <a:pPr algn="l"/>
                      <a:r>
                        <a:rPr kumimoji="1" lang="ja-JP" altLang="en-US" sz="1050" dirty="0"/>
                        <a:t>行政としての方針整理を支援するとともに、サポーターに対し組織運営のコツを伝達</a:t>
                      </a:r>
                    </a:p>
                  </a:txBody>
                  <a:tcPr anchor="ctr"/>
                </a:tc>
                <a:extLst>
                  <a:ext uri="{0D108BD9-81ED-4DB2-BD59-A6C34878D82A}">
                    <a16:rowId xmlns:a16="http://schemas.microsoft.com/office/drawing/2014/main" val="28752799"/>
                  </a:ext>
                </a:extLst>
              </a:tr>
              <a:tr h="400367">
                <a:tc>
                  <a:txBody>
                    <a:bodyPr/>
                    <a:lstStyle/>
                    <a:p>
                      <a:pPr algn="ctr"/>
                      <a:r>
                        <a:rPr kumimoji="1" lang="en-US" altLang="ja-JP" sz="1050" dirty="0"/>
                        <a:t>3</a:t>
                      </a:r>
                      <a:endParaRPr kumimoji="1" lang="ja-JP" altLang="en-US" sz="1050" dirty="0"/>
                    </a:p>
                  </a:txBody>
                  <a:tcPr anchor="ctr"/>
                </a:tc>
                <a:tc>
                  <a:txBody>
                    <a:bodyPr/>
                    <a:lstStyle/>
                    <a:p>
                      <a:r>
                        <a:rPr kumimoji="1" lang="ja-JP" altLang="en-US" sz="1050" dirty="0"/>
                        <a:t>国立市</a:t>
                      </a:r>
                      <a:endParaRPr kumimoji="1" lang="en-US" altLang="ja-JP" sz="1050" dirty="0"/>
                    </a:p>
                    <a:p>
                      <a:r>
                        <a:rPr kumimoji="1" lang="ja-JP" altLang="en-US" sz="1050" dirty="0"/>
                        <a:t>社会福祉協議会</a:t>
                      </a:r>
                    </a:p>
                  </a:txBody>
                  <a:tcPr/>
                </a:tc>
                <a:tc>
                  <a:txBody>
                    <a:bodyPr/>
                    <a:lstStyle/>
                    <a:p>
                      <a:r>
                        <a:rPr kumimoji="1" lang="ja-JP" altLang="en-US" sz="1050" dirty="0"/>
                        <a:t>市民の社会参加を促すため、プロボノを活用するための体制を整えたい</a:t>
                      </a:r>
                      <a:endParaRPr kumimoji="1" lang="en-US" altLang="ja-JP" sz="1050" dirty="0"/>
                    </a:p>
                  </a:txBody>
                  <a:tcPr/>
                </a:tc>
                <a:tc>
                  <a:txBody>
                    <a:bodyPr/>
                    <a:lstStyle/>
                    <a:p>
                      <a:pPr algn="l"/>
                      <a:r>
                        <a:rPr kumimoji="1" lang="ja-JP" altLang="en-US" sz="1050" dirty="0"/>
                        <a:t>コーディネートのポイントの伝達。地域団体向けの勉強会、市民向けのイベント開催に向けた支援</a:t>
                      </a:r>
                    </a:p>
                  </a:txBody>
                  <a:tcPr anchor="ctr"/>
                </a:tc>
                <a:extLst>
                  <a:ext uri="{0D108BD9-81ED-4DB2-BD59-A6C34878D82A}">
                    <a16:rowId xmlns:a16="http://schemas.microsoft.com/office/drawing/2014/main" val="1772595974"/>
                  </a:ext>
                </a:extLst>
              </a:tr>
            </a:tbl>
          </a:graphicData>
        </a:graphic>
      </p:graphicFrame>
      <p:sp>
        <p:nvSpPr>
          <p:cNvPr id="18" name="正方形/長方形 17"/>
          <p:cNvSpPr/>
          <p:nvPr/>
        </p:nvSpPr>
        <p:spPr>
          <a:xfrm>
            <a:off x="168561" y="4045789"/>
            <a:ext cx="4314364" cy="38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各地域の具体的な課題解決に向け、各地域</a:t>
            </a:r>
            <a:r>
              <a:rPr kumimoji="1" lang="en-US" altLang="ja-JP" sz="1100" dirty="0">
                <a:solidFill>
                  <a:schemeClr val="tx1"/>
                </a:solidFill>
              </a:rPr>
              <a:t>6</a:t>
            </a:r>
            <a:r>
              <a:rPr kumimoji="1" lang="ja-JP" altLang="en-US" sz="1100" dirty="0">
                <a:solidFill>
                  <a:schemeClr val="tx1"/>
                </a:solidFill>
              </a:rPr>
              <a:t>回程度、現場に赴き個別支援。</a:t>
            </a:r>
          </a:p>
        </p:txBody>
      </p:sp>
      <p:sp>
        <p:nvSpPr>
          <p:cNvPr id="19"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13</a:t>
            </a:fld>
            <a:endParaRPr lang="ja-JP" altLang="en-US" sz="1662" dirty="0">
              <a:solidFill>
                <a:schemeClr val="tx1"/>
              </a:solidFill>
            </a:endParaRPr>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0127" y="1276226"/>
            <a:ext cx="3452370" cy="1826150"/>
          </a:xfrm>
          <a:prstGeom prst="rect">
            <a:avLst/>
          </a:prstGeom>
        </p:spPr>
      </p:pic>
      <p:sp>
        <p:nvSpPr>
          <p:cNvPr id="9" name="角丸四角形 8"/>
          <p:cNvSpPr/>
          <p:nvPr/>
        </p:nvSpPr>
        <p:spPr>
          <a:xfrm>
            <a:off x="7342998" y="2712832"/>
            <a:ext cx="1464568" cy="2664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8" dirty="0">
                <a:latin typeface="Meiryo UI" panose="020B0604030504040204" pitchFamily="50" charset="-128"/>
                <a:ea typeface="Meiryo UI" panose="020B0604030504040204" pitchFamily="50" charset="-128"/>
                <a:cs typeface="Meiryo UI" panose="020B0604030504040204" pitchFamily="50" charset="-128"/>
              </a:rPr>
              <a:t>地域づくりゼミの様子</a:t>
            </a:r>
          </a:p>
        </p:txBody>
      </p:sp>
    </p:spTree>
    <p:extLst>
      <p:ext uri="{BB962C8B-B14F-4D97-AF65-F5344CB8AC3E}">
        <p14:creationId xmlns:p14="http://schemas.microsoft.com/office/powerpoint/2010/main" val="138450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010400" y="6186856"/>
            <a:ext cx="2133600" cy="35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292" dirty="0">
              <a:latin typeface="Arial" pitchFamily="34" charset="0"/>
            </a:endParaRPr>
          </a:p>
          <a:p>
            <a:pPr algn="r" eaLnBrk="1" hangingPunct="1">
              <a:spcBef>
                <a:spcPct val="0"/>
              </a:spcBef>
              <a:buFontTx/>
              <a:buNone/>
            </a:pPr>
            <a:fld id="{891F7853-BCC1-4AEA-9098-9685604EB4E9}" type="slidenum">
              <a:rPr kumimoji="0" lang="en-US" altLang="ja-JP" sz="1292">
                <a:latin typeface="Arial" pitchFamily="34" charset="0"/>
              </a:rPr>
              <a:pPr algn="r" eaLnBrk="1" hangingPunct="1">
                <a:spcBef>
                  <a:spcPct val="0"/>
                </a:spcBef>
                <a:buFontTx/>
                <a:buNone/>
              </a:pPr>
              <a:t>14</a:t>
            </a:fld>
            <a:endParaRPr kumimoji="0" lang="en-US" altLang="ja-JP" sz="1292" dirty="0">
              <a:latin typeface="Arial" pitchFamily="34" charset="0"/>
            </a:endParaRPr>
          </a:p>
        </p:txBody>
      </p:sp>
      <p:sp>
        <p:nvSpPr>
          <p:cNvPr id="48" name="タイトル 1"/>
          <p:cNvSpPr>
            <a:spLocks noGrp="1"/>
          </p:cNvSpPr>
          <p:nvPr>
            <p:ph type="title"/>
          </p:nvPr>
        </p:nvSpPr>
        <p:spPr>
          <a:xfrm>
            <a:off x="16615" y="40429"/>
            <a:ext cx="9118523" cy="438646"/>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66462" rIns="91440" bIns="0" rtlCol="0" anchor="ctr">
            <a:normAutofit/>
          </a:bodyPr>
          <a:lstStyle/>
          <a:p>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「プロボノ」による地域福祉団体等への支援（平成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43167443"/>
              </p:ext>
            </p:extLst>
          </p:nvPr>
        </p:nvGraphicFramePr>
        <p:xfrm>
          <a:off x="50516" y="1022411"/>
          <a:ext cx="4464878" cy="3497830"/>
        </p:xfrm>
        <a:graphic>
          <a:graphicData uri="http://schemas.openxmlformats.org/drawingml/2006/table">
            <a:tbl>
              <a:tblPr firstRow="1" bandRow="1">
                <a:tableStyleId>{5C22544A-7EE6-4342-B048-85BDC9FD1C3A}</a:tableStyleId>
              </a:tblPr>
              <a:tblGrid>
                <a:gridCol w="629354">
                  <a:extLst>
                    <a:ext uri="{9D8B030D-6E8A-4147-A177-3AD203B41FA5}">
                      <a16:colId xmlns:a16="http://schemas.microsoft.com/office/drawing/2014/main" val="20000"/>
                    </a:ext>
                  </a:extLst>
                </a:gridCol>
                <a:gridCol w="2295279">
                  <a:extLst>
                    <a:ext uri="{9D8B030D-6E8A-4147-A177-3AD203B41FA5}">
                      <a16:colId xmlns:a16="http://schemas.microsoft.com/office/drawing/2014/main" val="20001"/>
                    </a:ext>
                  </a:extLst>
                </a:gridCol>
                <a:gridCol w="1540245">
                  <a:extLst>
                    <a:ext uri="{9D8B030D-6E8A-4147-A177-3AD203B41FA5}">
                      <a16:colId xmlns:a16="http://schemas.microsoft.com/office/drawing/2014/main" val="20002"/>
                    </a:ext>
                  </a:extLst>
                </a:gridCol>
              </a:tblGrid>
              <a:tr h="349783">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墨田区 </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太壱みまもりネットワーク</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ウェブサイト</a:t>
                      </a:r>
                    </a:p>
                  </a:txBody>
                  <a:tcPr marL="33231" marR="33231" marT="0" marB="0" anchor="ctr"/>
                </a:tc>
                <a:extLst>
                  <a:ext uri="{0D108BD9-81ED-4DB2-BD59-A6C34878D82A}">
                    <a16:rowId xmlns:a16="http://schemas.microsoft.com/office/drawing/2014/main" val="10001"/>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見守りネット・結サポートセンター</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2"/>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たまりば・とうしん</a:t>
                      </a:r>
                    </a:p>
                  </a:txBody>
                  <a:tcPr marL="33231" marR="33231" marT="0" marB="0" anchor="ctr"/>
                </a:tc>
                <a:tc>
                  <a:txBody>
                    <a:bodyPr/>
                    <a:lstStyle/>
                    <a:p>
                      <a:r>
                        <a:rPr lang="zh-TW" altLang="en-US" sz="1100" dirty="0">
                          <a:latin typeface="Meiryo UI" panose="020B0604030504040204" pitchFamily="50" charset="-128"/>
                          <a:ea typeface="Meiryo UI" panose="020B0604030504040204" pitchFamily="50" charset="-128"/>
                          <a:cs typeface="Meiryo UI" panose="020B0604030504040204" pitchFamily="50" charset="-128"/>
                        </a:rPr>
                        <a:t>事業計画立案</a:t>
                      </a:r>
                    </a:p>
                  </a:txBody>
                  <a:tcPr marL="33231" marR="33231" marT="0" marB="0" anchor="ctr"/>
                </a:tc>
                <a:extLst>
                  <a:ext uri="{0D108BD9-81ED-4DB2-BD59-A6C34878D82A}">
                    <a16:rowId xmlns:a16="http://schemas.microsoft.com/office/drawing/2014/main" val="10003"/>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3231" marR="33231" marT="0" marB="0" anchor="ctr"/>
                </a:tc>
                <a:tc>
                  <a:txBody>
                    <a:bodyPr/>
                    <a:lstStyle/>
                    <a:p>
                      <a:r>
                        <a:rPr lang="en-US" altLang="ja-JP" sz="11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100" u="none" dirty="0" err="1">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印刷物</a:t>
                      </a:r>
                    </a:p>
                  </a:txBody>
                  <a:tcPr marL="33231" marR="33231" marT="0" marB="0" anchor="ctr"/>
                </a:tc>
                <a:extLst>
                  <a:ext uri="{0D108BD9-81ED-4DB2-BD59-A6C34878D82A}">
                    <a16:rowId xmlns:a16="http://schemas.microsoft.com/office/drawing/2014/main" val="10004"/>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荒川区</a:t>
                      </a:r>
                    </a:p>
                  </a:txBody>
                  <a:tcPr marL="33231" marR="33231" marT="0" marB="0" anchor="ctr"/>
                </a:tc>
                <a:tc>
                  <a:txBody>
                    <a:bodyPr/>
                    <a:lstStyle/>
                    <a:p>
                      <a:r>
                        <a:rPr lang="en-US" altLang="ja-JP" sz="11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法人 荒川区高年者クラブ連合会</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5"/>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足立区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梅島うたの会</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映像</a:t>
                      </a:r>
                    </a:p>
                  </a:txBody>
                  <a:tcPr marL="33231" marR="33231" marT="0" marB="0" anchor="ctr"/>
                </a:tc>
                <a:extLst>
                  <a:ext uri="{0D108BD9-81ED-4DB2-BD59-A6C34878D82A}">
                    <a16:rowId xmlns:a16="http://schemas.microsoft.com/office/drawing/2014/main" val="10006"/>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3231" marR="33231" marT="0" marB="0" anchor="ctr"/>
                </a:tc>
                <a:tc>
                  <a:txBody>
                    <a:bodyPr/>
                    <a:lstStyle/>
                    <a:p>
                      <a:r>
                        <a:rPr lang="zh-CN" altLang="en-US" sz="1100" u="none" dirty="0">
                          <a:latin typeface="Meiryo UI" panose="020B0604030504040204" pitchFamily="50" charset="-128"/>
                          <a:ea typeface="Meiryo UI" panose="020B0604030504040204" pitchFamily="50" charset="-128"/>
                          <a:cs typeface="Meiryo UI" panose="020B0604030504040204" pitchFamily="50" charset="-128"/>
                        </a:rPr>
                        <a:t>社会福祉法人</a:t>
                      </a:r>
                      <a:r>
                        <a:rPr lang="zh-CN" altLang="en-US" sz="1100" u="none" baseline="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100" u="none" dirty="0">
                          <a:latin typeface="Meiryo UI" panose="020B0604030504040204" pitchFamily="50" charset="-128"/>
                          <a:ea typeface="Meiryo UI" panose="020B0604030504040204" pitchFamily="50" charset="-128"/>
                          <a:cs typeface="Meiryo UI" panose="020B0604030504040204" pitchFamily="50" charset="-128"/>
                        </a:rPr>
                        <a:t>楽友会</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7"/>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矢野口地区介護予防ラジオ体操会</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事業評価</a:t>
                      </a:r>
                    </a:p>
                  </a:txBody>
                  <a:tcPr marL="33231" marR="33231" marT="0" marB="0" anchor="ctr"/>
                </a:tc>
                <a:extLst>
                  <a:ext uri="{0D108BD9-81ED-4DB2-BD59-A6C34878D82A}">
                    <a16:rowId xmlns:a16="http://schemas.microsoft.com/office/drawing/2014/main" val="10008"/>
                  </a:ext>
                </a:extLst>
              </a:tr>
              <a:tr h="34978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豊島区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楽の会リーラ</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9"/>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4081341706"/>
              </p:ext>
            </p:extLst>
          </p:nvPr>
        </p:nvGraphicFramePr>
        <p:xfrm>
          <a:off x="4635844" y="1014104"/>
          <a:ext cx="4465433" cy="5740386"/>
        </p:xfrm>
        <a:graphic>
          <a:graphicData uri="http://schemas.openxmlformats.org/drawingml/2006/table">
            <a:tbl>
              <a:tblPr firstRow="1" bandRow="1">
                <a:tableStyleId>{5C22544A-7EE6-4342-B048-85BDC9FD1C3A}</a:tableStyleId>
              </a:tblPr>
              <a:tblGrid>
                <a:gridCol w="630184">
                  <a:extLst>
                    <a:ext uri="{9D8B030D-6E8A-4147-A177-3AD203B41FA5}">
                      <a16:colId xmlns:a16="http://schemas.microsoft.com/office/drawing/2014/main" val="20000"/>
                    </a:ext>
                  </a:extLst>
                </a:gridCol>
                <a:gridCol w="2348634">
                  <a:extLst>
                    <a:ext uri="{9D8B030D-6E8A-4147-A177-3AD203B41FA5}">
                      <a16:colId xmlns:a16="http://schemas.microsoft.com/office/drawing/2014/main" val="20001"/>
                    </a:ext>
                  </a:extLst>
                </a:gridCol>
                <a:gridCol w="1486615">
                  <a:extLst>
                    <a:ext uri="{9D8B030D-6E8A-4147-A177-3AD203B41FA5}">
                      <a16:colId xmlns:a16="http://schemas.microsoft.com/office/drawing/2014/main" val="20002"/>
                    </a:ext>
                  </a:extLst>
                </a:gridCol>
              </a:tblGrid>
              <a:tr h="363441">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むべの</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1"/>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中高年ミュージカルパフォーマンスグループ　たっきぃ</a:t>
                      </a:r>
                    </a:p>
                  </a:txBody>
                  <a:tcPr marL="33231" marR="33231" marT="0" marB="0" anchor="ctr"/>
                </a:tc>
                <a:tc>
                  <a:txBody>
                    <a:bodyPr/>
                    <a:lstStyle/>
                    <a:p>
                      <a:pPr marL="0" algn="l" defTabSz="914400" rtl="0" eaLnBrk="1" latinLnBrk="0" hangingPunct="1"/>
                      <a:r>
                        <a:rPr kumimoji="1" 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02"/>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1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トモニ</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3"/>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子育て交流ひろば立川おもちゃ図書館</a:t>
                      </a:r>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ぱれっ</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と</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4"/>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日野市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ひの</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市民活動団体連絡会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5"/>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八王子高齢者活動コーディネーター会</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6"/>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中野区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新井の介護を考える会</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7"/>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北区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北区精神障害者を守る家族会　飛鳥会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8"/>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プラチナ美容塾</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9"/>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大田区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3231" marR="33231" marT="0" marB="0" anchor="ctr"/>
                </a:tc>
                <a:tc>
                  <a:txBody>
                    <a:bodyPr/>
                    <a:lstStyle/>
                    <a:p>
                      <a:pPr marL="0" algn="l" defTabSz="914400" rtl="0" eaLnBrk="1" latinLnBrk="0" hangingPunct="1"/>
                      <a:r>
                        <a:rPr kumimoji="1" 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10"/>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江戸川区</a:t>
                      </a:r>
                    </a:p>
                  </a:txBody>
                  <a:tcPr marL="33231" marR="33231" marT="0" marB="0" anchor="ctr"/>
                </a:tc>
                <a:tc>
                  <a:txBody>
                    <a:bodyPr/>
                    <a:lstStyle/>
                    <a:p>
                      <a:pPr marL="0" algn="l" defTabSz="914400" rtl="0" eaLnBrk="1" latinLnBrk="0" hangingPunct="1"/>
                      <a:r>
                        <a:rPr kumimoji="1" lang="en-US" altLang="ja-JP" sz="11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江戸川・地域・共生を考える会</a:t>
                      </a:r>
                    </a:p>
                  </a:txBody>
                  <a:tcPr marL="33231" marR="33231" marT="0" marB="0" anchor="ctr"/>
                </a:tc>
                <a:tc>
                  <a:txBody>
                    <a:bodyPr/>
                    <a:lstStyle/>
                    <a:p>
                      <a:pPr marL="0" algn="l" defTabSz="914400" rtl="0" eaLnBrk="1" latinLnBrk="0" hangingPunct="1"/>
                      <a:r>
                        <a:rPr kumimoji="1" lang="ja-JP" altLang="en-US" sz="11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1"/>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12"/>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豊島区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要町あさやけ子ども食堂</a:t>
                      </a:r>
                    </a:p>
                  </a:txBody>
                  <a:tcPr marL="33231" marR="33231" marT="0" marB="0" anchor="ctr"/>
                </a:tc>
                <a:tc>
                  <a:txBody>
                    <a:bodyPr/>
                    <a:lstStyle/>
                    <a:p>
                      <a:pPr marL="0" algn="l" defTabSz="914400" rtl="0" eaLnBrk="1" latinLnBrk="0" hangingPunct="1"/>
                      <a:r>
                        <a:rPr kumimoji="1" 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13"/>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渋谷区</a:t>
                      </a:r>
                    </a:p>
                  </a:txBody>
                  <a:tcPr marL="33231" marR="33231" marT="0" marB="0" anchor="ctr"/>
                </a:tc>
                <a:tc>
                  <a:txBody>
                    <a:bodyPr/>
                    <a:lstStyle/>
                    <a:p>
                      <a:pPr marL="0" algn="l" defTabSz="914400" rtl="0" eaLnBrk="1" latinLnBrk="0" hangingPunct="1"/>
                      <a:r>
                        <a:rPr kumimoji="1" lang="zh-CN"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初台生活学校</a:t>
                      </a:r>
                    </a:p>
                  </a:txBody>
                  <a:tcPr marL="33231" marR="33231" marT="0" marB="0" anchor="ctr"/>
                </a:tc>
                <a:tc>
                  <a:txBody>
                    <a:bodyPr/>
                    <a:lstStyle/>
                    <a:p>
                      <a:pPr marL="0" algn="l" defTabSz="914400" rtl="0" eaLnBrk="1" latinLnBrk="0" hangingPunct="1"/>
                      <a:r>
                        <a:rPr kumimoji="1" lang="ja-JP" altLang="en-US" sz="11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プレゼンテーション資料作成</a:t>
                      </a:r>
                    </a:p>
                  </a:txBody>
                  <a:tcPr marL="33231" marR="33231" marT="0" marB="0" anchor="ctr"/>
                </a:tc>
                <a:extLst>
                  <a:ext uri="{0D108BD9-81ED-4DB2-BD59-A6C34878D82A}">
                    <a16:rowId xmlns:a16="http://schemas.microsoft.com/office/drawing/2014/main" val="10014"/>
                  </a:ext>
                </a:extLst>
              </a:tr>
              <a:tr h="35846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みたか・みんなの広場</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3231" marR="33231" marT="0" marB="0" anchor="ctr"/>
                </a:tc>
                <a:extLst>
                  <a:ext uri="{0D108BD9-81ED-4DB2-BD59-A6C34878D82A}">
                    <a16:rowId xmlns:a16="http://schemas.microsoft.com/office/drawing/2014/main" val="10015"/>
                  </a:ext>
                </a:extLst>
              </a:tr>
            </a:tbl>
          </a:graphicData>
        </a:graphic>
      </p:graphicFrame>
      <p:sp>
        <p:nvSpPr>
          <p:cNvPr id="53" name="角丸四角形 52"/>
          <p:cNvSpPr/>
          <p:nvPr/>
        </p:nvSpPr>
        <p:spPr>
          <a:xfrm>
            <a:off x="50515" y="601102"/>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66462" bIns="0" anchor="ctr"/>
          <a:lstStyle/>
          <a:p>
            <a:pPr algn="ctr">
              <a:defRPr/>
            </a:pPr>
            <a:r>
              <a:rPr lang="ja-JP" altLang="en-US" sz="1477" b="1" dirty="0">
                <a:solidFill>
                  <a:schemeClr val="tx1"/>
                </a:solidFill>
                <a:latin typeface="メイリオ" pitchFamily="50" charset="-128"/>
                <a:ea typeface="メイリオ" pitchFamily="50" charset="-128"/>
              </a:rPr>
              <a:t>長期プロジェクト（</a:t>
            </a:r>
            <a:r>
              <a:rPr lang="en-US" altLang="ja-JP" sz="1477" b="1" dirty="0">
                <a:solidFill>
                  <a:schemeClr val="tx1"/>
                </a:solidFill>
                <a:latin typeface="メイリオ" pitchFamily="50" charset="-128"/>
                <a:ea typeface="メイリオ" pitchFamily="50" charset="-128"/>
              </a:rPr>
              <a:t>3</a:t>
            </a:r>
            <a:r>
              <a:rPr lang="ja-JP" altLang="en-US" sz="1477" b="1" dirty="0">
                <a:solidFill>
                  <a:schemeClr val="tx1"/>
                </a:solidFill>
                <a:latin typeface="メイリオ" pitchFamily="50" charset="-128"/>
                <a:ea typeface="メイリオ" pitchFamily="50" charset="-128"/>
              </a:rPr>
              <a:t>～</a:t>
            </a:r>
            <a:r>
              <a:rPr lang="en-US" altLang="ja-JP" sz="1477" b="1" dirty="0">
                <a:solidFill>
                  <a:schemeClr val="tx1"/>
                </a:solidFill>
                <a:latin typeface="メイリオ" pitchFamily="50" charset="-128"/>
                <a:ea typeface="メイリオ" pitchFamily="50" charset="-128"/>
              </a:rPr>
              <a:t>6</a:t>
            </a:r>
            <a:r>
              <a:rPr lang="ja-JP" altLang="en-US" sz="1477" b="1" dirty="0">
                <a:solidFill>
                  <a:schemeClr val="tx1"/>
                </a:solidFill>
                <a:latin typeface="メイリオ" pitchFamily="50" charset="-128"/>
                <a:ea typeface="メイリオ" pitchFamily="50" charset="-128"/>
              </a:rPr>
              <a:t>か月）</a:t>
            </a:r>
            <a:endParaRPr lang="en-US" altLang="ja-JP" sz="1015" b="1" dirty="0">
              <a:solidFill>
                <a:schemeClr val="tx1"/>
              </a:solidFill>
              <a:latin typeface="メイリオ" pitchFamily="50" charset="-128"/>
              <a:ea typeface="メイリオ" pitchFamily="50" charset="-128"/>
            </a:endParaRPr>
          </a:p>
        </p:txBody>
      </p:sp>
      <p:sp>
        <p:nvSpPr>
          <p:cNvPr id="61" name="角丸四角形 60"/>
          <p:cNvSpPr/>
          <p:nvPr/>
        </p:nvSpPr>
        <p:spPr>
          <a:xfrm>
            <a:off x="4623558" y="609734"/>
            <a:ext cx="2725226"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66462" bIns="0" anchor="ctr"/>
          <a:lstStyle/>
          <a:p>
            <a:pPr algn="ctr">
              <a:defRPr/>
            </a:pPr>
            <a:r>
              <a:rPr lang="ja-JP" altLang="en-US" sz="1477" b="1" dirty="0">
                <a:solidFill>
                  <a:schemeClr val="tx1"/>
                </a:solidFill>
                <a:latin typeface="メイリオ" pitchFamily="50" charset="-128"/>
                <a:ea typeface="メイリオ" pitchFamily="50" charset="-128"/>
              </a:rPr>
              <a:t>短期プロジェクト（</a:t>
            </a:r>
            <a:r>
              <a:rPr lang="en-US" altLang="ja-JP" sz="1477" b="1" dirty="0">
                <a:solidFill>
                  <a:schemeClr val="tx1"/>
                </a:solidFill>
                <a:latin typeface="メイリオ" pitchFamily="50" charset="-128"/>
                <a:ea typeface="メイリオ" pitchFamily="50" charset="-128"/>
              </a:rPr>
              <a:t>1</a:t>
            </a:r>
            <a:r>
              <a:rPr lang="ja-JP" altLang="en-US" sz="1477" b="1" dirty="0">
                <a:solidFill>
                  <a:schemeClr val="tx1"/>
                </a:solidFill>
                <a:latin typeface="メイリオ" pitchFamily="50" charset="-128"/>
                <a:ea typeface="メイリオ" pitchFamily="50" charset="-128"/>
              </a:rPr>
              <a:t>日）</a:t>
            </a:r>
            <a:endParaRPr lang="en-US" altLang="ja-JP" sz="1015" b="1" dirty="0">
              <a:solidFill>
                <a:schemeClr val="tx1"/>
              </a:solidFill>
              <a:latin typeface="メイリオ" pitchFamily="50" charset="-128"/>
              <a:ea typeface="メイリオ" pitchFamily="50" charset="-128"/>
            </a:endParaRPr>
          </a:p>
        </p:txBody>
      </p:sp>
      <p:sp>
        <p:nvSpPr>
          <p:cNvPr id="62" name="角丸四角形 61"/>
          <p:cNvSpPr/>
          <p:nvPr/>
        </p:nvSpPr>
        <p:spPr>
          <a:xfrm>
            <a:off x="357037" y="5292674"/>
            <a:ext cx="2922472" cy="963193"/>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長期プロジェクト</a:t>
            </a:r>
            <a:r>
              <a:rPr lang="en-US" altLang="ja-JP" sz="1477" b="1" dirty="0">
                <a:solidFill>
                  <a:schemeClr val="tx1"/>
                </a:solidFill>
                <a:latin typeface="メイリオ" pitchFamily="50" charset="-128"/>
                <a:ea typeface="メイリオ" pitchFamily="50" charset="-128"/>
                <a:cs typeface="メイリオ" pitchFamily="50" charset="-128"/>
              </a:rPr>
              <a:t>	9</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短期プロジェクト</a:t>
            </a:r>
            <a:r>
              <a:rPr lang="en-US" altLang="ja-JP" sz="1477" b="1" dirty="0">
                <a:solidFill>
                  <a:schemeClr val="tx1"/>
                </a:solidFill>
                <a:latin typeface="メイリオ" pitchFamily="50" charset="-128"/>
                <a:ea typeface="メイリオ" pitchFamily="50" charset="-128"/>
                <a:cs typeface="メイリオ" pitchFamily="50" charset="-128"/>
              </a:rPr>
              <a:t>	15</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spcBef>
                <a:spcPts val="554"/>
              </a:spcBef>
              <a:tabLst>
                <a:tab pos="2655343" algn="r"/>
              </a:tabLst>
              <a:defRPr/>
            </a:pPr>
            <a:r>
              <a:rPr lang="en-US" altLang="ja-JP" sz="1477" b="1" dirty="0">
                <a:solidFill>
                  <a:schemeClr val="tx1"/>
                </a:solidFill>
                <a:latin typeface="メイリオ" pitchFamily="50" charset="-128"/>
                <a:ea typeface="メイリオ" pitchFamily="50" charset="-128"/>
                <a:cs typeface="メイリオ" pitchFamily="50" charset="-128"/>
              </a:rPr>
              <a:t>	27</a:t>
            </a:r>
            <a:r>
              <a:rPr lang="ja-JP" altLang="en-US" sz="1477" b="1" dirty="0">
                <a:solidFill>
                  <a:schemeClr val="tx1"/>
                </a:solidFill>
                <a:latin typeface="メイリオ" pitchFamily="50" charset="-128"/>
                <a:ea typeface="メイリオ" pitchFamily="50" charset="-128"/>
                <a:cs typeface="メイリオ" pitchFamily="50" charset="-128"/>
              </a:rPr>
              <a:t>年度計　　　　　</a:t>
            </a:r>
            <a:r>
              <a:rPr lang="en-US" altLang="ja-JP" sz="1477" b="1" dirty="0">
                <a:solidFill>
                  <a:schemeClr val="tx1"/>
                </a:solidFill>
                <a:latin typeface="メイリオ" pitchFamily="50" charset="-128"/>
                <a:ea typeface="メイリオ" pitchFamily="50" charset="-128"/>
                <a:cs typeface="メイリオ" pitchFamily="50" charset="-128"/>
              </a:rPr>
              <a:t>24</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ja-JP" altLang="en-US" sz="1108" dirty="0">
              <a:solidFill>
                <a:schemeClr val="tx1"/>
              </a:solidFill>
              <a:latin typeface="メイリオ" pitchFamily="50" charset="-128"/>
              <a:ea typeface="メイリオ" pitchFamily="50" charset="-128"/>
              <a:cs typeface="メイリオ" pitchFamily="50" charset="-128"/>
            </a:endParaRPr>
          </a:p>
        </p:txBody>
      </p:sp>
      <p:sp>
        <p:nvSpPr>
          <p:cNvPr id="10"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14</a:t>
            </a:fld>
            <a:endParaRPr lang="ja-JP" altLang="en-US" sz="1662" dirty="0">
              <a:solidFill>
                <a:schemeClr val="tx1"/>
              </a:solidFill>
            </a:endParaRPr>
          </a:p>
        </p:txBody>
      </p:sp>
    </p:spTree>
    <p:extLst>
      <p:ext uri="{BB962C8B-B14F-4D97-AF65-F5344CB8AC3E}">
        <p14:creationId xmlns:p14="http://schemas.microsoft.com/office/powerpoint/2010/main" val="252538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6615" y="40431"/>
            <a:ext cx="9118523" cy="438646"/>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4406" tIns="66462" rIns="84406" bIns="0" rtlCol="0" anchor="ctr">
            <a:normAutofit/>
          </a:bodyPr>
          <a:lstStyle/>
          <a:p>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「プロボノ」による地域福祉団体等への支援（平成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57" name="コンテンツ プレースホルダー 3"/>
          <p:cNvGraphicFramePr>
            <a:graphicFrameLocks noGrp="1"/>
          </p:cNvGraphicFramePr>
          <p:nvPr>
            <p:ph idx="1"/>
            <p:extLst>
              <p:ext uri="{D42A27DB-BD31-4B8C-83A1-F6EECF244321}">
                <p14:modId xmlns:p14="http://schemas.microsoft.com/office/powerpoint/2010/main" val="811180938"/>
              </p:ext>
            </p:extLst>
          </p:nvPr>
        </p:nvGraphicFramePr>
        <p:xfrm>
          <a:off x="50515" y="1032096"/>
          <a:ext cx="4465026" cy="5170299"/>
        </p:xfrm>
        <a:graphic>
          <a:graphicData uri="http://schemas.openxmlformats.org/drawingml/2006/table">
            <a:tbl>
              <a:tblPr firstRow="1" bandRow="1">
                <a:tableStyleId>{5C22544A-7EE6-4342-B048-85BDC9FD1C3A}</a:tableStyleId>
              </a:tblPr>
              <a:tblGrid>
                <a:gridCol w="630126">
                  <a:extLst>
                    <a:ext uri="{9D8B030D-6E8A-4147-A177-3AD203B41FA5}">
                      <a16:colId xmlns:a16="http://schemas.microsoft.com/office/drawing/2014/main" val="20000"/>
                    </a:ext>
                  </a:extLst>
                </a:gridCol>
                <a:gridCol w="2348419">
                  <a:extLst>
                    <a:ext uri="{9D8B030D-6E8A-4147-A177-3AD203B41FA5}">
                      <a16:colId xmlns:a16="http://schemas.microsoft.com/office/drawing/2014/main" val="20001"/>
                    </a:ext>
                  </a:extLst>
                </a:gridCol>
                <a:gridCol w="1486481">
                  <a:extLst>
                    <a:ext uri="{9D8B030D-6E8A-4147-A177-3AD203B41FA5}">
                      <a16:colId xmlns:a16="http://schemas.microsoft.com/office/drawing/2014/main" val="20002"/>
                    </a:ext>
                  </a:extLst>
                </a:gridCol>
              </a:tblGrid>
              <a:tr h="359311">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三鷹市</a:t>
                      </a: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日本シニアジョブクラブ</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映像制作</a:t>
                      </a:r>
                    </a:p>
                  </a:txBody>
                  <a:tcPr marL="33231" marR="33231" marT="0" marB="0" anchor="ctr"/>
                </a:tc>
                <a:extLst>
                  <a:ext uri="{0D108BD9-81ED-4DB2-BD59-A6C34878D82A}">
                    <a16:rowId xmlns:a16="http://schemas.microsoft.com/office/drawing/2014/main" val="10001"/>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3231" marR="33231" marT="0" marB="0" anchor="ctr"/>
                </a:tc>
                <a:extLst>
                  <a:ext uri="{0D108BD9-81ED-4DB2-BD59-A6C34878D82A}">
                    <a16:rowId xmlns:a16="http://schemas.microsoft.com/office/drawing/2014/main" val="10002"/>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algn="l" fontAlgn="ct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台町会連絡協議会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3"/>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八王子市シルバーふらっと相談室館ヶ丘</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事業評価</a:t>
                      </a:r>
                    </a:p>
                  </a:txBody>
                  <a:tcPr marL="33231" marR="33231" marT="0" marB="0" anchor="ctr"/>
                </a:tc>
                <a:extLst>
                  <a:ext uri="{0D108BD9-81ED-4DB2-BD59-A6C34878D82A}">
                    <a16:rowId xmlns:a16="http://schemas.microsoft.com/office/drawing/2014/main" val="10004"/>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　全国移動サービスネットワーク</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3231" marR="33231" marT="0" marB="0" anchor="ctr"/>
                </a:tc>
                <a:extLst>
                  <a:ext uri="{0D108BD9-81ED-4DB2-BD59-A6C34878D82A}">
                    <a16:rowId xmlns:a16="http://schemas.microsoft.com/office/drawing/2014/main" val="10005"/>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3231" marR="33231" marT="0" marB="0" anchor="ctr"/>
                </a:tc>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福祉亭</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3231" marR="33231" marT="0" marB="0" anchor="ctr"/>
                </a:tc>
                <a:extLst>
                  <a:ext uri="{0D108BD9-81ED-4DB2-BD59-A6C34878D82A}">
                    <a16:rowId xmlns:a16="http://schemas.microsoft.com/office/drawing/2014/main" val="10006"/>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東大和市介護予防リーダー会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パンフレット作成</a:t>
                      </a:r>
                    </a:p>
                  </a:txBody>
                  <a:tcPr marL="33231" marR="33231" marT="0" marB="0" anchor="ctr"/>
                </a:tc>
                <a:extLst>
                  <a:ext uri="{0D108BD9-81ED-4DB2-BD59-A6C34878D82A}">
                    <a16:rowId xmlns:a16="http://schemas.microsoft.com/office/drawing/2014/main" val="10007"/>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法人健康フォーラムけやき</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3231" marR="33231" marT="0" marB="0" anchor="ctr"/>
                </a:tc>
                <a:extLst>
                  <a:ext uri="{0D108BD9-81ED-4DB2-BD59-A6C34878D82A}">
                    <a16:rowId xmlns:a16="http://schemas.microsoft.com/office/drawing/2014/main" val="10008"/>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東中野五丁目小滝町会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9"/>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一般社団法人日本脳損傷者ケアリング・コミュニティ学会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10"/>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国立市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市民のためのがん治療の会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11"/>
                  </a:ext>
                </a:extLst>
              </a:tr>
              <a:tr h="37007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ＮＰＯ法人ドリームタウン</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3231" marR="33231" marT="0" marB="0" anchor="ctr"/>
                </a:tc>
                <a:extLst>
                  <a:ext uri="{0D108BD9-81ED-4DB2-BD59-A6C34878D82A}">
                    <a16:rowId xmlns:a16="http://schemas.microsoft.com/office/drawing/2014/main" val="10012"/>
                  </a:ext>
                </a:extLst>
              </a:tr>
              <a:tr h="370076">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3231" marR="33231" marT="0" marB="0" anchor="ctr"/>
                </a:tc>
                <a:tc>
                  <a:txBody>
                    <a:bodyPr/>
                    <a:lstStyle/>
                    <a:p>
                      <a:pPr algn="l" fontAlgn="ct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さきちゃんち</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運営委員会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業務効率改善</a:t>
                      </a:r>
                    </a:p>
                  </a:txBody>
                  <a:tcPr marL="33231" marR="33231" marT="0" marB="0" anchor="ctr"/>
                </a:tc>
                <a:extLst>
                  <a:ext uri="{0D108BD9-81ED-4DB2-BD59-A6C34878D82A}">
                    <a16:rowId xmlns:a16="http://schemas.microsoft.com/office/drawing/2014/main" val="10013"/>
                  </a:ext>
                </a:extLst>
              </a:tr>
            </a:tbl>
          </a:graphicData>
        </a:graphic>
      </p:graphicFrame>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532899903"/>
              </p:ext>
            </p:extLst>
          </p:nvPr>
        </p:nvGraphicFramePr>
        <p:xfrm>
          <a:off x="4678974" y="1065862"/>
          <a:ext cx="4465026" cy="4317021"/>
        </p:xfrm>
        <a:graphic>
          <a:graphicData uri="http://schemas.openxmlformats.org/drawingml/2006/table">
            <a:tbl>
              <a:tblPr firstRow="1" bandRow="1">
                <a:tableStyleId>{5C22544A-7EE6-4342-B048-85BDC9FD1C3A}</a:tableStyleId>
              </a:tblPr>
              <a:tblGrid>
                <a:gridCol w="629375">
                  <a:extLst>
                    <a:ext uri="{9D8B030D-6E8A-4147-A177-3AD203B41FA5}">
                      <a16:colId xmlns:a16="http://schemas.microsoft.com/office/drawing/2014/main" val="20000"/>
                    </a:ext>
                  </a:extLst>
                </a:gridCol>
                <a:gridCol w="2295354">
                  <a:extLst>
                    <a:ext uri="{9D8B030D-6E8A-4147-A177-3AD203B41FA5}">
                      <a16:colId xmlns:a16="http://schemas.microsoft.com/office/drawing/2014/main" val="20001"/>
                    </a:ext>
                  </a:extLst>
                </a:gridCol>
                <a:gridCol w="1540297">
                  <a:extLst>
                    <a:ext uri="{9D8B030D-6E8A-4147-A177-3AD203B41FA5}">
                      <a16:colId xmlns:a16="http://schemas.microsoft.com/office/drawing/2014/main" val="20002"/>
                    </a:ext>
                  </a:extLst>
                </a:gridCol>
              </a:tblGrid>
              <a:tr h="360112">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狛江市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野川元気スクール</a:t>
                      </a:r>
                    </a:p>
                  </a:txBody>
                  <a:tcPr marL="33231" marR="33231" marT="0" marB="0" anchor="ct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1"/>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やのくち正吉苑</a:t>
                      </a:r>
                    </a:p>
                  </a:txBody>
                  <a:tcPr marL="33231" marR="33231" marT="0" marB="0" anchor="ct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3231" marR="33231" marT="0" marB="0" anchor="ctr"/>
                </a:tc>
                <a:extLst>
                  <a:ext uri="{0D108BD9-81ED-4DB2-BD59-A6C34878D82A}">
                    <a16:rowId xmlns:a16="http://schemas.microsoft.com/office/drawing/2014/main" val="10002"/>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クラウドツール活用法提案</a:t>
                      </a:r>
                    </a:p>
                  </a:txBody>
                  <a:tcPr marL="33231" marR="33231" marT="0" marB="0" anchor="ctr"/>
                </a:tc>
                <a:extLst>
                  <a:ext uri="{0D108BD9-81ED-4DB2-BD59-A6C34878D82A}">
                    <a16:rowId xmlns:a16="http://schemas.microsoft.com/office/drawing/2014/main" val="10003"/>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武蔵村山市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地域通貨サークル「助け愛の会」</a:t>
                      </a:r>
                    </a:p>
                  </a:txBody>
                  <a:tcPr marL="33231" marR="33231" marT="0" marB="0" anchor="ct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4"/>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三多摩市民後見を考える会</a:t>
                      </a:r>
                    </a:p>
                  </a:txBody>
                  <a:tcPr marL="33231" marR="33231" marT="0" marB="0" anchor="ct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5"/>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在宅ホスピスケア・ボランティア さくら</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6"/>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練馬区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社会福祉法人キングス・ガーデン東京</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3231" marR="33231" marT="0" marB="0" anchor="ctr"/>
                </a:tc>
                <a:extLst>
                  <a:ext uri="{0D108BD9-81ED-4DB2-BD59-A6C34878D82A}">
                    <a16:rowId xmlns:a16="http://schemas.microsoft.com/office/drawing/2014/main" val="10007"/>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港区</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きらきらママの会</a:t>
                      </a:r>
                    </a:p>
                  </a:txBody>
                  <a:tcPr marL="33231" marR="33231" marT="0" marB="0" anchor="ctr"/>
                </a:tc>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Facebook</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08"/>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algn="l" fontAlgn="ct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台安心ねっと</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9"/>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a:t>
                      </a: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むつみクラブ</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10"/>
                  </a:ext>
                </a:extLst>
              </a:tr>
              <a:tr h="3597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武蔵野市</a:t>
                      </a: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武蔵野すこやか</a:t>
                      </a:r>
                    </a:p>
                  </a:txBody>
                  <a:tcPr marL="33231" marR="33231" marT="0"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1"/>
                  </a:ext>
                </a:extLst>
              </a:tr>
            </a:tbl>
          </a:graphicData>
        </a:graphic>
      </p:graphicFrame>
      <p:sp>
        <p:nvSpPr>
          <p:cNvPr id="53" name="角丸四角形 52"/>
          <p:cNvSpPr/>
          <p:nvPr/>
        </p:nvSpPr>
        <p:spPr>
          <a:xfrm>
            <a:off x="50515" y="609732"/>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長期プロジェクト（</a:t>
            </a:r>
            <a:r>
              <a:rPr lang="en-US" altLang="ja-JP" sz="1477" b="1" dirty="0">
                <a:solidFill>
                  <a:schemeClr val="tx1"/>
                </a:solidFill>
                <a:latin typeface="メイリオ" pitchFamily="50" charset="-128"/>
                <a:ea typeface="メイリオ" pitchFamily="50" charset="-128"/>
              </a:rPr>
              <a:t>3</a:t>
            </a:r>
            <a:r>
              <a:rPr lang="ja-JP" altLang="en-US" sz="1477" b="1" dirty="0">
                <a:solidFill>
                  <a:schemeClr val="tx1"/>
                </a:solidFill>
                <a:latin typeface="メイリオ" pitchFamily="50" charset="-128"/>
                <a:ea typeface="メイリオ" pitchFamily="50" charset="-128"/>
              </a:rPr>
              <a:t>～</a:t>
            </a:r>
            <a:r>
              <a:rPr lang="en-US" altLang="ja-JP" sz="1477" b="1" dirty="0">
                <a:solidFill>
                  <a:schemeClr val="tx1"/>
                </a:solidFill>
                <a:latin typeface="メイリオ" pitchFamily="50" charset="-128"/>
                <a:ea typeface="メイリオ" pitchFamily="50" charset="-128"/>
              </a:rPr>
              <a:t>6</a:t>
            </a:r>
            <a:r>
              <a:rPr lang="ja-JP" altLang="en-US" sz="1477" b="1" dirty="0">
                <a:solidFill>
                  <a:schemeClr val="tx1"/>
                </a:solidFill>
                <a:latin typeface="メイリオ" pitchFamily="50" charset="-128"/>
                <a:ea typeface="メイリオ" pitchFamily="50" charset="-128"/>
              </a:rPr>
              <a:t>か月）</a:t>
            </a:r>
            <a:endParaRPr lang="en-US" altLang="ja-JP" sz="1015" b="1" dirty="0">
              <a:solidFill>
                <a:schemeClr val="tx1"/>
              </a:solidFill>
              <a:latin typeface="メイリオ" pitchFamily="50" charset="-128"/>
              <a:ea typeface="メイリオ" pitchFamily="50" charset="-128"/>
            </a:endParaRPr>
          </a:p>
        </p:txBody>
      </p:sp>
      <p:sp>
        <p:nvSpPr>
          <p:cNvPr id="61" name="角丸四角形 60"/>
          <p:cNvSpPr/>
          <p:nvPr/>
        </p:nvSpPr>
        <p:spPr>
          <a:xfrm>
            <a:off x="4623558" y="635606"/>
            <a:ext cx="2725226"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短期プロジェクト（</a:t>
            </a:r>
            <a:r>
              <a:rPr lang="en-US" altLang="ja-JP" sz="1477" b="1" dirty="0">
                <a:solidFill>
                  <a:schemeClr val="tx1"/>
                </a:solidFill>
                <a:latin typeface="メイリオ" pitchFamily="50" charset="-128"/>
                <a:ea typeface="メイリオ" pitchFamily="50" charset="-128"/>
              </a:rPr>
              <a:t>1</a:t>
            </a:r>
            <a:r>
              <a:rPr lang="ja-JP" altLang="en-US" sz="1477" b="1" dirty="0">
                <a:solidFill>
                  <a:schemeClr val="tx1"/>
                </a:solidFill>
                <a:latin typeface="メイリオ" pitchFamily="50" charset="-128"/>
                <a:ea typeface="メイリオ" pitchFamily="50" charset="-128"/>
              </a:rPr>
              <a:t>日）</a:t>
            </a:r>
            <a:endParaRPr lang="en-US" altLang="ja-JP" sz="1015" b="1" dirty="0">
              <a:solidFill>
                <a:schemeClr val="tx1"/>
              </a:solidFill>
              <a:latin typeface="メイリオ" pitchFamily="50" charset="-128"/>
              <a:ea typeface="メイリオ" pitchFamily="50" charset="-128"/>
            </a:endParaRPr>
          </a:p>
        </p:txBody>
      </p:sp>
      <p:sp>
        <p:nvSpPr>
          <p:cNvPr id="62" name="角丸四角形 61"/>
          <p:cNvSpPr/>
          <p:nvPr/>
        </p:nvSpPr>
        <p:spPr>
          <a:xfrm>
            <a:off x="5450253" y="5633901"/>
            <a:ext cx="2922472" cy="920468"/>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長期プロジェクト</a:t>
            </a:r>
            <a:r>
              <a:rPr lang="en-US" altLang="ja-JP" sz="1477" b="1" dirty="0">
                <a:solidFill>
                  <a:schemeClr val="tx1"/>
                </a:solidFill>
                <a:latin typeface="メイリオ" pitchFamily="50" charset="-128"/>
                <a:ea typeface="メイリオ" pitchFamily="50" charset="-128"/>
                <a:cs typeface="メイリオ" pitchFamily="50" charset="-128"/>
              </a:rPr>
              <a:t>	13</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短期プロジェクト</a:t>
            </a:r>
            <a:r>
              <a:rPr lang="en-US" altLang="ja-JP" sz="1477" b="1" dirty="0">
                <a:solidFill>
                  <a:schemeClr val="tx1"/>
                </a:solidFill>
                <a:latin typeface="メイリオ" pitchFamily="50" charset="-128"/>
                <a:ea typeface="メイリオ" pitchFamily="50" charset="-128"/>
                <a:cs typeface="メイリオ" pitchFamily="50" charset="-128"/>
              </a:rPr>
              <a:t>	11</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spcBef>
                <a:spcPts val="554"/>
              </a:spcBef>
              <a:tabLst>
                <a:tab pos="2655343" algn="r"/>
              </a:tabLst>
              <a:defRPr/>
            </a:pPr>
            <a:r>
              <a:rPr lang="en-US" altLang="ja-JP" sz="1477" b="1" dirty="0">
                <a:solidFill>
                  <a:schemeClr val="tx1"/>
                </a:solidFill>
                <a:latin typeface="メイリオ" pitchFamily="50" charset="-128"/>
                <a:ea typeface="メイリオ" pitchFamily="50" charset="-128"/>
                <a:cs typeface="メイリオ" pitchFamily="50" charset="-128"/>
              </a:rPr>
              <a:t>	28</a:t>
            </a:r>
            <a:r>
              <a:rPr lang="ja-JP" altLang="en-US" sz="1477" b="1" dirty="0">
                <a:solidFill>
                  <a:schemeClr val="tx1"/>
                </a:solidFill>
                <a:latin typeface="メイリオ" pitchFamily="50" charset="-128"/>
                <a:ea typeface="メイリオ" pitchFamily="50" charset="-128"/>
                <a:cs typeface="メイリオ" pitchFamily="50" charset="-128"/>
              </a:rPr>
              <a:t>年度計　　　　　</a:t>
            </a:r>
            <a:r>
              <a:rPr lang="en-US" altLang="ja-JP" sz="1477" b="1" dirty="0">
                <a:solidFill>
                  <a:schemeClr val="tx1"/>
                </a:solidFill>
                <a:latin typeface="メイリオ" pitchFamily="50" charset="-128"/>
                <a:ea typeface="メイリオ" pitchFamily="50" charset="-128"/>
                <a:cs typeface="メイリオ" pitchFamily="50" charset="-128"/>
              </a:rPr>
              <a:t>24</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ja-JP" altLang="en-US" sz="1108" dirty="0">
              <a:solidFill>
                <a:schemeClr val="tx1"/>
              </a:solidFill>
              <a:latin typeface="メイリオ" pitchFamily="50" charset="-128"/>
              <a:ea typeface="メイリオ" pitchFamily="50" charset="-128"/>
              <a:cs typeface="メイリオ" pitchFamily="50" charset="-128"/>
            </a:endParaRPr>
          </a:p>
        </p:txBody>
      </p:sp>
      <p:sp>
        <p:nvSpPr>
          <p:cNvPr id="9"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15</a:t>
            </a:fld>
            <a:endParaRPr lang="ja-JP" altLang="en-US" sz="1662" dirty="0">
              <a:solidFill>
                <a:schemeClr val="tx1"/>
              </a:solidFill>
            </a:endParaRPr>
          </a:p>
        </p:txBody>
      </p:sp>
    </p:spTree>
    <p:extLst>
      <p:ext uri="{BB962C8B-B14F-4D97-AF65-F5344CB8AC3E}">
        <p14:creationId xmlns:p14="http://schemas.microsoft.com/office/powerpoint/2010/main" val="134042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1"/>
          <p:cNvSpPr>
            <a:spLocks noGrp="1"/>
          </p:cNvSpPr>
          <p:nvPr>
            <p:ph type="title"/>
          </p:nvPr>
        </p:nvSpPr>
        <p:spPr>
          <a:xfrm>
            <a:off x="16615" y="40428"/>
            <a:ext cx="9118523" cy="438646"/>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66462" rIns="91440" bIns="0" rtlCol="0" anchor="ctr">
            <a:normAutofit/>
          </a:bodyPr>
          <a:lstStyle/>
          <a:p>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「プロボノ」による地域福祉団体等への支援（平成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27951675"/>
              </p:ext>
            </p:extLst>
          </p:nvPr>
        </p:nvGraphicFramePr>
        <p:xfrm>
          <a:off x="50515" y="998984"/>
          <a:ext cx="4357363" cy="1797439"/>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63262">
                  <a:extLst>
                    <a:ext uri="{9D8B030D-6E8A-4147-A177-3AD203B41FA5}">
                      <a16:colId xmlns:a16="http://schemas.microsoft.com/office/drawing/2014/main" val="20001"/>
                    </a:ext>
                  </a:extLst>
                </a:gridCol>
                <a:gridCol w="1460360">
                  <a:extLst>
                    <a:ext uri="{9D8B030D-6E8A-4147-A177-3AD203B41FA5}">
                      <a16:colId xmlns:a16="http://schemas.microsoft.com/office/drawing/2014/main" val="20002"/>
                    </a:ext>
                  </a:extLst>
                </a:gridCol>
              </a:tblGrid>
              <a:tr h="296521">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新宿区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みんなのリビング葛が谷</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1"/>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北区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東京ふれあい医療生活協同組合</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2"/>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3231" marR="33231" marT="0" marB="0" anchor="ctr"/>
                </a:tc>
                <a:tc>
                  <a:txBody>
                    <a:bodyPr/>
                    <a:lstStyle/>
                    <a:p>
                      <a:r>
                        <a:rPr lang="zh-CN" altLang="en-US" sz="1100" u="none" dirty="0">
                          <a:latin typeface="Meiryo UI" panose="020B0604030504040204" pitchFamily="50" charset="-128"/>
                          <a:ea typeface="Meiryo UI" panose="020B0604030504040204" pitchFamily="50" charset="-128"/>
                          <a:cs typeface="Meiryo UI" panose="020B0604030504040204" pitchFamily="50" charset="-128"/>
                        </a:rPr>
                        <a:t>大田区社会福祉法人協議会</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3231" marR="33231" marT="0" marB="0" anchor="ctr"/>
                </a:tc>
                <a:extLst>
                  <a:ext uri="{0D108BD9-81ED-4DB2-BD59-A6C34878D82A}">
                    <a16:rowId xmlns:a16="http://schemas.microsoft.com/office/drawing/2014/main" val="10003"/>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3231" marR="33231" marT="0" marB="0" anchor="ctr"/>
                </a:tc>
                <a:tc>
                  <a:txBody>
                    <a:bodyPr/>
                    <a:lstStyle/>
                    <a:p>
                      <a:r>
                        <a:rPr lang="en-US" altLang="ja-JP" sz="11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法人 オレンジアクト</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4"/>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3231" marR="33231" marT="0" marB="0" anchor="ctr"/>
                </a:tc>
                <a:tc>
                  <a:txBody>
                    <a:bodyPr/>
                    <a:lstStyle/>
                    <a:p>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東中野キングス・ガーデン</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5"/>
                  </a:ext>
                </a:extLst>
              </a:tr>
              <a:tr h="250153">
                <a:tc>
                  <a:txBody>
                    <a:bodyPr/>
                    <a:lstStyle/>
                    <a:p>
                      <a:pPr algn="l"/>
                      <a:r>
                        <a:rPr lang="ja-JP" altLang="en-US" sz="1100" dirty="0">
                          <a:effectLst/>
                          <a:latin typeface="Meiryo UI" panose="020B0604030504040204" pitchFamily="50" charset="-128"/>
                          <a:ea typeface="Meiryo UI" panose="020B0604030504040204" pitchFamily="50" charset="-128"/>
                          <a:cs typeface="Meiryo UI" panose="020B0604030504040204" pitchFamily="50" charset="-128"/>
                        </a:rPr>
                        <a:t>町田市</a:t>
                      </a:r>
                    </a:p>
                  </a:txBody>
                  <a:tcPr marL="33231" marR="33231" marT="0" marB="0" anchor="ctr"/>
                </a:tc>
                <a:tc>
                  <a:txBody>
                    <a:bodyPr/>
                    <a:lstStyle/>
                    <a:p>
                      <a:r>
                        <a:rPr lang="zh-CN" altLang="en-US" sz="1100" u="none" dirty="0">
                          <a:latin typeface="Meiryo UI" panose="020B0604030504040204" pitchFamily="50" charset="-128"/>
                          <a:ea typeface="Meiryo UI" panose="020B0604030504040204" pitchFamily="50" charset="-128"/>
                          <a:cs typeface="Meiryo UI" panose="020B0604030504040204" pitchFamily="50" charset="-128"/>
                        </a:rPr>
                        <a:t>玉川学園地区社会福祉協議会</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映像</a:t>
                      </a:r>
                    </a:p>
                  </a:txBody>
                  <a:tcPr marL="33231" marR="33231" marT="0" marB="0" anchor="ctr"/>
                </a:tc>
                <a:extLst>
                  <a:ext uri="{0D108BD9-81ED-4DB2-BD59-A6C34878D82A}">
                    <a16:rowId xmlns:a16="http://schemas.microsoft.com/office/drawing/2014/main" val="10006"/>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3434569636"/>
              </p:ext>
            </p:extLst>
          </p:nvPr>
        </p:nvGraphicFramePr>
        <p:xfrm>
          <a:off x="50516" y="3248118"/>
          <a:ext cx="4373533" cy="3506364"/>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90057">
                  <a:extLst>
                    <a:ext uri="{9D8B030D-6E8A-4147-A177-3AD203B41FA5}">
                      <a16:colId xmlns:a16="http://schemas.microsoft.com/office/drawing/2014/main" val="20001"/>
                    </a:ext>
                  </a:extLst>
                </a:gridCol>
                <a:gridCol w="1449735">
                  <a:extLst>
                    <a:ext uri="{9D8B030D-6E8A-4147-A177-3AD203B41FA5}">
                      <a16:colId xmlns:a16="http://schemas.microsoft.com/office/drawing/2014/main" val="20002"/>
                    </a:ext>
                  </a:extLst>
                </a:gridCol>
              </a:tblGrid>
              <a:tr h="299365">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千代田区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Local Life Friends </a:t>
                      </a:r>
                      <a:endPar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1"/>
                  </a:ext>
                </a:extLst>
              </a:tr>
              <a:tr h="35854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中央区</a:t>
                      </a:r>
                      <a:endPar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コミュニティ・カウンセラー・ネットワーク</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p>
                  </a:txBody>
                  <a:tcPr marL="33231" marR="33231" marT="0" marB="0" anchor="ctr"/>
                </a:tc>
                <a:extLst>
                  <a:ext uri="{0D108BD9-81ED-4DB2-BD59-A6C34878D82A}">
                    <a16:rowId xmlns:a16="http://schemas.microsoft.com/office/drawing/2014/main" val="10002"/>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みつ蛍</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3"/>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終活サポーターズ </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4"/>
                  </a:ext>
                </a:extLst>
              </a:tr>
              <a:tr h="35854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三篠会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3231" marR="33231" marT="0" marB="0" anchor="ctr"/>
                </a:tc>
                <a:extLst>
                  <a:ext uri="{0D108BD9-81ED-4DB2-BD59-A6C34878D82A}">
                    <a16:rowId xmlns:a16="http://schemas.microsoft.com/office/drawing/2014/main" val="10005"/>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ミマモカフェ・</a:t>
                      </a:r>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歳子育て応援隊</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6"/>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歌声広場よりみち </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7"/>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・えん</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クラウドツール活用</a:t>
                      </a:r>
                    </a:p>
                  </a:txBody>
                  <a:tcPr marL="33231" marR="33231" marT="0" marB="0" anchor="ctr"/>
                </a:tc>
                <a:extLst>
                  <a:ext uri="{0D108BD9-81ED-4DB2-BD59-A6C34878D82A}">
                    <a16:rowId xmlns:a16="http://schemas.microsoft.com/office/drawing/2014/main" val="10008"/>
                  </a:ext>
                </a:extLst>
              </a:tr>
              <a:tr h="358543">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目黒区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Ｄカフェまちづくりネットワーク</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9"/>
                  </a:ext>
                </a:extLst>
              </a:tr>
              <a:tr h="253261">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0"/>
                  </a:ext>
                </a:extLst>
              </a:tr>
              <a:tr h="358543">
                <a:tc>
                  <a:txBody>
                    <a:bodyPr/>
                    <a:lstStyle/>
                    <a:p>
                      <a:r>
                        <a:rPr lang="ja-JP" altLang="en-US" sz="1100" dirty="0"/>
                        <a:t>板橋区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ドリームタウン 地域リビング・プラスワン</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1"/>
                  </a:ext>
                </a:extLst>
              </a:tr>
            </a:tbl>
          </a:graphicData>
        </a:graphic>
      </p:graphicFrame>
      <p:sp>
        <p:nvSpPr>
          <p:cNvPr id="62" name="角丸四角形 61"/>
          <p:cNvSpPr/>
          <p:nvPr/>
        </p:nvSpPr>
        <p:spPr>
          <a:xfrm>
            <a:off x="5376627" y="1480582"/>
            <a:ext cx="2922472" cy="963193"/>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655343" algn="r"/>
              </a:tabLst>
              <a:defRPr/>
            </a:pPr>
            <a:r>
              <a:rPr lang="ja-JP" altLang="en-US" sz="1477" b="1" dirty="0">
                <a:solidFill>
                  <a:prstClr val="black"/>
                </a:solidFill>
                <a:latin typeface="メイリオ" pitchFamily="50" charset="-128"/>
                <a:ea typeface="メイリオ" pitchFamily="50" charset="-128"/>
                <a:cs typeface="メイリオ" pitchFamily="50" charset="-128"/>
              </a:rPr>
              <a:t>　長期プロジェクト</a:t>
            </a:r>
            <a:r>
              <a:rPr lang="en-US" altLang="ja-JP" sz="1477" b="1" dirty="0">
                <a:solidFill>
                  <a:prstClr val="black"/>
                </a:solidFill>
                <a:latin typeface="メイリオ" pitchFamily="50" charset="-128"/>
                <a:ea typeface="メイリオ" pitchFamily="50" charset="-128"/>
                <a:cs typeface="メイリオ" pitchFamily="50" charset="-128"/>
              </a:rPr>
              <a:t>	6</a:t>
            </a:r>
            <a:r>
              <a:rPr lang="ja-JP" altLang="en-US" sz="1477" b="1" dirty="0">
                <a:solidFill>
                  <a:prstClr val="black"/>
                </a:solidFill>
                <a:latin typeface="メイリオ" pitchFamily="50" charset="-128"/>
                <a:ea typeface="メイリオ" pitchFamily="50" charset="-128"/>
                <a:cs typeface="メイリオ" pitchFamily="50" charset="-128"/>
              </a:rPr>
              <a:t>団体</a:t>
            </a:r>
            <a:endParaRPr lang="en-US" altLang="ja-JP" sz="1477" b="1" dirty="0">
              <a:solidFill>
                <a:prstClr val="black"/>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prstClr val="black"/>
                </a:solidFill>
                <a:latin typeface="メイリオ" pitchFamily="50" charset="-128"/>
                <a:ea typeface="メイリオ" pitchFamily="50" charset="-128"/>
                <a:cs typeface="メイリオ" pitchFamily="50" charset="-128"/>
              </a:rPr>
              <a:t>　短期プロジェクト</a:t>
            </a:r>
            <a:r>
              <a:rPr lang="en-US" altLang="ja-JP" sz="1477" b="1" dirty="0">
                <a:solidFill>
                  <a:prstClr val="black"/>
                </a:solidFill>
                <a:latin typeface="メイリオ" pitchFamily="50" charset="-128"/>
                <a:ea typeface="メイリオ" pitchFamily="50" charset="-128"/>
                <a:cs typeface="メイリオ" pitchFamily="50" charset="-128"/>
              </a:rPr>
              <a:t>	20</a:t>
            </a:r>
            <a:r>
              <a:rPr lang="ja-JP" altLang="en-US" sz="1477" b="1" dirty="0">
                <a:solidFill>
                  <a:prstClr val="black"/>
                </a:solidFill>
                <a:latin typeface="メイリオ" pitchFamily="50" charset="-128"/>
                <a:ea typeface="メイリオ" pitchFamily="50" charset="-128"/>
                <a:cs typeface="メイリオ" pitchFamily="50" charset="-128"/>
              </a:rPr>
              <a:t>団体</a:t>
            </a:r>
            <a:endParaRPr lang="en-US" altLang="ja-JP" sz="1477" b="1" dirty="0">
              <a:solidFill>
                <a:prstClr val="black"/>
              </a:solidFill>
              <a:latin typeface="メイリオ" pitchFamily="50" charset="-128"/>
              <a:ea typeface="メイリオ" pitchFamily="50" charset="-128"/>
              <a:cs typeface="メイリオ" pitchFamily="50" charset="-128"/>
            </a:endParaRPr>
          </a:p>
          <a:p>
            <a:pPr>
              <a:spcBef>
                <a:spcPts val="554"/>
              </a:spcBef>
              <a:tabLst>
                <a:tab pos="2655343" algn="r"/>
              </a:tabLst>
              <a:defRPr/>
            </a:pPr>
            <a:r>
              <a:rPr lang="en-US" altLang="ja-JP" sz="1477" b="1" dirty="0">
                <a:solidFill>
                  <a:prstClr val="black"/>
                </a:solidFill>
                <a:latin typeface="メイリオ" pitchFamily="50" charset="-128"/>
                <a:ea typeface="メイリオ" pitchFamily="50" charset="-128"/>
                <a:cs typeface="メイリオ" pitchFamily="50" charset="-128"/>
              </a:rPr>
              <a:t>	29</a:t>
            </a:r>
            <a:r>
              <a:rPr lang="ja-JP" altLang="en-US" sz="1477" b="1" dirty="0">
                <a:solidFill>
                  <a:prstClr val="black"/>
                </a:solidFill>
                <a:latin typeface="メイリオ" pitchFamily="50" charset="-128"/>
                <a:ea typeface="メイリオ" pitchFamily="50" charset="-128"/>
                <a:cs typeface="メイリオ" pitchFamily="50" charset="-128"/>
              </a:rPr>
              <a:t>年度計　　　　　</a:t>
            </a:r>
            <a:r>
              <a:rPr lang="en-US" altLang="ja-JP" sz="1477" b="1" dirty="0">
                <a:solidFill>
                  <a:prstClr val="black"/>
                </a:solidFill>
                <a:latin typeface="メイリオ" pitchFamily="50" charset="-128"/>
                <a:ea typeface="メイリオ" pitchFamily="50" charset="-128"/>
                <a:cs typeface="メイリオ" pitchFamily="50" charset="-128"/>
              </a:rPr>
              <a:t>26</a:t>
            </a:r>
            <a:r>
              <a:rPr lang="ja-JP" altLang="en-US" sz="1477" b="1" dirty="0">
                <a:solidFill>
                  <a:prstClr val="black"/>
                </a:solidFill>
                <a:latin typeface="メイリオ" pitchFamily="50" charset="-128"/>
                <a:ea typeface="メイリオ" pitchFamily="50" charset="-128"/>
                <a:cs typeface="メイリオ" pitchFamily="50" charset="-128"/>
              </a:rPr>
              <a:t>団体</a:t>
            </a:r>
            <a:endParaRPr lang="ja-JP" altLang="en-US" sz="1108"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0514" y="598423"/>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長期プロジェクト（</a:t>
            </a:r>
            <a:r>
              <a:rPr lang="en-US" altLang="ja-JP" sz="1477" b="1" dirty="0">
                <a:solidFill>
                  <a:schemeClr val="tx1"/>
                </a:solidFill>
                <a:latin typeface="メイリオ" pitchFamily="50" charset="-128"/>
                <a:ea typeface="メイリオ" pitchFamily="50" charset="-128"/>
              </a:rPr>
              <a:t>3</a:t>
            </a:r>
            <a:r>
              <a:rPr lang="ja-JP" altLang="en-US" sz="1477" b="1" dirty="0">
                <a:solidFill>
                  <a:schemeClr val="tx1"/>
                </a:solidFill>
                <a:latin typeface="メイリオ" pitchFamily="50" charset="-128"/>
                <a:ea typeface="メイリオ" pitchFamily="50" charset="-128"/>
              </a:rPr>
              <a:t>～</a:t>
            </a:r>
            <a:r>
              <a:rPr lang="en-US" altLang="ja-JP" sz="1477" b="1" dirty="0">
                <a:solidFill>
                  <a:schemeClr val="tx1"/>
                </a:solidFill>
                <a:latin typeface="メイリオ" pitchFamily="50" charset="-128"/>
                <a:ea typeface="メイリオ" pitchFamily="50" charset="-128"/>
              </a:rPr>
              <a:t>6</a:t>
            </a:r>
            <a:r>
              <a:rPr lang="ja-JP" altLang="en-US" sz="1477" b="1" dirty="0">
                <a:solidFill>
                  <a:schemeClr val="tx1"/>
                </a:solidFill>
                <a:latin typeface="メイリオ" pitchFamily="50" charset="-128"/>
                <a:ea typeface="メイリオ" pitchFamily="50" charset="-128"/>
              </a:rPr>
              <a:t>か月）</a:t>
            </a:r>
            <a:endParaRPr lang="en-US" altLang="ja-JP" sz="1015" b="1" dirty="0">
              <a:solidFill>
                <a:schemeClr val="tx1"/>
              </a:solidFill>
              <a:latin typeface="メイリオ" pitchFamily="50" charset="-128"/>
              <a:ea typeface="メイリオ" pitchFamily="50" charset="-128"/>
            </a:endParaRPr>
          </a:p>
        </p:txBody>
      </p:sp>
      <p:sp>
        <p:nvSpPr>
          <p:cNvPr id="11" name="角丸四角形 10"/>
          <p:cNvSpPr/>
          <p:nvPr/>
        </p:nvSpPr>
        <p:spPr>
          <a:xfrm>
            <a:off x="50514" y="2882586"/>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短期プロジェクト（</a:t>
            </a:r>
            <a:r>
              <a:rPr lang="en-US" altLang="ja-JP" sz="1477" b="1" dirty="0">
                <a:solidFill>
                  <a:schemeClr val="tx1"/>
                </a:solidFill>
                <a:latin typeface="メイリオ" pitchFamily="50" charset="-128"/>
                <a:ea typeface="メイリオ" pitchFamily="50" charset="-128"/>
              </a:rPr>
              <a:t>1</a:t>
            </a:r>
            <a:r>
              <a:rPr lang="ja-JP" altLang="en-US" sz="1477" b="1" dirty="0">
                <a:solidFill>
                  <a:schemeClr val="tx1"/>
                </a:solidFill>
                <a:latin typeface="メイリオ" pitchFamily="50" charset="-128"/>
                <a:ea typeface="メイリオ" pitchFamily="50" charset="-128"/>
              </a:rPr>
              <a:t>日）</a:t>
            </a:r>
            <a:endParaRPr lang="en-US" altLang="ja-JP" sz="1015" b="1" dirty="0">
              <a:solidFill>
                <a:schemeClr val="tx1"/>
              </a:solidFill>
              <a:latin typeface="メイリオ" pitchFamily="50" charset="-128"/>
              <a:ea typeface="メイリオ" pitchFamily="50" charset="-128"/>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163116009"/>
              </p:ext>
            </p:extLst>
          </p:nvPr>
        </p:nvGraphicFramePr>
        <p:xfrm>
          <a:off x="4589164" y="3248122"/>
          <a:ext cx="4373531" cy="2938734"/>
        </p:xfrm>
        <a:graphic>
          <a:graphicData uri="http://schemas.openxmlformats.org/drawingml/2006/table">
            <a:tbl>
              <a:tblPr firstRow="1" bandRow="1">
                <a:tableStyleId>{5C22544A-7EE6-4342-B048-85BDC9FD1C3A}</a:tableStyleId>
              </a:tblPr>
              <a:tblGrid>
                <a:gridCol w="964710">
                  <a:extLst>
                    <a:ext uri="{9D8B030D-6E8A-4147-A177-3AD203B41FA5}">
                      <a16:colId xmlns:a16="http://schemas.microsoft.com/office/drawing/2014/main" val="20000"/>
                    </a:ext>
                  </a:extLst>
                </a:gridCol>
                <a:gridCol w="1822568">
                  <a:extLst>
                    <a:ext uri="{9D8B030D-6E8A-4147-A177-3AD203B41FA5}">
                      <a16:colId xmlns:a16="http://schemas.microsoft.com/office/drawing/2014/main" val="20001"/>
                    </a:ext>
                  </a:extLst>
                </a:gridCol>
                <a:gridCol w="1586253">
                  <a:extLst>
                    <a:ext uri="{9D8B030D-6E8A-4147-A177-3AD203B41FA5}">
                      <a16:colId xmlns:a16="http://schemas.microsoft.com/office/drawing/2014/main" val="20002"/>
                    </a:ext>
                  </a:extLst>
                </a:gridCol>
              </a:tblGrid>
              <a:tr h="303933">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SOU</a:t>
                      </a:r>
                      <a:endPar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01"/>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3231" marR="33231" marT="0" marB="0" anchor="ctr"/>
                </a:tc>
                <a:tc>
                  <a:txBody>
                    <a:bodyPr/>
                    <a:lstStyle/>
                    <a:p>
                      <a:pPr marL="0" algn="l" defTabSz="914400" rtl="0" eaLnBrk="1" latinLnBrk="0" hangingPunct="1"/>
                      <a:r>
                        <a:rPr kumimoji="1" lang="zh-CN"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榛名坂自治会 </a:t>
                      </a:r>
                      <a:endPar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02"/>
                  </a:ext>
                </a:extLst>
              </a:tr>
              <a:tr h="364015">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社会福祉法人 南町田</a:t>
                      </a:r>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ちいろば</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 みぎわホーム </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3"/>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小金井市けやき通り商店会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4"/>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3231" marR="33231" marT="0" marB="0" anchor="ctr"/>
                </a:tc>
                <a:tc>
                  <a:txBody>
                    <a:bodyPr/>
                    <a:lstStyle/>
                    <a:p>
                      <a:pPr marL="0" algn="l" defTabSz="914400" rtl="0" eaLnBrk="1" latinLnBrk="0" hangingPunct="1"/>
                      <a:r>
                        <a:rPr kumimoji="1" lang="ja-JP" altLang="en-US" sz="11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元気スクールグループ </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5"/>
                  </a:ext>
                </a:extLst>
              </a:tr>
              <a:tr h="364015">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多摩市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多摩マイライフ包括支援協議会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6"/>
                  </a:ext>
                </a:extLst>
              </a:tr>
              <a:tr h="364015">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3231" marR="33231" marT="0" marB="0" anchor="ctr"/>
                </a:tc>
                <a:tc>
                  <a:txBody>
                    <a:bodyPr/>
                    <a:lstStyle/>
                    <a:p>
                      <a:r>
                        <a:rPr lang="ja-JP" altLang="en-US" sz="1100" dirty="0"/>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法人 子育て未来ネットこどもと </a:t>
                      </a:r>
                    </a:p>
                  </a:txBody>
                  <a:tcPr marL="33231" marR="33231"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3231" marR="33231" marT="0" marB="0" anchor="ctr"/>
                </a:tc>
                <a:extLst>
                  <a:ext uri="{0D108BD9-81ED-4DB2-BD59-A6C34878D82A}">
                    <a16:rowId xmlns:a16="http://schemas.microsoft.com/office/drawing/2014/main" val="10007"/>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武蔵村山少年少女合唱団 </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3231" marR="33231" marT="0" marB="0" anchor="ctr"/>
                </a:tc>
                <a:extLst>
                  <a:ext uri="{0D108BD9-81ED-4DB2-BD59-A6C34878D82A}">
                    <a16:rowId xmlns:a16="http://schemas.microsoft.com/office/drawing/2014/main" val="10008"/>
                  </a:ext>
                </a:extLst>
              </a:tr>
              <a:tr h="257126">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武蔵村山ひまわり</a:t>
                      </a:r>
                      <a:endParaRPr kumimoji="1" lang="zh-CN"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ja-JP" altLang="en-US" sz="11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9"/>
                  </a:ext>
                </a:extLst>
              </a:tr>
            </a:tbl>
          </a:graphicData>
        </a:graphic>
      </p:graphicFrame>
      <p:sp>
        <p:nvSpPr>
          <p:cNvPr id="12"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16</a:t>
            </a:fld>
            <a:endParaRPr lang="ja-JP" altLang="en-US" sz="1662" dirty="0">
              <a:solidFill>
                <a:schemeClr val="tx1"/>
              </a:solidFill>
            </a:endParaRPr>
          </a:p>
        </p:txBody>
      </p:sp>
    </p:spTree>
    <p:extLst>
      <p:ext uri="{BB962C8B-B14F-4D97-AF65-F5344CB8AC3E}">
        <p14:creationId xmlns:p14="http://schemas.microsoft.com/office/powerpoint/2010/main" val="72421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010400" y="6411147"/>
            <a:ext cx="2133600" cy="35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292" dirty="0">
              <a:solidFill>
                <a:prstClr val="black"/>
              </a:solidFill>
              <a:latin typeface="Arial" pitchFamily="34" charset="0"/>
            </a:endParaRPr>
          </a:p>
          <a:p>
            <a:pPr algn="r" eaLnBrk="1" hangingPunct="1">
              <a:spcBef>
                <a:spcPct val="0"/>
              </a:spcBef>
              <a:buFontTx/>
              <a:buNone/>
            </a:pPr>
            <a:endParaRPr kumimoji="0" lang="en-US" altLang="ja-JP" sz="1292" dirty="0">
              <a:solidFill>
                <a:prstClr val="black"/>
              </a:solidFill>
              <a:latin typeface="Arial" pitchFamily="34" charset="0"/>
            </a:endParaRPr>
          </a:p>
        </p:txBody>
      </p:sp>
      <p:sp>
        <p:nvSpPr>
          <p:cNvPr id="48" name="タイトル 1"/>
          <p:cNvSpPr>
            <a:spLocks noGrp="1"/>
          </p:cNvSpPr>
          <p:nvPr>
            <p:ph type="title"/>
          </p:nvPr>
        </p:nvSpPr>
        <p:spPr>
          <a:xfrm>
            <a:off x="16615" y="40427"/>
            <a:ext cx="9118523" cy="438646"/>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66462" rIns="91440" bIns="0" rtlCol="0" anchor="ctr">
            <a:normAutofit/>
          </a:bodyPr>
          <a:lstStyle/>
          <a:p>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「プロボノ」による地域福祉団体等への支援（平成</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33723721"/>
              </p:ext>
            </p:extLst>
          </p:nvPr>
        </p:nvGraphicFramePr>
        <p:xfrm>
          <a:off x="50515" y="1145635"/>
          <a:ext cx="4357363" cy="3582016"/>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63262">
                  <a:extLst>
                    <a:ext uri="{9D8B030D-6E8A-4147-A177-3AD203B41FA5}">
                      <a16:colId xmlns:a16="http://schemas.microsoft.com/office/drawing/2014/main" val="20001"/>
                    </a:ext>
                  </a:extLst>
                </a:gridCol>
                <a:gridCol w="1460360">
                  <a:extLst>
                    <a:ext uri="{9D8B030D-6E8A-4147-A177-3AD203B41FA5}">
                      <a16:colId xmlns:a16="http://schemas.microsoft.com/office/drawing/2014/main" val="20002"/>
                    </a:ext>
                  </a:extLst>
                </a:gridCol>
              </a:tblGrid>
              <a:tr h="323823">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千代田区</a:t>
                      </a:r>
                    </a:p>
                  </a:txBody>
                  <a:tcPr marL="33231" marR="33231" marT="0" marB="0" anchor="ctr"/>
                </a:tc>
                <a:tc>
                  <a:txBody>
                    <a:bodyPr/>
                    <a:lstStyle/>
                    <a:p>
                      <a:r>
                        <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シニア大楽</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業務フロー設計</a:t>
                      </a:r>
                    </a:p>
                  </a:txBody>
                  <a:tcPr marL="33231" marR="33231" marT="0" marB="0" anchor="ctr"/>
                </a:tc>
                <a:extLst>
                  <a:ext uri="{0D108BD9-81ED-4DB2-BD59-A6C34878D82A}">
                    <a16:rowId xmlns:a16="http://schemas.microsoft.com/office/drawing/2014/main" val="10001"/>
                  </a:ext>
                </a:extLst>
              </a:tr>
              <a:tr h="399764">
                <a:tc>
                  <a:txBody>
                    <a:bodyPr/>
                    <a:lstStyle/>
                    <a:p>
                      <a:pPr algn="dist"/>
                      <a:r>
                        <a:rPr lang="ja-JP" altLang="en-US" sz="1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新宿区</a:t>
                      </a:r>
                      <a:endPar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若年性認知症家族会・彩星（ほし）の会</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p>
                  </a:txBody>
                  <a:tcPr marL="33231" marR="33231" marT="0" marB="0" anchor="ctr"/>
                </a:tc>
                <a:extLst>
                  <a:ext uri="{0D108BD9-81ED-4DB2-BD59-A6C34878D82A}">
                    <a16:rowId xmlns:a16="http://schemas.microsoft.com/office/drawing/2014/main" val="10002"/>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江東区</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歌声広場　よりみち</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事業評価</a:t>
                      </a:r>
                    </a:p>
                  </a:txBody>
                  <a:tcPr marL="33231" marR="33231" marT="0" marB="0" anchor="ctr"/>
                </a:tc>
                <a:extLst>
                  <a:ext uri="{0D108BD9-81ED-4DB2-BD59-A6C34878D82A}">
                    <a16:rowId xmlns:a16="http://schemas.microsoft.com/office/drawing/2014/main" val="10003"/>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3231" marR="33231" marT="0" marB="0" anchor="ctr"/>
                </a:tc>
                <a:tc>
                  <a:txBody>
                    <a:bodyPr/>
                    <a:lstStyle/>
                    <a:p>
                      <a:r>
                        <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リンク東山</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ウェブサイト制作</a:t>
                      </a:r>
                    </a:p>
                  </a:txBody>
                  <a:tcPr marL="33231" marR="33231" marT="0" marB="0" anchor="ctr"/>
                </a:tc>
                <a:extLst>
                  <a:ext uri="{0D108BD9-81ED-4DB2-BD59-A6C34878D82A}">
                    <a16:rowId xmlns:a16="http://schemas.microsoft.com/office/drawing/2014/main" val="10004"/>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品川区</a:t>
                      </a:r>
                    </a:p>
                  </a:txBody>
                  <a:tcPr marL="33231" marR="3323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endPar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ウェブサイト制作</a:t>
                      </a:r>
                    </a:p>
                  </a:txBody>
                  <a:tcPr marL="33231" marR="33231" marT="0" marB="0" anchor="ctr"/>
                </a:tc>
                <a:extLst>
                  <a:ext uri="{0D108BD9-81ED-4DB2-BD59-A6C34878D82A}">
                    <a16:rowId xmlns:a16="http://schemas.microsoft.com/office/drawing/2014/main" val="10007"/>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ウェブサイト改善点整理</a:t>
                      </a:r>
                    </a:p>
                  </a:txBody>
                  <a:tcPr marL="33231" marR="33231" marT="0" marB="0" anchor="ctr"/>
                </a:tc>
                <a:extLst>
                  <a:ext uri="{0D108BD9-81ED-4DB2-BD59-A6C34878D82A}">
                    <a16:rowId xmlns:a16="http://schemas.microsoft.com/office/drawing/2014/main" val="10008"/>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杉並区</a:t>
                      </a:r>
                    </a:p>
                  </a:txBody>
                  <a:tcPr marL="33231" marR="33231" marT="0" marB="0" anchor="ctr"/>
                </a:tc>
                <a:tc>
                  <a:txBody>
                    <a:bodyPr/>
                    <a:lstStyle/>
                    <a:p>
                      <a:r>
                        <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日本失語症協議会</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5"/>
                  </a:ext>
                </a:extLst>
              </a:tr>
              <a:tr h="399764">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杉並区</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社会福祉法人いたるセンター地域ケアセンターサポートウィズ</a:t>
                      </a:r>
                    </a:p>
                  </a:txBody>
                  <a:tcPr marL="33231" marR="33231" marT="0" marB="0" anchor="ctr"/>
                </a:tc>
                <a:tc>
                  <a:txBody>
                    <a:bodyPr/>
                    <a:lstStyle/>
                    <a:p>
                      <a:r>
                        <a:rPr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6"/>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武蔵野市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千川地域福祉活動推進協議会</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p>
                  </a:txBody>
                  <a:tcPr marL="33231" marR="33231" marT="0" marB="0" anchor="ctr"/>
                </a:tc>
                <a:extLst>
                  <a:ext uri="{0D108BD9-81ED-4DB2-BD59-A6C34878D82A}">
                    <a16:rowId xmlns:a16="http://schemas.microsoft.com/office/drawing/2014/main" val="10009"/>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三鷹市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みたか・みんなの広場運営協議会</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10"/>
                  </a:ext>
                </a:extLst>
              </a:tr>
              <a:tr h="273185">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小金井市けやき通り商店街</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p>
                  </a:txBody>
                  <a:tcPr marL="33231" marR="33231" marT="0" marB="0" anchor="ctr"/>
                </a:tc>
                <a:extLst>
                  <a:ext uri="{0D108BD9-81ED-4DB2-BD59-A6C34878D82A}">
                    <a16:rowId xmlns:a16="http://schemas.microsoft.com/office/drawing/2014/main" val="10011"/>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3871366621"/>
              </p:ext>
            </p:extLst>
          </p:nvPr>
        </p:nvGraphicFramePr>
        <p:xfrm>
          <a:off x="4532362" y="1147166"/>
          <a:ext cx="4373533" cy="4054561"/>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90057">
                  <a:extLst>
                    <a:ext uri="{9D8B030D-6E8A-4147-A177-3AD203B41FA5}">
                      <a16:colId xmlns:a16="http://schemas.microsoft.com/office/drawing/2014/main" val="20001"/>
                    </a:ext>
                  </a:extLst>
                </a:gridCol>
                <a:gridCol w="1449735">
                  <a:extLst>
                    <a:ext uri="{9D8B030D-6E8A-4147-A177-3AD203B41FA5}">
                      <a16:colId xmlns:a16="http://schemas.microsoft.com/office/drawing/2014/main" val="20002"/>
                    </a:ext>
                  </a:extLst>
                </a:gridCol>
              </a:tblGrid>
              <a:tr h="319223">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千代田区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リーブ・ウィズ・ドリーム</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1"/>
                  </a:ext>
                </a:extLst>
              </a:tr>
              <a:tr h="382328">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endPar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地域密着型複合施設　マザアス新宿</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2"/>
                  </a:ext>
                </a:extLst>
              </a:tr>
              <a:tr h="382328">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p>
                  </a:txBody>
                  <a:tcPr marL="33231" marR="33231" marT="0" marB="0" anchor="ctr"/>
                </a:tc>
                <a:tc>
                  <a:txBody>
                    <a:bodyPr/>
                    <a:lstStyle/>
                    <a:p>
                      <a:pPr marL="0" algn="l" defTabSz="914400" rtl="0" eaLnBrk="1" latinLnBrk="0" hangingPunct="1"/>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けめ</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カフェ</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3231" marR="33231" marT="0" marB="0" anchor="ctr"/>
                </a:tc>
                <a:extLst>
                  <a:ext uri="{0D108BD9-81ED-4DB2-BD59-A6C34878D82A}">
                    <a16:rowId xmlns:a16="http://schemas.microsoft.com/office/drawing/2014/main" val="10003"/>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こうれいきょう</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4"/>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ハワイアンリトミック協会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5"/>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杉並区</a:t>
                      </a:r>
                    </a:p>
                  </a:txBody>
                  <a:tcPr marL="33231" marR="33231" marT="0" marB="0" anchor="ctr"/>
                </a:tc>
                <a:tc>
                  <a:txBody>
                    <a:bodyPr/>
                    <a:lstStyle/>
                    <a:p>
                      <a:pPr marL="0" algn="l" defTabSz="914400" rtl="0" eaLnBrk="1" latinLnBrk="0" hangingPunct="1"/>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ちょこっと</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支え合い</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8"/>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足立区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人生ココから見本市実行委員会</a:t>
                      </a:r>
                    </a:p>
                  </a:txBody>
                  <a:tcPr marL="33231" marR="3323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6"/>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足立区</a:t>
                      </a:r>
                    </a:p>
                  </a:txBody>
                  <a:tcPr marL="33231" marR="33231" marT="0" marB="0" anchor="ctr"/>
                </a:tc>
                <a:tc>
                  <a:txBody>
                    <a:bodyPr/>
                    <a:lstStyle/>
                    <a:p>
                      <a:pPr marL="0" algn="l" defTabSz="914400" rtl="0" eaLnBrk="1" latinLnBrk="0" hangingPunct="1"/>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いちか</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ポケットの会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07"/>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かたつむり</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クラウドツール活用</a:t>
                      </a:r>
                    </a:p>
                  </a:txBody>
                  <a:tcPr marL="33231" marR="33231" marT="0" marB="0" anchor="ctr"/>
                </a:tc>
                <a:extLst>
                  <a:ext uri="{0D108BD9-81ED-4DB2-BD59-A6C34878D82A}">
                    <a16:rowId xmlns:a16="http://schemas.microsoft.com/office/drawing/2014/main" val="10009"/>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サーカス</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a:t>
                      </a:r>
                    </a:p>
                  </a:txBody>
                  <a:tcPr marL="33231" marR="33231" marT="0" marB="0" anchor="ctr"/>
                </a:tc>
                <a:extLst>
                  <a:ext uri="{0D108BD9-81ED-4DB2-BD59-A6C34878D82A}">
                    <a16:rowId xmlns:a16="http://schemas.microsoft.com/office/drawing/2014/main" val="10010"/>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pPr marL="0" algn="l" defTabSz="914400" rtl="0" eaLnBrk="1" latinLnBrk="0" hangingPunct="1"/>
                      <a:r>
                        <a:rPr kumimoji="1" lang="ja-JP" altLang="en-US" sz="11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かみすな</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福祉相談センター</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1"/>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のがわの家運営委員会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2"/>
                  </a:ext>
                </a:extLst>
              </a:tr>
              <a:tr h="270062">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algn="l" defTabSz="914400" rtl="0" eaLnBrk="1" latinLnBrk="0" hangingPunct="1"/>
                      <a:r>
                        <a:rPr kumimoji="1" lang="ja-JP" altLang="en-US" sz="11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つどいの会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3231" marR="33231" marT="0" marB="0" anchor="ctr"/>
                </a:tc>
                <a:extLst>
                  <a:ext uri="{0D108BD9-81ED-4DB2-BD59-A6C34878D82A}">
                    <a16:rowId xmlns:a16="http://schemas.microsoft.com/office/drawing/2014/main" val="10013"/>
                  </a:ext>
                </a:extLst>
              </a:tr>
            </a:tbl>
          </a:graphicData>
        </a:graphic>
      </p:graphicFrame>
      <p:sp>
        <p:nvSpPr>
          <p:cNvPr id="62" name="角丸四角形 61"/>
          <p:cNvSpPr/>
          <p:nvPr/>
        </p:nvSpPr>
        <p:spPr>
          <a:xfrm>
            <a:off x="5125376" y="5406283"/>
            <a:ext cx="3349305" cy="1188807"/>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655343" algn="r"/>
              </a:tabLst>
              <a:defRPr/>
            </a:pPr>
            <a:r>
              <a:rPr lang="ja-JP" altLang="en-US" sz="1477" b="1" dirty="0">
                <a:solidFill>
                  <a:prstClr val="black"/>
                </a:solidFill>
                <a:latin typeface="メイリオ" pitchFamily="50" charset="-128"/>
                <a:ea typeface="メイリオ" pitchFamily="50" charset="-128"/>
                <a:cs typeface="メイリオ" pitchFamily="50" charset="-128"/>
              </a:rPr>
              <a:t>　中・長期プロジェクト</a:t>
            </a:r>
            <a:r>
              <a:rPr lang="en-US" altLang="ja-JP" sz="1477" b="1" dirty="0">
                <a:solidFill>
                  <a:prstClr val="black"/>
                </a:solidFill>
                <a:latin typeface="メイリオ" pitchFamily="50" charset="-128"/>
                <a:ea typeface="メイリオ" pitchFamily="50" charset="-128"/>
                <a:cs typeface="メイリオ" pitchFamily="50" charset="-128"/>
              </a:rPr>
              <a:t>	</a:t>
            </a:r>
            <a:r>
              <a:rPr lang="ja-JP" altLang="en-US" sz="1477" b="1" dirty="0">
                <a:solidFill>
                  <a:prstClr val="black"/>
                </a:solidFill>
                <a:latin typeface="メイリオ" pitchFamily="50" charset="-128"/>
                <a:ea typeface="メイリオ" pitchFamily="50" charset="-128"/>
                <a:cs typeface="メイリオ" pitchFamily="50" charset="-128"/>
              </a:rPr>
              <a:t>　</a:t>
            </a:r>
            <a:r>
              <a:rPr lang="en-US" altLang="ja-JP" sz="1477" b="1" dirty="0">
                <a:solidFill>
                  <a:schemeClr val="tx1"/>
                </a:solidFill>
                <a:latin typeface="メイリオ" pitchFamily="50" charset="-128"/>
                <a:ea typeface="メイリオ" pitchFamily="50" charset="-128"/>
                <a:cs typeface="メイリオ" pitchFamily="50" charset="-128"/>
              </a:rPr>
              <a:t>11</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短期プロジェクト</a:t>
            </a:r>
            <a:r>
              <a:rPr lang="en-US" altLang="ja-JP" sz="1477" b="1" dirty="0">
                <a:solidFill>
                  <a:schemeClr val="tx1"/>
                </a:solidFill>
                <a:latin typeface="メイリオ" pitchFamily="50" charset="-128"/>
                <a:ea typeface="メイリオ" pitchFamily="50" charset="-128"/>
                <a:cs typeface="メイリオ" pitchFamily="50" charset="-128"/>
              </a:rPr>
              <a:t>	</a:t>
            </a:r>
            <a:r>
              <a:rPr lang="ja-JP" altLang="en-US" sz="1477" b="1" dirty="0">
                <a:solidFill>
                  <a:schemeClr val="tx1"/>
                </a:solidFill>
                <a:latin typeface="メイリオ" pitchFamily="50" charset="-128"/>
                <a:ea typeface="メイリオ" pitchFamily="50" charset="-128"/>
                <a:cs typeface="メイリオ" pitchFamily="50" charset="-128"/>
              </a:rPr>
              <a:t>　　　</a:t>
            </a:r>
            <a:r>
              <a:rPr lang="en-US" altLang="ja-JP" sz="1477" b="1" dirty="0">
                <a:solidFill>
                  <a:schemeClr val="tx1"/>
                </a:solidFill>
                <a:latin typeface="メイリオ" pitchFamily="50" charset="-128"/>
                <a:ea typeface="メイリオ" pitchFamily="50" charset="-128"/>
                <a:cs typeface="メイリオ" pitchFamily="50" charset="-128"/>
              </a:rPr>
              <a:t>13</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その他　　　　　　　　</a:t>
            </a:r>
            <a:r>
              <a:rPr lang="en-US" altLang="ja-JP" sz="1477" b="1" dirty="0">
                <a:solidFill>
                  <a:schemeClr val="tx1"/>
                </a:solidFill>
                <a:latin typeface="メイリオ" pitchFamily="50" charset="-128"/>
                <a:ea typeface="メイリオ" pitchFamily="50" charset="-128"/>
                <a:cs typeface="メイリオ" pitchFamily="50" charset="-128"/>
              </a:rPr>
              <a:t>  3</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spcBef>
                <a:spcPts val="554"/>
              </a:spcBef>
              <a:tabLst>
                <a:tab pos="2655343" algn="r"/>
              </a:tabLst>
              <a:defRPr/>
            </a:pPr>
            <a:r>
              <a:rPr lang="en-US" altLang="ja-JP" sz="1477" b="1" dirty="0">
                <a:solidFill>
                  <a:schemeClr val="tx1"/>
                </a:solidFill>
                <a:latin typeface="メイリオ" pitchFamily="50" charset="-128"/>
                <a:ea typeface="メイリオ" pitchFamily="50" charset="-128"/>
                <a:cs typeface="メイリオ" pitchFamily="50" charset="-128"/>
              </a:rPr>
              <a:t>   	30</a:t>
            </a:r>
            <a:r>
              <a:rPr lang="ja-JP" altLang="en-US" sz="1477" b="1" dirty="0">
                <a:solidFill>
                  <a:schemeClr val="tx1"/>
                </a:solidFill>
                <a:latin typeface="メイリオ" pitchFamily="50" charset="-128"/>
                <a:ea typeface="メイリオ" pitchFamily="50" charset="-128"/>
                <a:cs typeface="メイリオ" pitchFamily="50" charset="-128"/>
              </a:rPr>
              <a:t>年度計　　　　　　  </a:t>
            </a:r>
            <a:r>
              <a:rPr lang="en-US" altLang="ja-JP" sz="1477" b="1" dirty="0">
                <a:solidFill>
                  <a:schemeClr val="tx1"/>
                </a:solidFill>
                <a:latin typeface="メイリオ" pitchFamily="50" charset="-128"/>
                <a:ea typeface="メイリオ" pitchFamily="50" charset="-128"/>
                <a:cs typeface="メイリオ" pitchFamily="50" charset="-128"/>
              </a:rPr>
              <a:t>27</a:t>
            </a:r>
            <a:r>
              <a:rPr lang="ja-JP" altLang="en-US" sz="1477" b="1" dirty="0">
                <a:solidFill>
                  <a:prstClr val="black"/>
                </a:solidFill>
                <a:latin typeface="メイリオ" pitchFamily="50" charset="-128"/>
                <a:ea typeface="メイリオ" pitchFamily="50" charset="-128"/>
                <a:cs typeface="メイリオ" pitchFamily="50" charset="-128"/>
              </a:rPr>
              <a:t>団体</a:t>
            </a:r>
            <a:endParaRPr lang="ja-JP" altLang="en-US" sz="1108"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0513" y="745068"/>
            <a:ext cx="3385173"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中・長期プロジェクト（</a:t>
            </a:r>
            <a:r>
              <a:rPr lang="en-US" altLang="ja-JP" sz="1477" b="1" dirty="0">
                <a:solidFill>
                  <a:schemeClr val="tx1"/>
                </a:solidFill>
                <a:latin typeface="メイリオ" pitchFamily="50" charset="-128"/>
                <a:ea typeface="メイリオ" pitchFamily="50" charset="-128"/>
              </a:rPr>
              <a:t>2</a:t>
            </a:r>
            <a:r>
              <a:rPr lang="ja-JP" altLang="en-US" sz="1477" b="1" dirty="0">
                <a:solidFill>
                  <a:schemeClr val="tx1"/>
                </a:solidFill>
                <a:latin typeface="メイリオ" pitchFamily="50" charset="-128"/>
                <a:ea typeface="メイリオ" pitchFamily="50" charset="-128"/>
              </a:rPr>
              <a:t>～</a:t>
            </a:r>
            <a:r>
              <a:rPr lang="en-US" altLang="ja-JP" sz="1477" b="1" dirty="0">
                <a:solidFill>
                  <a:schemeClr val="tx1"/>
                </a:solidFill>
                <a:latin typeface="メイリオ" pitchFamily="50" charset="-128"/>
                <a:ea typeface="メイリオ" pitchFamily="50" charset="-128"/>
              </a:rPr>
              <a:t>6</a:t>
            </a:r>
            <a:r>
              <a:rPr lang="ja-JP" altLang="en-US" sz="1477" b="1" dirty="0">
                <a:solidFill>
                  <a:schemeClr val="tx1"/>
                </a:solidFill>
                <a:latin typeface="メイリオ" pitchFamily="50" charset="-128"/>
                <a:ea typeface="メイリオ" pitchFamily="50" charset="-128"/>
              </a:rPr>
              <a:t>か月）</a:t>
            </a:r>
            <a:endParaRPr lang="en-US" altLang="ja-JP" sz="1015" b="1" dirty="0">
              <a:solidFill>
                <a:schemeClr val="tx1"/>
              </a:solidFill>
              <a:latin typeface="メイリオ" pitchFamily="50" charset="-128"/>
              <a:ea typeface="メイリオ" pitchFamily="50" charset="-128"/>
            </a:endParaRPr>
          </a:p>
        </p:txBody>
      </p:sp>
      <p:sp>
        <p:nvSpPr>
          <p:cNvPr id="11" name="角丸四角形 10"/>
          <p:cNvSpPr/>
          <p:nvPr/>
        </p:nvSpPr>
        <p:spPr>
          <a:xfrm>
            <a:off x="4532361" y="745068"/>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短期プロジェクト（</a:t>
            </a:r>
            <a:r>
              <a:rPr lang="en-US" altLang="ja-JP" sz="1477" b="1" dirty="0">
                <a:solidFill>
                  <a:schemeClr val="tx1"/>
                </a:solidFill>
                <a:latin typeface="メイリオ" pitchFamily="50" charset="-128"/>
                <a:ea typeface="メイリオ" pitchFamily="50" charset="-128"/>
              </a:rPr>
              <a:t>1</a:t>
            </a:r>
            <a:r>
              <a:rPr lang="ja-JP" altLang="en-US" sz="1477" b="1" dirty="0">
                <a:solidFill>
                  <a:schemeClr val="tx1"/>
                </a:solidFill>
                <a:latin typeface="メイリオ" pitchFamily="50" charset="-128"/>
                <a:ea typeface="メイリオ" pitchFamily="50" charset="-128"/>
              </a:rPr>
              <a:t>日）</a:t>
            </a:r>
            <a:endParaRPr lang="en-US" altLang="ja-JP" sz="1015" b="1" dirty="0">
              <a:solidFill>
                <a:schemeClr val="tx1"/>
              </a:solidFill>
              <a:latin typeface="メイリオ" pitchFamily="50" charset="-128"/>
              <a:ea typeface="メイリオ" pitchFamily="50" charset="-128"/>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2061330389"/>
              </p:ext>
            </p:extLst>
          </p:nvPr>
        </p:nvGraphicFramePr>
        <p:xfrm>
          <a:off x="50513" y="5406284"/>
          <a:ext cx="4373853" cy="1136663"/>
        </p:xfrm>
        <a:graphic>
          <a:graphicData uri="http://schemas.openxmlformats.org/drawingml/2006/table">
            <a:tbl>
              <a:tblPr firstRow="1" bandRow="1">
                <a:tableStyleId>{5C22544A-7EE6-4342-B048-85BDC9FD1C3A}</a:tableStyleId>
              </a:tblPr>
              <a:tblGrid>
                <a:gridCol w="965032">
                  <a:extLst>
                    <a:ext uri="{9D8B030D-6E8A-4147-A177-3AD203B41FA5}">
                      <a16:colId xmlns:a16="http://schemas.microsoft.com/office/drawing/2014/main" val="20000"/>
                    </a:ext>
                  </a:extLst>
                </a:gridCol>
                <a:gridCol w="1822568">
                  <a:extLst>
                    <a:ext uri="{9D8B030D-6E8A-4147-A177-3AD203B41FA5}">
                      <a16:colId xmlns:a16="http://schemas.microsoft.com/office/drawing/2014/main" val="20001"/>
                    </a:ext>
                  </a:extLst>
                </a:gridCol>
                <a:gridCol w="1586253">
                  <a:extLst>
                    <a:ext uri="{9D8B030D-6E8A-4147-A177-3AD203B41FA5}">
                      <a16:colId xmlns:a16="http://schemas.microsoft.com/office/drawing/2014/main" val="20002"/>
                    </a:ext>
                  </a:extLst>
                </a:gridCol>
              </a:tblGrid>
              <a:tr h="321275">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dirty="0">
                          <a:effectLst/>
                          <a:latin typeface="Meiryo UI" panose="020B0604030504040204" pitchFamily="50" charset="-128"/>
                          <a:ea typeface="Meiryo UI" panose="020B0604030504040204" pitchFamily="50" charset="-128"/>
                          <a:cs typeface="Meiryo UI" panose="020B0604030504040204" pitchFamily="50" charset="-128"/>
                        </a:rPr>
                        <a:t>拠点名</a:t>
                      </a: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3231" marR="33231" marT="0" marB="0" anchor="ctr"/>
                </a:tc>
                <a:tc>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こまじいのうち</a:t>
                      </a:r>
                    </a:p>
                  </a:txBody>
                  <a:tcPr marL="33231" marR="33231" marT="0" marB="0" anchor="ctr"/>
                </a:tc>
                <a:tc rowSpan="3">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多世代交流プログラムの</a:t>
                      </a:r>
                      <a:endParaRPr kumimoji="1" lang="en-US" altLang="ja-JP"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p>
                  </a:txBody>
                  <a:tcPr marL="33231" marR="33231" marT="0" marB="0" anchor="ctr"/>
                </a:tc>
                <a:extLst>
                  <a:ext uri="{0D108BD9-81ED-4DB2-BD59-A6C34878D82A}">
                    <a16:rowId xmlns:a16="http://schemas.microsoft.com/office/drawing/2014/main" val="10001"/>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3231" marR="33231" marT="0" marB="0" anchor="ctr"/>
                </a:tc>
                <a:tc>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地域リビング プラスワン</a:t>
                      </a:r>
                    </a:p>
                  </a:txBody>
                  <a:tcPr marL="33231" marR="33231"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2"/>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地域の寄り合い所　また明日</a:t>
                      </a:r>
                    </a:p>
                  </a:txBody>
                  <a:tcPr marL="33231" marR="33231"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3"/>
                  </a:ext>
                </a:extLst>
              </a:tr>
            </a:tbl>
          </a:graphicData>
        </a:graphic>
      </p:graphicFrame>
      <p:sp>
        <p:nvSpPr>
          <p:cNvPr id="14" name="角丸四角形 13"/>
          <p:cNvSpPr/>
          <p:nvPr/>
        </p:nvSpPr>
        <p:spPr>
          <a:xfrm>
            <a:off x="74289" y="4998049"/>
            <a:ext cx="1316629"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r>
              <a:rPr lang="ja-JP" altLang="en-US" sz="1477" b="1" dirty="0">
                <a:solidFill>
                  <a:schemeClr val="tx1"/>
                </a:solidFill>
                <a:latin typeface="メイリオ" pitchFamily="50" charset="-128"/>
                <a:ea typeface="メイリオ" pitchFamily="50" charset="-128"/>
              </a:rPr>
              <a:t>その他</a:t>
            </a:r>
            <a:endParaRPr lang="en-US" altLang="ja-JP" sz="1477" b="1" dirty="0">
              <a:solidFill>
                <a:schemeClr val="tx1"/>
              </a:solidFill>
              <a:latin typeface="メイリオ" pitchFamily="50" charset="-128"/>
              <a:ea typeface="メイリオ" pitchFamily="50" charset="-128"/>
            </a:endParaRPr>
          </a:p>
        </p:txBody>
      </p:sp>
      <p:sp>
        <p:nvSpPr>
          <p:cNvPr id="12"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17</a:t>
            </a:fld>
            <a:endParaRPr lang="ja-JP" altLang="en-US" sz="1662" dirty="0">
              <a:solidFill>
                <a:schemeClr val="tx1"/>
              </a:solidFill>
            </a:endParaRPr>
          </a:p>
        </p:txBody>
      </p:sp>
    </p:spTree>
    <p:extLst>
      <p:ext uri="{BB962C8B-B14F-4D97-AF65-F5344CB8AC3E}">
        <p14:creationId xmlns:p14="http://schemas.microsoft.com/office/powerpoint/2010/main" val="418641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1"/>
          <p:cNvSpPr>
            <a:spLocks noGrp="1"/>
          </p:cNvSpPr>
          <p:nvPr>
            <p:ph type="title"/>
          </p:nvPr>
        </p:nvSpPr>
        <p:spPr>
          <a:xfrm>
            <a:off x="16615" y="40427"/>
            <a:ext cx="9118523" cy="438646"/>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66462" rIns="91440" bIns="0" rtlCol="0" anchor="ctr">
            <a:normAutofit/>
          </a:bodyPr>
          <a:lstStyle/>
          <a:p>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「プロボノ」による地域福祉団体等への支援（令和元年度）実施結果</a:t>
            </a:r>
          </a:p>
        </p:txBody>
      </p:sp>
      <p:graphicFrame>
        <p:nvGraphicFramePr>
          <p:cNvPr id="4" name="コンテンツ プレースホルダー 3"/>
          <p:cNvGraphicFramePr>
            <a:graphicFrameLocks noGrp="1"/>
          </p:cNvGraphicFramePr>
          <p:nvPr>
            <p:ph idx="1"/>
          </p:nvPr>
        </p:nvGraphicFramePr>
        <p:xfrm>
          <a:off x="50515" y="1145633"/>
          <a:ext cx="4357363" cy="3176200"/>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63262">
                  <a:extLst>
                    <a:ext uri="{9D8B030D-6E8A-4147-A177-3AD203B41FA5}">
                      <a16:colId xmlns:a16="http://schemas.microsoft.com/office/drawing/2014/main" val="20001"/>
                    </a:ext>
                  </a:extLst>
                </a:gridCol>
                <a:gridCol w="1460360">
                  <a:extLst>
                    <a:ext uri="{9D8B030D-6E8A-4147-A177-3AD203B41FA5}">
                      <a16:colId xmlns:a16="http://schemas.microsoft.com/office/drawing/2014/main" val="20002"/>
                    </a:ext>
                  </a:extLst>
                </a:gridCol>
              </a:tblGrid>
              <a:tr h="478326">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495250">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江東区</a:t>
                      </a:r>
                    </a:p>
                  </a:txBody>
                  <a:tcPr marL="33231" marR="33231" marT="0" marB="0" anchor="ctr"/>
                </a:tc>
                <a:tc>
                  <a:txBody>
                    <a:bodyPr/>
                    <a:lstStyle/>
                    <a:p>
                      <a:r>
                        <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関東シニアライフアドバイザー協会・江東部会（江東</a:t>
                      </a:r>
                      <a:r>
                        <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SLA</a:t>
                      </a:r>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3231" marR="33231" marT="0" marB="0" anchor="ctr"/>
                </a:tc>
                <a:extLst>
                  <a:ext uri="{0D108BD9-81ED-4DB2-BD59-A6C34878D82A}">
                    <a16:rowId xmlns:a16="http://schemas.microsoft.com/office/drawing/2014/main" val="10001"/>
                  </a:ext>
                </a:extLst>
              </a:tr>
              <a:tr h="405068">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鷺宮エリア介護ネットワーク</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3231" marR="33231" marT="0" marB="0" anchor="ctr"/>
                </a:tc>
                <a:extLst>
                  <a:ext uri="{0D108BD9-81ED-4DB2-BD59-A6C34878D82A}">
                    <a16:rowId xmlns:a16="http://schemas.microsoft.com/office/drawing/2014/main" val="10002"/>
                  </a:ext>
                </a:extLst>
              </a:tr>
              <a:tr h="495250">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　幹福祉会　</a:t>
                      </a:r>
                      <a:endPar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ヘルプ協会たちかわ</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3231" marR="33231" marT="0" marB="0" anchor="ctr"/>
                </a:tc>
                <a:extLst>
                  <a:ext uri="{0D108BD9-81ED-4DB2-BD59-A6C34878D82A}">
                    <a16:rowId xmlns:a16="http://schemas.microsoft.com/office/drawing/2014/main" val="10003"/>
                  </a:ext>
                </a:extLst>
              </a:tr>
              <a:tr h="495250">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調布市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　調布学園　</a:t>
                      </a:r>
                      <a:endParaRPr lang="en-US" altLang="ja-JP"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第二調布学園</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3231" marR="33231" marT="0" marB="0" anchor="ctr"/>
                </a:tc>
                <a:extLst>
                  <a:ext uri="{0D108BD9-81ED-4DB2-BD59-A6C34878D82A}">
                    <a16:rowId xmlns:a16="http://schemas.microsoft.com/office/drawing/2014/main" val="10004"/>
                  </a:ext>
                </a:extLst>
              </a:tr>
              <a:tr h="403528">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小金井市中央商店街協同組合</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7"/>
                  </a:ext>
                </a:extLst>
              </a:tr>
              <a:tr h="403528">
                <a:tc>
                  <a:txBody>
                    <a:bodyPr/>
                    <a:lstStyle/>
                    <a:p>
                      <a:pPr algn="dist"/>
                      <a:r>
                        <a:rPr lang="ja-JP" altLang="en-US"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西東京市</a:t>
                      </a:r>
                    </a:p>
                  </a:txBody>
                  <a:tcPr marL="33231" marR="33231" marT="0" marB="0" anchor="ctr"/>
                </a:tc>
                <a:tc>
                  <a:txBody>
                    <a:bodyPr/>
                    <a:lstStyle/>
                    <a:p>
                      <a:r>
                        <a:rPr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西東京市市民フレイルサポーター</a:t>
                      </a:r>
                    </a:p>
                  </a:txBody>
                  <a:tcPr marL="33231" marR="33231" marT="0" marB="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3231" marR="33231" marT="0" marB="0" anchor="ctr"/>
                </a:tc>
                <a:extLst>
                  <a:ext uri="{0D108BD9-81ED-4DB2-BD59-A6C34878D82A}">
                    <a16:rowId xmlns:a16="http://schemas.microsoft.com/office/drawing/2014/main" val="10008"/>
                  </a:ext>
                </a:extLst>
              </a:tr>
            </a:tbl>
          </a:graphicData>
        </a:graphic>
      </p:graphicFrame>
      <p:graphicFrame>
        <p:nvGraphicFramePr>
          <p:cNvPr id="57" name="コンテンツ プレースホルダー 3"/>
          <p:cNvGraphicFramePr>
            <a:graphicFrameLocks noGrp="1"/>
          </p:cNvGraphicFramePr>
          <p:nvPr>
            <p:ph idx="4294967295"/>
          </p:nvPr>
        </p:nvGraphicFramePr>
        <p:xfrm>
          <a:off x="4532362" y="1147164"/>
          <a:ext cx="4373533" cy="3873410"/>
        </p:xfrm>
        <a:graphic>
          <a:graphicData uri="http://schemas.openxmlformats.org/drawingml/2006/table">
            <a:tbl>
              <a:tblPr firstRow="1" bandRow="1">
                <a:tableStyleId>{5C22544A-7EE6-4342-B048-85BDC9FD1C3A}</a:tableStyleId>
              </a:tblPr>
              <a:tblGrid>
                <a:gridCol w="833741">
                  <a:extLst>
                    <a:ext uri="{9D8B030D-6E8A-4147-A177-3AD203B41FA5}">
                      <a16:colId xmlns:a16="http://schemas.microsoft.com/office/drawing/2014/main" val="20000"/>
                    </a:ext>
                  </a:extLst>
                </a:gridCol>
                <a:gridCol w="2090057">
                  <a:extLst>
                    <a:ext uri="{9D8B030D-6E8A-4147-A177-3AD203B41FA5}">
                      <a16:colId xmlns:a16="http://schemas.microsoft.com/office/drawing/2014/main" val="20001"/>
                    </a:ext>
                  </a:extLst>
                </a:gridCol>
                <a:gridCol w="1449735">
                  <a:extLst>
                    <a:ext uri="{9D8B030D-6E8A-4147-A177-3AD203B41FA5}">
                      <a16:colId xmlns:a16="http://schemas.microsoft.com/office/drawing/2014/main" val="20002"/>
                    </a:ext>
                  </a:extLst>
                </a:gridCol>
              </a:tblGrid>
              <a:tr h="480110">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新宿傾聴しおりの会</a:t>
                      </a:r>
                    </a:p>
                  </a:txBody>
                  <a:tcPr marL="33231" marR="3323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3231" marR="33231" marT="0" marB="0" anchor="ctr"/>
                </a:tc>
                <a:extLst>
                  <a:ext uri="{0D108BD9-81ED-4DB2-BD59-A6C34878D82A}">
                    <a16:rowId xmlns:a16="http://schemas.microsoft.com/office/drawing/2014/main" val="10001"/>
                  </a:ext>
                </a:extLst>
              </a:tr>
              <a:tr h="575021">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endPar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全国移動サービスネットワーク</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3231" marR="33231" marT="0" marB="0" anchor="ctr"/>
                </a:tc>
                <a:extLst>
                  <a:ext uri="{0D108BD9-81ED-4DB2-BD59-A6C34878D82A}">
                    <a16:rowId xmlns:a16="http://schemas.microsoft.com/office/drawing/2014/main" val="10002"/>
                  </a:ext>
                </a:extLst>
              </a:tr>
              <a:tr h="381241">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杉並区</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サポート中瀬</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チラシ作成</a:t>
                      </a:r>
                    </a:p>
                  </a:txBody>
                  <a:tcPr marL="33231" marR="33231" marT="0" marB="0" anchor="ctr"/>
                </a:tc>
                <a:extLst>
                  <a:ext uri="{0D108BD9-81ED-4DB2-BD59-A6C34878D82A}">
                    <a16:rowId xmlns:a16="http://schemas.microsoft.com/office/drawing/2014/main" val="10003"/>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江戸川区</a:t>
                      </a:r>
                    </a:p>
                  </a:txBody>
                  <a:tcPr marL="33231" marR="33231" marT="0" marB="0" anchor="ctr"/>
                </a:tc>
                <a:tc>
                  <a:txBody>
                    <a:bodyPr/>
                    <a:lstStyle/>
                    <a:p>
                      <a:pPr marL="0" algn="l" defTabSz="914400" rtl="0" eaLnBrk="1" latinLnBrk="0" hangingPunct="1"/>
                      <a:r>
                        <a:rPr kumimoji="1" lang="en-US" altLang="ja-JP"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エンリッチ</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チラシ作成</a:t>
                      </a:r>
                    </a:p>
                  </a:txBody>
                  <a:tcPr marL="33231" marR="33231" marT="0" marB="0" anchor="ctr"/>
                </a:tc>
                <a:extLst>
                  <a:ext uri="{0D108BD9-81ED-4DB2-BD59-A6C34878D82A}">
                    <a16:rowId xmlns:a16="http://schemas.microsoft.com/office/drawing/2014/main" val="10004"/>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武蔵野市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境南地域福祉活動推進協議会</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チラシ作成</a:t>
                      </a:r>
                    </a:p>
                  </a:txBody>
                  <a:tcPr marL="33231" marR="33231" marT="0" marB="0" anchor="ctr"/>
                </a:tc>
                <a:extLst>
                  <a:ext uri="{0D108BD9-81ED-4DB2-BD59-A6C34878D82A}">
                    <a16:rowId xmlns:a16="http://schemas.microsoft.com/office/drawing/2014/main" val="10005"/>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調布市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しばさき彩ステーション</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3231" marR="33231" marT="0" marB="0" anchor="ctr"/>
                </a:tc>
                <a:extLst>
                  <a:ext uri="{0D108BD9-81ED-4DB2-BD59-A6C34878D82A}">
                    <a16:rowId xmlns:a16="http://schemas.microsoft.com/office/drawing/2014/main" val="10008"/>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調布市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地域の居場所を考える会</a:t>
                      </a:r>
                    </a:p>
                  </a:txBody>
                  <a:tcPr marL="33231" marR="3323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チラシ作成</a:t>
                      </a:r>
                    </a:p>
                  </a:txBody>
                  <a:tcPr marL="33231" marR="33231" marT="0" marB="0" anchor="ctr"/>
                </a:tc>
                <a:extLst>
                  <a:ext uri="{0D108BD9-81ED-4DB2-BD59-A6C34878D82A}">
                    <a16:rowId xmlns:a16="http://schemas.microsoft.com/office/drawing/2014/main" val="10006"/>
                  </a:ext>
                </a:extLst>
              </a:tr>
              <a:tr h="406173">
                <a:tc>
                  <a:txBody>
                    <a:bodyPr/>
                    <a:lstStyle/>
                    <a:p>
                      <a:pPr marL="0" algn="dist"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フルーツバスケット</a:t>
                      </a:r>
                    </a:p>
                  </a:txBody>
                  <a:tcPr marL="33231" marR="33231" marT="0" marB="0" anchor="ctr"/>
                </a:tc>
                <a:tc>
                  <a:txBody>
                    <a:bodyPr/>
                    <a:lstStyle/>
                    <a:p>
                      <a:pPr marL="0" algn="l" defTabSz="914400" rtl="0" eaLnBrk="1" latinLnBrk="0" hangingPunct="1"/>
                      <a:r>
                        <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チラシ作成</a:t>
                      </a:r>
                    </a:p>
                  </a:txBody>
                  <a:tcPr marL="33231" marR="33231" marT="0" marB="0" anchor="ctr"/>
                </a:tc>
                <a:extLst>
                  <a:ext uri="{0D108BD9-81ED-4DB2-BD59-A6C34878D82A}">
                    <a16:rowId xmlns:a16="http://schemas.microsoft.com/office/drawing/2014/main" val="10007"/>
                  </a:ext>
                </a:extLst>
              </a:tr>
            </a:tbl>
          </a:graphicData>
        </a:graphic>
      </p:graphicFrame>
      <p:sp>
        <p:nvSpPr>
          <p:cNvPr id="62" name="角丸四角形 61"/>
          <p:cNvSpPr/>
          <p:nvPr/>
        </p:nvSpPr>
        <p:spPr>
          <a:xfrm>
            <a:off x="5125376" y="5406283"/>
            <a:ext cx="3349305" cy="1188807"/>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655343" algn="r"/>
              </a:tabLst>
              <a:defRPr/>
            </a:pPr>
            <a:r>
              <a:rPr lang="ja-JP" altLang="en-US" sz="1477" b="1" dirty="0">
                <a:solidFill>
                  <a:prstClr val="black"/>
                </a:solidFill>
                <a:latin typeface="メイリオ" pitchFamily="50" charset="-128"/>
                <a:ea typeface="メイリオ" pitchFamily="50" charset="-128"/>
                <a:cs typeface="メイリオ" pitchFamily="50" charset="-128"/>
              </a:rPr>
              <a:t>　中・長期プロジェクト</a:t>
            </a:r>
            <a:r>
              <a:rPr lang="en-US" altLang="ja-JP" sz="1477" b="1" dirty="0">
                <a:solidFill>
                  <a:prstClr val="black"/>
                </a:solidFill>
                <a:latin typeface="メイリオ" pitchFamily="50" charset="-128"/>
                <a:ea typeface="メイリオ" pitchFamily="50" charset="-128"/>
                <a:cs typeface="メイリオ" pitchFamily="50" charset="-128"/>
              </a:rPr>
              <a:t>	</a:t>
            </a:r>
            <a:r>
              <a:rPr lang="ja-JP" altLang="en-US" sz="1477" b="1" dirty="0">
                <a:solidFill>
                  <a:prstClr val="black"/>
                </a:solidFill>
                <a:latin typeface="メイリオ" pitchFamily="50" charset="-128"/>
                <a:ea typeface="メイリオ" pitchFamily="50" charset="-128"/>
                <a:cs typeface="メイリオ" pitchFamily="50" charset="-128"/>
              </a:rPr>
              <a:t>　 </a:t>
            </a:r>
            <a:r>
              <a:rPr lang="ja-JP" altLang="en-US" sz="1477" b="1" dirty="0">
                <a:solidFill>
                  <a:schemeClr val="tx1"/>
                </a:solidFill>
                <a:latin typeface="メイリオ" pitchFamily="50" charset="-128"/>
                <a:ea typeface="メイリオ" pitchFamily="50" charset="-128"/>
                <a:cs typeface="メイリオ" pitchFamily="50" charset="-128"/>
              </a:rPr>
              <a:t>６団体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短期プロジェクト</a:t>
            </a:r>
            <a:r>
              <a:rPr lang="en-US" altLang="ja-JP" sz="1477" b="1" dirty="0">
                <a:solidFill>
                  <a:schemeClr val="tx1"/>
                </a:solidFill>
                <a:latin typeface="メイリオ" pitchFamily="50" charset="-128"/>
                <a:ea typeface="メイリオ" pitchFamily="50" charset="-128"/>
                <a:cs typeface="メイリオ" pitchFamily="50" charset="-128"/>
              </a:rPr>
              <a:t>	</a:t>
            </a:r>
            <a:r>
              <a:rPr lang="ja-JP" altLang="en-US" sz="1477" b="1" dirty="0">
                <a:solidFill>
                  <a:schemeClr val="tx1"/>
                </a:solidFill>
                <a:latin typeface="メイリオ" pitchFamily="50" charset="-128"/>
                <a:ea typeface="メイリオ" pitchFamily="50" charset="-128"/>
                <a:cs typeface="メイリオ" pitchFamily="50" charset="-128"/>
              </a:rPr>
              <a:t>　　　  </a:t>
            </a:r>
            <a:r>
              <a:rPr lang="en-US" altLang="ja-JP" sz="1477" b="1" dirty="0">
                <a:solidFill>
                  <a:schemeClr val="tx1"/>
                </a:solidFill>
                <a:latin typeface="メイリオ" pitchFamily="50" charset="-128"/>
                <a:ea typeface="メイリオ" pitchFamily="50" charset="-128"/>
                <a:cs typeface="メイリオ" pitchFamily="50" charset="-128"/>
              </a:rPr>
              <a:t>8</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ja-JP" altLang="en-US" sz="1477" b="1" dirty="0">
                <a:solidFill>
                  <a:schemeClr val="tx1"/>
                </a:solidFill>
                <a:latin typeface="メイリオ" pitchFamily="50" charset="-128"/>
                <a:ea typeface="メイリオ" pitchFamily="50" charset="-128"/>
                <a:cs typeface="メイリオ" pitchFamily="50" charset="-128"/>
              </a:rPr>
              <a:t>　その他　　　　　　　　</a:t>
            </a:r>
            <a:r>
              <a:rPr lang="en-US" altLang="ja-JP" sz="1477" b="1" dirty="0">
                <a:solidFill>
                  <a:schemeClr val="tx1"/>
                </a:solidFill>
                <a:latin typeface="メイリオ" pitchFamily="50" charset="-128"/>
                <a:ea typeface="メイリオ" pitchFamily="50" charset="-128"/>
                <a:cs typeface="メイリオ" pitchFamily="50" charset="-128"/>
              </a:rPr>
              <a:t>  3</a:t>
            </a:r>
            <a:r>
              <a:rPr lang="ja-JP" altLang="en-US" sz="1477" b="1" dirty="0">
                <a:solidFill>
                  <a:schemeClr val="tx1"/>
                </a:solidFill>
                <a:latin typeface="メイリオ" pitchFamily="50" charset="-128"/>
                <a:ea typeface="メイリオ" pitchFamily="50" charset="-128"/>
                <a:cs typeface="メイリオ" pitchFamily="50" charset="-128"/>
              </a:rPr>
              <a:t>団体</a:t>
            </a:r>
            <a:endParaRPr lang="en-US" altLang="ja-JP" sz="1477" b="1" dirty="0">
              <a:solidFill>
                <a:schemeClr val="tx1"/>
              </a:solidFill>
              <a:latin typeface="メイリオ" pitchFamily="50" charset="-128"/>
              <a:ea typeface="メイリオ" pitchFamily="50" charset="-128"/>
              <a:cs typeface="メイリオ" pitchFamily="50" charset="-128"/>
            </a:endParaRPr>
          </a:p>
          <a:p>
            <a:pPr>
              <a:tabLst>
                <a:tab pos="2655343" algn="r"/>
              </a:tabLst>
              <a:defRPr/>
            </a:pPr>
            <a:endParaRPr lang="en-US" altLang="ja-JP" sz="800" b="1" dirty="0">
              <a:solidFill>
                <a:schemeClr val="tx1"/>
              </a:solidFill>
              <a:latin typeface="メイリオ" pitchFamily="50" charset="-128"/>
              <a:ea typeface="メイリオ" pitchFamily="50" charset="-128"/>
              <a:cs typeface="メイリオ" pitchFamily="50" charset="-128"/>
            </a:endParaRPr>
          </a:p>
          <a:p>
            <a:pPr>
              <a:tabLst>
                <a:tab pos="2655343" algn="r"/>
              </a:tabLst>
              <a:defRPr/>
            </a:pPr>
            <a:r>
              <a:rPr lang="en-US" altLang="ja-JP" sz="1477" b="1" dirty="0">
                <a:solidFill>
                  <a:schemeClr val="tx1"/>
                </a:solidFill>
                <a:latin typeface="メイリオ" pitchFamily="50" charset="-128"/>
                <a:ea typeface="メイリオ" pitchFamily="50" charset="-128"/>
                <a:cs typeface="メイリオ" pitchFamily="50" charset="-128"/>
              </a:rPr>
              <a:t>   	31</a:t>
            </a:r>
            <a:r>
              <a:rPr lang="ja-JP" altLang="en-US" sz="1477" b="1" dirty="0">
                <a:solidFill>
                  <a:schemeClr val="tx1"/>
                </a:solidFill>
                <a:latin typeface="メイリオ" pitchFamily="50" charset="-128"/>
                <a:ea typeface="メイリオ" pitchFamily="50" charset="-128"/>
                <a:cs typeface="メイリオ" pitchFamily="50" charset="-128"/>
              </a:rPr>
              <a:t>年度計　　　　　　  </a:t>
            </a:r>
            <a:r>
              <a:rPr lang="en-US" altLang="ja-JP" sz="1477" b="1" dirty="0">
                <a:solidFill>
                  <a:schemeClr val="tx1"/>
                </a:solidFill>
                <a:latin typeface="メイリオ" pitchFamily="50" charset="-128"/>
                <a:ea typeface="メイリオ" pitchFamily="50" charset="-128"/>
                <a:cs typeface="メイリオ" pitchFamily="50" charset="-128"/>
              </a:rPr>
              <a:t>17</a:t>
            </a:r>
            <a:r>
              <a:rPr lang="ja-JP" altLang="en-US" sz="1477" b="1" dirty="0">
                <a:solidFill>
                  <a:prstClr val="black"/>
                </a:solidFill>
                <a:latin typeface="メイリオ" pitchFamily="50" charset="-128"/>
                <a:ea typeface="メイリオ" pitchFamily="50" charset="-128"/>
                <a:cs typeface="メイリオ" pitchFamily="50" charset="-128"/>
              </a:rPr>
              <a:t>団体</a:t>
            </a:r>
            <a:endParaRPr lang="ja-JP" altLang="en-US" sz="1108"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0513" y="745068"/>
            <a:ext cx="3385173"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中・長期プロジェクト（</a:t>
            </a:r>
            <a:r>
              <a:rPr lang="en-US" altLang="ja-JP" sz="1477" b="1" dirty="0">
                <a:solidFill>
                  <a:schemeClr val="tx1"/>
                </a:solidFill>
                <a:latin typeface="メイリオ" pitchFamily="50" charset="-128"/>
                <a:ea typeface="メイリオ" pitchFamily="50" charset="-128"/>
              </a:rPr>
              <a:t>2</a:t>
            </a:r>
            <a:r>
              <a:rPr lang="ja-JP" altLang="en-US" sz="1477" b="1" dirty="0">
                <a:solidFill>
                  <a:schemeClr val="tx1"/>
                </a:solidFill>
                <a:latin typeface="メイリオ" pitchFamily="50" charset="-128"/>
                <a:ea typeface="メイリオ" pitchFamily="50" charset="-128"/>
              </a:rPr>
              <a:t>～</a:t>
            </a:r>
            <a:r>
              <a:rPr lang="en-US" altLang="ja-JP" sz="1477" b="1" dirty="0">
                <a:solidFill>
                  <a:schemeClr val="tx1"/>
                </a:solidFill>
                <a:latin typeface="メイリオ" pitchFamily="50" charset="-128"/>
                <a:ea typeface="メイリオ" pitchFamily="50" charset="-128"/>
              </a:rPr>
              <a:t>6</a:t>
            </a:r>
            <a:r>
              <a:rPr lang="ja-JP" altLang="en-US" sz="1477" b="1" dirty="0">
                <a:solidFill>
                  <a:schemeClr val="tx1"/>
                </a:solidFill>
                <a:latin typeface="メイリオ" pitchFamily="50" charset="-128"/>
                <a:ea typeface="メイリオ" pitchFamily="50" charset="-128"/>
              </a:rPr>
              <a:t>か月）</a:t>
            </a:r>
            <a:endParaRPr lang="en-US" altLang="ja-JP" sz="1015" b="1" dirty="0">
              <a:solidFill>
                <a:schemeClr val="tx1"/>
              </a:solidFill>
              <a:latin typeface="メイリオ" pitchFamily="50" charset="-128"/>
              <a:ea typeface="メイリオ" pitchFamily="50" charset="-128"/>
            </a:endParaRPr>
          </a:p>
        </p:txBody>
      </p:sp>
      <p:sp>
        <p:nvSpPr>
          <p:cNvPr id="11" name="角丸四角形 10"/>
          <p:cNvSpPr/>
          <p:nvPr/>
        </p:nvSpPr>
        <p:spPr>
          <a:xfrm>
            <a:off x="4532361" y="745068"/>
            <a:ext cx="3112962"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477" b="1" dirty="0">
                <a:solidFill>
                  <a:schemeClr val="tx1"/>
                </a:solidFill>
                <a:latin typeface="メイリオ" pitchFamily="50" charset="-128"/>
                <a:ea typeface="メイリオ" pitchFamily="50" charset="-128"/>
              </a:rPr>
              <a:t>短期プロジェクト（</a:t>
            </a:r>
            <a:r>
              <a:rPr lang="en-US" altLang="ja-JP" sz="1477" b="1" dirty="0">
                <a:solidFill>
                  <a:schemeClr val="tx1"/>
                </a:solidFill>
                <a:latin typeface="メイリオ" pitchFamily="50" charset="-128"/>
                <a:ea typeface="メイリオ" pitchFamily="50" charset="-128"/>
              </a:rPr>
              <a:t>1</a:t>
            </a:r>
            <a:r>
              <a:rPr lang="ja-JP" altLang="en-US" sz="1477" b="1" dirty="0">
                <a:solidFill>
                  <a:schemeClr val="tx1"/>
                </a:solidFill>
                <a:latin typeface="メイリオ" pitchFamily="50" charset="-128"/>
                <a:ea typeface="メイリオ" pitchFamily="50" charset="-128"/>
              </a:rPr>
              <a:t>日）</a:t>
            </a:r>
            <a:endParaRPr lang="en-US" altLang="ja-JP" sz="1015" b="1" dirty="0">
              <a:solidFill>
                <a:schemeClr val="tx1"/>
              </a:solidFill>
              <a:latin typeface="メイリオ" pitchFamily="50" charset="-128"/>
              <a:ea typeface="メイリオ" pitchFamily="50" charset="-128"/>
            </a:endParaRPr>
          </a:p>
        </p:txBody>
      </p:sp>
      <p:sp>
        <p:nvSpPr>
          <p:cNvPr id="9"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18</a:t>
            </a:fld>
            <a:endParaRPr lang="ja-JP" altLang="en-US" sz="1662" dirty="0">
              <a:solidFill>
                <a:schemeClr val="tx1"/>
              </a:solidFill>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5665" y="7617168"/>
            <a:ext cx="4065115" cy="2295205"/>
          </a:xfrm>
          <a:prstGeom prst="rect">
            <a:avLst/>
          </a:prstGeom>
        </p:spPr>
      </p:pic>
      <p:graphicFrame>
        <p:nvGraphicFramePr>
          <p:cNvPr id="12" name="コンテンツ プレースホルダー 3">
            <a:extLst>
              <a:ext uri="{FF2B5EF4-FFF2-40B4-BE49-F238E27FC236}">
                <a16:creationId xmlns:a16="http://schemas.microsoft.com/office/drawing/2014/main" id="{E1B9280C-4424-458C-A58C-BE49FFB66D4B}"/>
              </a:ext>
            </a:extLst>
          </p:cNvPr>
          <p:cNvGraphicFramePr>
            <a:graphicFrameLocks/>
          </p:cNvGraphicFramePr>
          <p:nvPr>
            <p:extLst>
              <p:ext uri="{D42A27DB-BD31-4B8C-83A1-F6EECF244321}">
                <p14:modId xmlns:p14="http://schemas.microsoft.com/office/powerpoint/2010/main" val="3182595981"/>
              </p:ext>
            </p:extLst>
          </p:nvPr>
        </p:nvGraphicFramePr>
        <p:xfrm>
          <a:off x="50513" y="5119959"/>
          <a:ext cx="4373853" cy="1136663"/>
        </p:xfrm>
        <a:graphic>
          <a:graphicData uri="http://schemas.openxmlformats.org/drawingml/2006/table">
            <a:tbl>
              <a:tblPr firstRow="1" bandRow="1">
                <a:tableStyleId>{5C22544A-7EE6-4342-B048-85BDC9FD1C3A}</a:tableStyleId>
              </a:tblPr>
              <a:tblGrid>
                <a:gridCol w="965032">
                  <a:extLst>
                    <a:ext uri="{9D8B030D-6E8A-4147-A177-3AD203B41FA5}">
                      <a16:colId xmlns:a16="http://schemas.microsoft.com/office/drawing/2014/main" val="20000"/>
                    </a:ext>
                  </a:extLst>
                </a:gridCol>
                <a:gridCol w="1822568">
                  <a:extLst>
                    <a:ext uri="{9D8B030D-6E8A-4147-A177-3AD203B41FA5}">
                      <a16:colId xmlns:a16="http://schemas.microsoft.com/office/drawing/2014/main" val="20001"/>
                    </a:ext>
                  </a:extLst>
                </a:gridCol>
                <a:gridCol w="1586253">
                  <a:extLst>
                    <a:ext uri="{9D8B030D-6E8A-4147-A177-3AD203B41FA5}">
                      <a16:colId xmlns:a16="http://schemas.microsoft.com/office/drawing/2014/main" val="20002"/>
                    </a:ext>
                  </a:extLst>
                </a:gridCol>
              </a:tblGrid>
              <a:tr h="321275">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tc>
                  <a:txBody>
                    <a:bodyPr/>
                    <a:lstStyle/>
                    <a:p>
                      <a:pPr algn="ctr"/>
                      <a:r>
                        <a:rPr lang="ja-JP" altLang="en-US" sz="1300" dirty="0">
                          <a:effectLst/>
                          <a:latin typeface="Meiryo UI" panose="020B0604030504040204" pitchFamily="50" charset="-128"/>
                          <a:ea typeface="Meiryo UI" panose="020B0604030504040204" pitchFamily="50" charset="-128"/>
                          <a:cs typeface="Meiryo UI" panose="020B0604030504040204" pitchFamily="50" charset="-128"/>
                        </a:rPr>
                        <a:t>拠点名</a:t>
                      </a:r>
                    </a:p>
                  </a:txBody>
                  <a:tcPr marL="33231" marR="33231" marT="0" marB="0" anchor="ctr"/>
                </a:tc>
                <a:tc>
                  <a:txBody>
                    <a:bodyPr/>
                    <a:lstStyle/>
                    <a:p>
                      <a:pPr algn="ctr"/>
                      <a:r>
                        <a:rPr lang="ja-JP" altLang="en-US" sz="13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3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tc>
                <a:extLst>
                  <a:ext uri="{0D108BD9-81ED-4DB2-BD59-A6C34878D82A}">
                    <a16:rowId xmlns:a16="http://schemas.microsoft.com/office/drawing/2014/main" val="10000"/>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千代田区</a:t>
                      </a:r>
                    </a:p>
                  </a:txBody>
                  <a:tcPr marL="33231" marR="33231" marT="0" marB="0" anchor="ctr"/>
                </a:tc>
                <a:tc>
                  <a:txBody>
                    <a:bodyPr/>
                    <a:lstStyle/>
                    <a:p>
                      <a:pPr marL="0" algn="l" defTabSz="914400" rtl="0" eaLnBrk="1" latinLnBrk="0" hangingPunct="1"/>
                      <a:r>
                        <a:rPr kumimoji="1" lang="en-US" altLang="ja-JP"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シニア大樂</a:t>
                      </a:r>
                    </a:p>
                  </a:txBody>
                  <a:tcPr marL="33231" marR="33231" marT="0" marB="0" anchor="ctr"/>
                </a:tc>
                <a:tc rowSpan="3">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ライフシフトプロボノプログラム</a:t>
                      </a:r>
                    </a:p>
                  </a:txBody>
                  <a:tcPr marL="33231" marR="33231" marT="0" marB="0" anchor="ctr"/>
                </a:tc>
                <a:extLst>
                  <a:ext uri="{0D108BD9-81ED-4DB2-BD59-A6C34878D82A}">
                    <a16:rowId xmlns:a16="http://schemas.microsoft.com/office/drawing/2014/main" val="10001"/>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3231" marR="33231" marT="0" marB="0" anchor="ctr"/>
                </a:tc>
                <a:tc>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p>
                  </a:txBody>
                  <a:tcPr marL="33231" marR="33231"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2"/>
                  </a:ext>
                </a:extLst>
              </a:tr>
              <a:tr h="271796">
                <a:tc>
                  <a:txBody>
                    <a:bodyPr/>
                    <a:lstStyle/>
                    <a:p>
                      <a:pPr marL="0" algn="dist" defTabSz="914400" rtl="0" eaLnBrk="1" latinLnBrk="0" hangingPunct="1"/>
                      <a:r>
                        <a:rPr kumimoji="1" lang="ja-JP" altLang="en-US" sz="11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p>
                  </a:txBody>
                  <a:tcPr marL="33231" marR="33231" marT="0" marB="0" anchor="ctr"/>
                </a:tc>
                <a:tc>
                  <a:txBody>
                    <a:bodyPr/>
                    <a:lstStyle/>
                    <a:p>
                      <a:pPr marL="0" algn="l" defTabSz="914400" rtl="0" eaLnBrk="1" latinLnBrk="0" hangingPunct="1"/>
                      <a:r>
                        <a:rPr kumimoji="1" lang="ja-JP" altLang="en-US" sz="11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小金井市けやき通り商店会</a:t>
                      </a:r>
                    </a:p>
                  </a:txBody>
                  <a:tcPr marL="33231" marR="33231"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3"/>
                  </a:ext>
                </a:extLst>
              </a:tr>
            </a:tbl>
          </a:graphicData>
        </a:graphic>
      </p:graphicFrame>
      <p:sp>
        <p:nvSpPr>
          <p:cNvPr id="13" name="角丸四角形 13">
            <a:extLst>
              <a:ext uri="{FF2B5EF4-FFF2-40B4-BE49-F238E27FC236}">
                <a16:creationId xmlns:a16="http://schemas.microsoft.com/office/drawing/2014/main" id="{76799259-EF04-40B8-894C-82A67B120D49}"/>
              </a:ext>
            </a:extLst>
          </p:cNvPr>
          <p:cNvSpPr/>
          <p:nvPr/>
        </p:nvSpPr>
        <p:spPr>
          <a:xfrm>
            <a:off x="74289" y="4711724"/>
            <a:ext cx="1316629" cy="332345"/>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r>
              <a:rPr lang="ja-JP" altLang="en-US" sz="1477" b="1" dirty="0">
                <a:solidFill>
                  <a:schemeClr val="tx1"/>
                </a:solidFill>
                <a:latin typeface="メイリオ" pitchFamily="50" charset="-128"/>
                <a:ea typeface="メイリオ" pitchFamily="50" charset="-128"/>
              </a:rPr>
              <a:t>その他</a:t>
            </a:r>
            <a:endParaRPr lang="en-US" altLang="ja-JP" sz="1477" b="1"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416074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bwMode="auto">
          <a:xfrm>
            <a:off x="146539" y="1654585"/>
            <a:ext cx="8878766" cy="3043604"/>
          </a:xfrm>
          <a:prstGeom prst="roundRect">
            <a:avLst>
              <a:gd name="adj" fmla="val 4330"/>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lvl1pPr>
              <a:defRPr kumimoji="1" sz="2400">
                <a:solidFill>
                  <a:schemeClr val="tx1"/>
                </a:solidFill>
                <a:latin typeface="Calibri" pitchFamily="34" charset="0"/>
                <a:ea typeface="ＭＳ Ｐゴシック" pitchFamily="50" charset="-128"/>
              </a:defRPr>
            </a:lvl1pPr>
            <a:lvl2pPr marL="37931725" indent="-37474525">
              <a:defRPr kumimoji="1" sz="24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400">
                <a:solidFill>
                  <a:schemeClr val="tx1"/>
                </a:solidFill>
                <a:latin typeface="Calibri" pitchFamily="34" charset="0"/>
                <a:ea typeface="ＭＳ Ｐゴシック" pitchFamily="50" charset="-128"/>
              </a:defRPr>
            </a:lvl4pPr>
            <a:lvl5pPr>
              <a:defRPr kumimoji="1" sz="2400">
                <a:solidFill>
                  <a:schemeClr val="tx1"/>
                </a:solidFill>
                <a:latin typeface="Calibri" pitchFamily="34" charset="0"/>
                <a:ea typeface="ＭＳ Ｐゴシック" pitchFamily="50" charset="-128"/>
              </a:defRPr>
            </a:lvl5pPr>
            <a:lvl6pPr marL="457200" fontAlgn="base">
              <a:spcBef>
                <a:spcPct val="0"/>
              </a:spcBef>
              <a:spcAft>
                <a:spcPct val="0"/>
              </a:spcAft>
              <a:defRPr kumimoji="1" sz="2400">
                <a:solidFill>
                  <a:schemeClr val="tx1"/>
                </a:solidFill>
                <a:latin typeface="Calibri" pitchFamily="34" charset="0"/>
                <a:ea typeface="ＭＳ Ｐゴシック" pitchFamily="50" charset="-128"/>
              </a:defRPr>
            </a:lvl6pPr>
            <a:lvl7pPr marL="914400" fontAlgn="base">
              <a:spcBef>
                <a:spcPct val="0"/>
              </a:spcBef>
              <a:spcAft>
                <a:spcPct val="0"/>
              </a:spcAft>
              <a:defRPr kumimoji="1" sz="2400">
                <a:solidFill>
                  <a:schemeClr val="tx1"/>
                </a:solidFill>
                <a:latin typeface="Calibri" pitchFamily="34" charset="0"/>
                <a:ea typeface="ＭＳ Ｐゴシック" pitchFamily="50" charset="-128"/>
              </a:defRPr>
            </a:lvl7pPr>
            <a:lvl8pPr marL="1371600" fontAlgn="base">
              <a:spcBef>
                <a:spcPct val="0"/>
              </a:spcBef>
              <a:spcAft>
                <a:spcPct val="0"/>
              </a:spcAft>
              <a:defRPr kumimoji="1" sz="2400">
                <a:solidFill>
                  <a:schemeClr val="tx1"/>
                </a:solidFill>
                <a:latin typeface="Calibri" pitchFamily="34" charset="0"/>
                <a:ea typeface="ＭＳ Ｐゴシック" pitchFamily="50" charset="-128"/>
              </a:defRPr>
            </a:lvl8pPr>
            <a:lvl9pPr marL="18288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endParaRPr lang="en-US" altLang="ja-JP" sz="16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右矢印 5"/>
          <p:cNvSpPr/>
          <p:nvPr/>
        </p:nvSpPr>
        <p:spPr bwMode="auto">
          <a:xfrm>
            <a:off x="4596934" y="2035563"/>
            <a:ext cx="285750" cy="2425846"/>
          </a:xfrm>
          <a:prstGeom prst="rightArrow">
            <a:avLst>
              <a:gd name="adj1" fmla="val 100000"/>
              <a:gd name="adj2" fmla="val 100000"/>
            </a:avLst>
          </a:prstGeom>
          <a:gradFill flip="none" rotWithShape="1">
            <a:gsLst>
              <a:gs pos="0">
                <a:srgbClr val="EED200">
                  <a:tint val="66000"/>
                  <a:satMod val="160000"/>
                </a:srgbClr>
              </a:gs>
              <a:gs pos="50000">
                <a:srgbClr val="EED200">
                  <a:tint val="44500"/>
                  <a:satMod val="160000"/>
                </a:srgbClr>
              </a:gs>
              <a:gs pos="100000">
                <a:srgbClr val="EED200">
                  <a:tint val="23500"/>
                  <a:satMod val="160000"/>
                </a:srgbClr>
              </a:gs>
            </a:gsLst>
            <a:lin ang="108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endPar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05" name="Picture 28" descr="THTP_logo_out3"/>
          <p:cNvPicPr>
            <a:picLocks noChangeAspect="1" noChangeArrowheads="1"/>
          </p:cNvPicPr>
          <p:nvPr/>
        </p:nvPicPr>
        <p:blipFill>
          <a:blip r:embed="rId3" cstate="screen">
            <a:extLst>
              <a:ext uri="{28A0092B-C50C-407E-A947-70E740481C1C}">
                <a14:useLocalDpi xmlns:a14="http://schemas.microsoft.com/office/drawing/2010/main"/>
              </a:ext>
            </a:extLst>
          </a:blip>
          <a:srcRect b="10654"/>
          <a:stretch>
            <a:fillRect/>
          </a:stretch>
        </p:blipFill>
        <p:spPr bwMode="auto">
          <a:xfrm>
            <a:off x="70338" y="710712"/>
            <a:ext cx="3505200" cy="8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テキスト ボックス 11"/>
          <p:cNvSpPr txBox="1">
            <a:spLocks noChangeArrowheads="1"/>
          </p:cNvSpPr>
          <p:nvPr/>
        </p:nvSpPr>
        <p:spPr bwMode="auto">
          <a:xfrm>
            <a:off x="3963866" y="804710"/>
            <a:ext cx="5180134"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457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477" b="1" dirty="0">
                <a:solidFill>
                  <a:srgbClr val="000000"/>
                </a:solidFill>
                <a:latin typeface="メイリオ" pitchFamily="50" charset="-128"/>
                <a:ea typeface="メイリオ" pitchFamily="50" charset="-128"/>
                <a:cs typeface="メイリオ" pitchFamily="50" charset="-128"/>
              </a:rPr>
              <a:t>東京の強みである活発な企業活動、豊富な経験と知識を持った多くの人たちの力を活用し、地域包括ケアシステムの構築に資する「地域貢献活動」を活性化</a:t>
            </a:r>
          </a:p>
        </p:txBody>
      </p:sp>
      <p:sp>
        <p:nvSpPr>
          <p:cNvPr id="11280" name="正方形/長方形 21"/>
          <p:cNvSpPr>
            <a:spLocks noChangeArrowheads="1"/>
          </p:cNvSpPr>
          <p:nvPr/>
        </p:nvSpPr>
        <p:spPr bwMode="auto">
          <a:xfrm>
            <a:off x="5460755" y="4135453"/>
            <a:ext cx="3460506" cy="477395"/>
          </a:xfrm>
          <a:prstGeom prst="rect">
            <a:avLst/>
          </a:prstGeom>
          <a:ln/>
        </p:spPr>
        <p:style>
          <a:lnRef idx="1">
            <a:schemeClr val="accent6"/>
          </a:lnRef>
          <a:fillRef idx="2">
            <a:schemeClr val="accent6"/>
          </a:fillRef>
          <a:effectRef idx="1">
            <a:schemeClr val="accent6"/>
          </a:effectRef>
          <a:fontRef idx="minor">
            <a:schemeClr val="dk1"/>
          </a:fontRef>
        </p:style>
        <p:txBody>
          <a:bodyPr wrap="square" tIns="33231" anchor="ctr">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企業人や元気な高齢者に対し、</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広く地域貢献活動への参加のきっかけを提供</a:t>
            </a:r>
          </a:p>
        </p:txBody>
      </p:sp>
      <p:sp>
        <p:nvSpPr>
          <p:cNvPr id="23" name="正方形/長方形 22"/>
          <p:cNvSpPr/>
          <p:nvPr/>
        </p:nvSpPr>
        <p:spPr bwMode="auto">
          <a:xfrm>
            <a:off x="4991574" y="1951891"/>
            <a:ext cx="2324675" cy="214118"/>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3200" bIns="0" anchor="ctr">
            <a:spAutoFit/>
          </a:bodyPr>
          <a:lstStyle/>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Ｗｅｂサイトによる情報発信</a:t>
            </a:r>
          </a:p>
        </p:txBody>
      </p:sp>
      <p:sp>
        <p:nvSpPr>
          <p:cNvPr id="32" name="左矢印 31"/>
          <p:cNvSpPr/>
          <p:nvPr/>
        </p:nvSpPr>
        <p:spPr>
          <a:xfrm rot="10800000">
            <a:off x="5159122" y="4154181"/>
            <a:ext cx="205154" cy="432289"/>
          </a:xfrm>
          <a:prstGeom prst="leftArrow">
            <a:avLst/>
          </a:prstGeom>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ja-JP" altLang="en-US" sz="110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02410" name="正方形/長方形 21"/>
          <p:cNvSpPr>
            <a:spLocks noChangeArrowheads="1"/>
          </p:cNvSpPr>
          <p:nvPr/>
        </p:nvSpPr>
        <p:spPr bwMode="auto">
          <a:xfrm>
            <a:off x="4917831" y="2611955"/>
            <a:ext cx="4082562" cy="6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defTabSz="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 typeface="Wingdings" pitchFamily="2" charset="2"/>
              <a:buChar char="Ø"/>
            </a:pPr>
            <a:r>
              <a:rPr lang="ja-JP" altLang="en-US" sz="1108" dirty="0">
                <a:solidFill>
                  <a:srgbClr val="000000"/>
                </a:solidFill>
                <a:latin typeface="メイリオ" pitchFamily="50" charset="-128"/>
                <a:ea typeface="メイリオ" pitchFamily="50" charset="-128"/>
                <a:cs typeface="メイリオ" pitchFamily="50" charset="-128"/>
              </a:rPr>
              <a:t>進捗状況をリアルタイムに更新、課題解決のモデルケースを提示</a:t>
            </a:r>
          </a:p>
          <a:p>
            <a:pPr eaLnBrk="1" fontAlgn="base" hangingPunct="1">
              <a:spcBef>
                <a:spcPct val="0"/>
              </a:spcBef>
              <a:spcAft>
                <a:spcPct val="0"/>
              </a:spcAft>
              <a:buFont typeface="Wingdings" pitchFamily="2" charset="2"/>
              <a:buChar char="Ø"/>
            </a:pPr>
            <a:r>
              <a:rPr lang="ja-JP" altLang="en-US" sz="1108" dirty="0">
                <a:solidFill>
                  <a:srgbClr val="000000"/>
                </a:solidFill>
                <a:latin typeface="メイリオ" pitchFamily="50" charset="-128"/>
                <a:ea typeface="メイリオ" pitchFamily="50" charset="-128"/>
                <a:cs typeface="メイリオ" pitchFamily="50" charset="-128"/>
              </a:rPr>
              <a:t>幅広い世代や多様な分野の人が興味を持てるコンテンツ</a:t>
            </a:r>
          </a:p>
        </p:txBody>
      </p:sp>
      <p:sp>
        <p:nvSpPr>
          <p:cNvPr id="46" name="正方形/長方形 21"/>
          <p:cNvSpPr>
            <a:spLocks noChangeArrowheads="1"/>
          </p:cNvSpPr>
          <p:nvPr/>
        </p:nvSpPr>
        <p:spPr bwMode="auto">
          <a:xfrm>
            <a:off x="4974817" y="2247074"/>
            <a:ext cx="3934557" cy="433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554"/>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ＮＰＯ法人や元気な高齢者など多様な主体による地域貢献活動の情報を発信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bwMode="auto">
          <a:xfrm>
            <a:off x="201563" y="1934376"/>
            <a:ext cx="2324675" cy="38461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3200" bIns="0" anchor="ctr">
            <a:spAutoFit/>
          </a:bodyPr>
          <a:lstStyle/>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地域福祉団体の運営基盤強化</a:t>
            </a:r>
            <a:endParaRPr lang="en-US" altLang="ja-JP"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　　「プロボノプログラム」</a:t>
            </a:r>
          </a:p>
        </p:txBody>
      </p:sp>
      <p:sp>
        <p:nvSpPr>
          <p:cNvPr id="42" name="正方形/長方形 41"/>
          <p:cNvSpPr/>
          <p:nvPr/>
        </p:nvSpPr>
        <p:spPr bwMode="auto">
          <a:xfrm>
            <a:off x="201562" y="3513274"/>
            <a:ext cx="3751348" cy="38461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3200" bIns="0" anchor="ctr">
            <a:spAutoFit/>
          </a:bodyPr>
          <a:lstStyle/>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新たな活動の創出に取り組む区市町村等への支援</a:t>
            </a:r>
            <a:endParaRPr lang="en-US" altLang="ja-JP"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　　「ホームタウン共創力アップ・プログラム」</a:t>
            </a:r>
            <a:endParaRPr lang="en-US" altLang="ja-JP"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1"/>
          <p:cNvSpPr>
            <a:spLocks noChangeArrowheads="1"/>
          </p:cNvSpPr>
          <p:nvPr/>
        </p:nvSpPr>
        <p:spPr bwMode="auto">
          <a:xfrm>
            <a:off x="181499" y="2342913"/>
            <a:ext cx="4167763" cy="13242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277"/>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ビジネススキルや専門知識を活かしたボランティア活動である「プロボノ」により、地域貢献活動を展開している団体に対し、運営活動面からの支援を提供</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eaLnBrk="1" hangingPunct="1">
              <a:buFont typeface="Wingdings" panose="05000000000000000000" pitchFamily="2" charset="2"/>
              <a:buChar char="Ø"/>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中・長期プロジェクト（</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eaLnBrk="1" hangingPunct="1">
              <a:buFont typeface="Wingdings" panose="05000000000000000000" pitchFamily="2" charset="2"/>
              <a:buChar char="Ø"/>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短期プロジェクト（</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eaLnBrk="1" hangingPunct="1">
              <a:buFont typeface="Wingdings" panose="05000000000000000000" pitchFamily="2" charset="2"/>
              <a:buChar char="Ø"/>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体験型プロボノプロジェクト（セミナー＋研修プログラム）</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eaLnBrk="1" hangingPunct="1">
              <a:buFont typeface="Wingdings" panose="05000000000000000000" pitchFamily="2" charset="2"/>
              <a:buChar char="Ø"/>
              <a:defRPr/>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1"/>
          <p:cNvSpPr>
            <a:spLocks noChangeArrowheads="1"/>
          </p:cNvSpPr>
          <p:nvPr/>
        </p:nvSpPr>
        <p:spPr bwMode="auto">
          <a:xfrm>
            <a:off x="196774" y="3913277"/>
            <a:ext cx="4164210" cy="8127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277"/>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spc="-1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地域福祉の担い手や新たな活動を創出するため、各地域において中間支援を行う区市町村、社会福祉協議会、地域包括支援センター等の取組を支援</a:t>
            </a:r>
            <a:endParaRPr lang="en-US" altLang="ja-JP" sz="1108" spc="-1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eaLnBrk="1" hangingPunct="1">
              <a:buFont typeface="Wingdings" panose="05000000000000000000" pitchFamily="2" charset="2"/>
              <a:buChar char="Ø"/>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伴走支援の実施</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bwMode="auto">
          <a:xfrm>
            <a:off x="5045793" y="3280665"/>
            <a:ext cx="3751348" cy="214118"/>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3200" bIns="0" anchor="ctr">
            <a:spAutoFit/>
          </a:bodyPr>
          <a:lstStyle/>
          <a:p>
            <a:pPr>
              <a:defRPr/>
            </a:pPr>
            <a:r>
              <a:rPr lang="ja-JP" altLang="en-US" sz="1108"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総括イベント（東京ホームタウン大学）等の開催</a:t>
            </a:r>
          </a:p>
        </p:txBody>
      </p:sp>
      <p:sp>
        <p:nvSpPr>
          <p:cNvPr id="35" name="正方形/長方形 21"/>
          <p:cNvSpPr>
            <a:spLocks noChangeArrowheads="1"/>
          </p:cNvSpPr>
          <p:nvPr/>
        </p:nvSpPr>
        <p:spPr bwMode="auto">
          <a:xfrm>
            <a:off x="4986705" y="3549162"/>
            <a:ext cx="3934557" cy="433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554"/>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東京ホームタウンプロジェクトの取組のうち、特に優れた事例を紹介するなど、本事業の成果を発信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5313485" y="5911362"/>
            <a:ext cx="3607777" cy="612531"/>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運営基盤の強化</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活動の質・量を拡充していくための運営基盤を構築</a:t>
            </a:r>
          </a:p>
        </p:txBody>
      </p:sp>
      <p:sp>
        <p:nvSpPr>
          <p:cNvPr id="40" name="正方形/長方形 39"/>
          <p:cNvSpPr/>
          <p:nvPr/>
        </p:nvSpPr>
        <p:spPr>
          <a:xfrm>
            <a:off x="5313485" y="5423068"/>
            <a:ext cx="3607777" cy="558159"/>
          </a:xfrm>
          <a:prstGeom prst="rect">
            <a:avLst/>
          </a:prstGeom>
          <a:ln w="28575">
            <a:solidFill>
              <a:srgbClr val="98B954"/>
            </a:solidFill>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日常的な活動の推進</a:t>
            </a:r>
            <a:endParaRPr lang="en-US" altLang="ja-JP" sz="1015" dirty="0">
              <a:solidFill>
                <a:prstClr val="black"/>
              </a:solidFill>
              <a:latin typeface="メイリオ" pitchFamily="50" charset="-128"/>
              <a:ea typeface="メイリオ" pitchFamily="50" charset="-128"/>
            </a:endParaRPr>
          </a:p>
          <a:p>
            <a:pPr algn="ctr">
              <a:defRPr/>
            </a:pPr>
            <a:r>
              <a:rPr lang="ja-JP" altLang="en-US" sz="1015" dirty="0">
                <a:solidFill>
                  <a:prstClr val="black"/>
                </a:solidFill>
                <a:latin typeface="メイリオ" pitchFamily="50" charset="-128"/>
                <a:ea typeface="メイリオ" pitchFamily="50" charset="-128"/>
                <a:cs typeface="メイリオ" panose="020B0604030504040204" pitchFamily="50" charset="-128"/>
              </a:rPr>
              <a:t>地域の支援ニーズに対応したサービスを提供</a:t>
            </a:r>
            <a:endParaRPr lang="en-US" altLang="ja-JP" sz="1015" dirty="0">
              <a:solidFill>
                <a:prstClr val="black"/>
              </a:solidFill>
              <a:latin typeface="メイリオ" pitchFamily="50" charset="-128"/>
              <a:ea typeface="メイリオ" pitchFamily="50" charset="-128"/>
              <a:cs typeface="メイリオ" panose="020B0604030504040204" pitchFamily="50" charset="-128"/>
            </a:endParaRPr>
          </a:p>
          <a:p>
            <a:pPr algn="ctr">
              <a:defRPr/>
            </a:pPr>
            <a:endParaRPr lang="en-US" altLang="ja-JP" sz="1015" dirty="0">
              <a:solidFill>
                <a:prstClr val="black"/>
              </a:solidFill>
              <a:latin typeface="メイリオ" pitchFamily="50" charset="-128"/>
              <a:ea typeface="メイリオ" pitchFamily="50" charset="-128"/>
              <a:cs typeface="メイリオ" panose="020B0604030504040204" pitchFamily="50" charset="-128"/>
            </a:endParaRPr>
          </a:p>
        </p:txBody>
      </p:sp>
      <p:sp>
        <p:nvSpPr>
          <p:cNvPr id="44" name="テキスト ボックス 43"/>
          <p:cNvSpPr txBox="1"/>
          <p:nvPr/>
        </p:nvSpPr>
        <p:spPr>
          <a:xfrm>
            <a:off x="6126774" y="4954688"/>
            <a:ext cx="1981200" cy="2166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bIns="0" anchor="ctr">
            <a:spAutoFit/>
          </a:bodyPr>
          <a:lstStyle/>
          <a:p>
            <a:pPr algn="ctr">
              <a:defRPr/>
            </a:pPr>
            <a:r>
              <a:rPr lang="ja-JP" altLang="en-US" sz="1108" dirty="0">
                <a:solidFill>
                  <a:prstClr val="white"/>
                </a:solidFill>
                <a:latin typeface="メイリオ" pitchFamily="50" charset="-128"/>
                <a:ea typeface="メイリオ" pitchFamily="50" charset="-128"/>
              </a:rPr>
              <a:t>高齢者・家族・地域住民</a:t>
            </a:r>
            <a:endParaRPr lang="en-US" altLang="ja-JP" sz="1108" dirty="0">
              <a:solidFill>
                <a:prstClr val="white"/>
              </a:solidFill>
              <a:latin typeface="メイリオ" pitchFamily="50" charset="-128"/>
              <a:ea typeface="メイリオ" pitchFamily="50" charset="-128"/>
            </a:endParaRPr>
          </a:p>
        </p:txBody>
      </p:sp>
      <p:sp>
        <p:nvSpPr>
          <p:cNvPr id="48" name="上矢印 47"/>
          <p:cNvSpPr/>
          <p:nvPr/>
        </p:nvSpPr>
        <p:spPr>
          <a:xfrm>
            <a:off x="6551735" y="5221517"/>
            <a:ext cx="1129811" cy="193431"/>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左矢印 48"/>
          <p:cNvSpPr/>
          <p:nvPr/>
        </p:nvSpPr>
        <p:spPr>
          <a:xfrm rot="854199" flipH="1">
            <a:off x="4911970" y="5224097"/>
            <a:ext cx="301869" cy="432288"/>
          </a:xfrm>
          <a:prstGeom prst="leftArrow">
            <a:avLst/>
          </a:prstGeom>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bwMode="auto">
          <a:xfrm flipH="1">
            <a:off x="146536" y="4950895"/>
            <a:ext cx="4646735" cy="1568910"/>
          </a:xfrm>
          <a:custGeom>
            <a:avLst/>
            <a:gdLst>
              <a:gd name="connsiteX0" fmla="*/ 0 w 2483768"/>
              <a:gd name="connsiteY0" fmla="*/ 0 h 1569660"/>
              <a:gd name="connsiteX1" fmla="*/ 2483768 w 2483768"/>
              <a:gd name="connsiteY1" fmla="*/ 0 h 1569660"/>
              <a:gd name="connsiteX2" fmla="*/ 2483768 w 2483768"/>
              <a:gd name="connsiteY2" fmla="*/ 1569660 h 1569660"/>
              <a:gd name="connsiteX3" fmla="*/ 0 w 2483768"/>
              <a:gd name="connsiteY3" fmla="*/ 1569660 h 1569660"/>
              <a:gd name="connsiteX4" fmla="*/ 0 w 2483768"/>
              <a:gd name="connsiteY4" fmla="*/ 0 h 1569660"/>
              <a:gd name="connsiteX0" fmla="*/ 0 w 2483768"/>
              <a:gd name="connsiteY0" fmla="*/ 4015 h 1573675"/>
              <a:gd name="connsiteX1" fmla="*/ 1098171 w 2483768"/>
              <a:gd name="connsiteY1" fmla="*/ 0 h 1573675"/>
              <a:gd name="connsiteX2" fmla="*/ 2483768 w 2483768"/>
              <a:gd name="connsiteY2" fmla="*/ 4015 h 1573675"/>
              <a:gd name="connsiteX3" fmla="*/ 2483768 w 2483768"/>
              <a:gd name="connsiteY3" fmla="*/ 1573675 h 1573675"/>
              <a:gd name="connsiteX4" fmla="*/ 0 w 2483768"/>
              <a:gd name="connsiteY4" fmla="*/ 1573675 h 1573675"/>
              <a:gd name="connsiteX5" fmla="*/ 0 w 2483768"/>
              <a:gd name="connsiteY5" fmla="*/ 4015 h 1573675"/>
              <a:gd name="connsiteX0" fmla="*/ 0 w 2483768"/>
              <a:gd name="connsiteY0" fmla="*/ 944609 h 2514269"/>
              <a:gd name="connsiteX1" fmla="*/ 1936371 w 2483768"/>
              <a:gd name="connsiteY1" fmla="*/ 0 h 2514269"/>
              <a:gd name="connsiteX2" fmla="*/ 2483768 w 2483768"/>
              <a:gd name="connsiteY2" fmla="*/ 944609 h 2514269"/>
              <a:gd name="connsiteX3" fmla="*/ 2483768 w 2483768"/>
              <a:gd name="connsiteY3" fmla="*/ 2514269 h 2514269"/>
              <a:gd name="connsiteX4" fmla="*/ 0 w 2483768"/>
              <a:gd name="connsiteY4" fmla="*/ 2514269 h 2514269"/>
              <a:gd name="connsiteX5" fmla="*/ 0 w 2483768"/>
              <a:gd name="connsiteY5" fmla="*/ 944609 h 2514269"/>
              <a:gd name="connsiteX0" fmla="*/ 0 w 2483768"/>
              <a:gd name="connsiteY0" fmla="*/ 944609 h 2514269"/>
              <a:gd name="connsiteX1" fmla="*/ 956770 w 2483768"/>
              <a:gd name="connsiteY1" fmla="*/ 473757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1387 w 2483768"/>
              <a:gd name="connsiteY3" fmla="*/ 4015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5028"/>
              <a:gd name="connsiteY0" fmla="*/ 1189159 h 2514269"/>
              <a:gd name="connsiteX1" fmla="*/ 1427136 w 2485028"/>
              <a:gd name="connsiteY1" fmla="*/ 945245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45332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56448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292907 h 2618017"/>
              <a:gd name="connsiteX1" fmla="*/ 875221 w 2485028"/>
              <a:gd name="connsiteY1" fmla="*/ 1260196 h 2618017"/>
              <a:gd name="connsiteX2" fmla="*/ 874024 w 2485028"/>
              <a:gd name="connsiteY2" fmla="*/ 0 h 2618017"/>
              <a:gd name="connsiteX3" fmla="*/ 2482647 w 2485028"/>
              <a:gd name="connsiteY3" fmla="*/ 107763 h 2618017"/>
              <a:gd name="connsiteX4" fmla="*/ 2485028 w 2485028"/>
              <a:gd name="connsiteY4" fmla="*/ 2618017 h 2618017"/>
              <a:gd name="connsiteX5" fmla="*/ 1260 w 2485028"/>
              <a:gd name="connsiteY5" fmla="*/ 2618017 h 2618017"/>
              <a:gd name="connsiteX6" fmla="*/ 0 w 2485028"/>
              <a:gd name="connsiteY6" fmla="*/ 1292907 h 2618017"/>
              <a:gd name="connsiteX0" fmla="*/ 0 w 2485028"/>
              <a:gd name="connsiteY0" fmla="*/ 1296302 h 2621412"/>
              <a:gd name="connsiteX1" fmla="*/ 875221 w 2485028"/>
              <a:gd name="connsiteY1" fmla="*/ 1263591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522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270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099579 w 2485028"/>
              <a:gd name="connsiteY2" fmla="*/ 10388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9901 h 2625011"/>
              <a:gd name="connsiteX1" fmla="*/ 1100776 w 2485028"/>
              <a:gd name="connsiteY1" fmla="*/ 1300121 h 2625011"/>
              <a:gd name="connsiteX2" fmla="*/ 1099579 w 2485028"/>
              <a:gd name="connsiteY2" fmla="*/ 0 h 2625011"/>
              <a:gd name="connsiteX3" fmla="*/ 2482647 w 2485028"/>
              <a:gd name="connsiteY3" fmla="*/ 3599 h 2625011"/>
              <a:gd name="connsiteX4" fmla="*/ 2485028 w 2485028"/>
              <a:gd name="connsiteY4" fmla="*/ 2625011 h 2625011"/>
              <a:gd name="connsiteX5" fmla="*/ 1260 w 2485028"/>
              <a:gd name="connsiteY5" fmla="*/ 2625011 h 2625011"/>
              <a:gd name="connsiteX6" fmla="*/ 0 w 2485028"/>
              <a:gd name="connsiteY6" fmla="*/ 1299901 h 2625011"/>
              <a:gd name="connsiteX0" fmla="*/ 0 w 2483768"/>
              <a:gd name="connsiteY0" fmla="*/ 1228420 h 2625011"/>
              <a:gd name="connsiteX1" fmla="*/ 1099516 w 2483768"/>
              <a:gd name="connsiteY1" fmla="*/ 1300121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6996 w 2483768"/>
              <a:gd name="connsiteY1" fmla="*/ 1235448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825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13475 w 2483768"/>
              <a:gd name="connsiteY1" fmla="*/ 122863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31826 h 2628417"/>
              <a:gd name="connsiteX1" fmla="*/ 1013475 w 2483768"/>
              <a:gd name="connsiteY1" fmla="*/ 1232042 h 2628417"/>
              <a:gd name="connsiteX2" fmla="*/ 1014699 w 2483768"/>
              <a:gd name="connsiteY2" fmla="*/ 0 h 2628417"/>
              <a:gd name="connsiteX3" fmla="*/ 2481387 w 2483768"/>
              <a:gd name="connsiteY3" fmla="*/ 7005 h 2628417"/>
              <a:gd name="connsiteX4" fmla="*/ 2483768 w 2483768"/>
              <a:gd name="connsiteY4" fmla="*/ 2628417 h 2628417"/>
              <a:gd name="connsiteX5" fmla="*/ 0 w 2483768"/>
              <a:gd name="connsiteY5" fmla="*/ 2628417 h 2628417"/>
              <a:gd name="connsiteX6" fmla="*/ 0 w 2483768"/>
              <a:gd name="connsiteY6" fmla="*/ 1231826 h 2628417"/>
              <a:gd name="connsiteX0" fmla="*/ 0 w 2483768"/>
              <a:gd name="connsiteY0" fmla="*/ 1225014 h 2621605"/>
              <a:gd name="connsiteX1" fmla="*/ 1013475 w 2483768"/>
              <a:gd name="connsiteY1" fmla="*/ 1225230 h 2621605"/>
              <a:gd name="connsiteX2" fmla="*/ 1013538 w 2483768"/>
              <a:gd name="connsiteY2" fmla="*/ 0 h 2621605"/>
              <a:gd name="connsiteX3" fmla="*/ 2481387 w 2483768"/>
              <a:gd name="connsiteY3" fmla="*/ 193 h 2621605"/>
              <a:gd name="connsiteX4" fmla="*/ 2483768 w 2483768"/>
              <a:gd name="connsiteY4" fmla="*/ 2621605 h 2621605"/>
              <a:gd name="connsiteX5" fmla="*/ 0 w 2483768"/>
              <a:gd name="connsiteY5" fmla="*/ 2621605 h 2621605"/>
              <a:gd name="connsiteX6" fmla="*/ 0 w 2483768"/>
              <a:gd name="connsiteY6" fmla="*/ 1225014 h 262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768" h="2621605">
                <a:moveTo>
                  <a:pt x="0" y="1225014"/>
                </a:moveTo>
                <a:lnTo>
                  <a:pt x="1013475" y="1225230"/>
                </a:lnTo>
                <a:cubicBezTo>
                  <a:pt x="1013076" y="795354"/>
                  <a:pt x="1013937" y="429876"/>
                  <a:pt x="1013538" y="0"/>
                </a:cubicBezTo>
                <a:lnTo>
                  <a:pt x="2481387" y="193"/>
                </a:lnTo>
                <a:cubicBezTo>
                  <a:pt x="2482181" y="836944"/>
                  <a:pt x="2482974" y="1784854"/>
                  <a:pt x="2483768" y="2621605"/>
                </a:cubicBezTo>
                <a:lnTo>
                  <a:pt x="0" y="2621605"/>
                </a:lnTo>
                <a:lnTo>
                  <a:pt x="0" y="1225014"/>
                </a:ln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defRPr/>
            </a:pPr>
            <a:endParaRPr lang="en-US" altLang="ja-JP" sz="1015" dirty="0">
              <a:solidFill>
                <a:prstClr val="black"/>
              </a:solidFill>
              <a:latin typeface="メイリオ" pitchFamily="50" charset="-128"/>
              <a:ea typeface="メイリオ" pitchFamily="50" charset="-128"/>
            </a:endParaRPr>
          </a:p>
        </p:txBody>
      </p:sp>
      <p:sp>
        <p:nvSpPr>
          <p:cNvPr id="50" name="テキスト ボックス 49"/>
          <p:cNvSpPr txBox="1"/>
          <p:nvPr/>
        </p:nvSpPr>
        <p:spPr bwMode="auto">
          <a:xfrm>
            <a:off x="3314700" y="4950896"/>
            <a:ext cx="1478574" cy="660437"/>
          </a:xfrm>
          <a:prstGeom prst="rect">
            <a:avLst/>
          </a:prstGeom>
          <a:solidFill>
            <a:schemeClr val="accent5">
              <a:lumMod val="20000"/>
              <a:lumOff val="80000"/>
            </a:schemeClr>
          </a:solidFill>
          <a:ln>
            <a:noFill/>
            <a:prstDash val="dash"/>
          </a:ln>
          <a:effectLst>
            <a:outerShdw blurRad="50800" dist="38100" dir="2700000" algn="tl" rotWithShape="0">
              <a:prstClr val="black">
                <a:alpha val="40000"/>
              </a:prstClr>
            </a:outerShdw>
          </a:effectLst>
        </p:spPr>
        <p:txBody>
          <a:bodyPr>
            <a:spAutoFit/>
          </a:bodyPr>
          <a:lstStyle/>
          <a:p>
            <a:pPr>
              <a:defRPr/>
            </a:pPr>
            <a:endParaRPr lang="en-US" altLang="ja-JP" sz="923" dirty="0">
              <a:solidFill>
                <a:prstClr val="black"/>
              </a:solidFill>
              <a:latin typeface="メイリオ" pitchFamily="50" charset="-128"/>
              <a:ea typeface="メイリオ" pitchFamily="50" charset="-128"/>
            </a:endParaRPr>
          </a:p>
          <a:p>
            <a:pPr>
              <a:defRPr/>
            </a:pPr>
            <a:r>
              <a:rPr lang="ja-JP" altLang="en-US" sz="923" dirty="0">
                <a:solidFill>
                  <a:prstClr val="black"/>
                </a:solidFill>
                <a:latin typeface="メイリオ" pitchFamily="50" charset="-128"/>
                <a:ea typeface="メイリオ" pitchFamily="50" charset="-128"/>
              </a:rPr>
              <a:t>●広報誌等での紹介</a:t>
            </a:r>
            <a:endParaRPr lang="en-US" altLang="ja-JP" sz="923" dirty="0">
              <a:solidFill>
                <a:prstClr val="black"/>
              </a:solidFill>
              <a:latin typeface="メイリオ" pitchFamily="50" charset="-128"/>
              <a:ea typeface="メイリオ" pitchFamily="50" charset="-128"/>
            </a:endParaRPr>
          </a:p>
          <a:p>
            <a:pPr>
              <a:defRPr/>
            </a:pPr>
            <a:r>
              <a:rPr lang="ja-JP" altLang="en-US" sz="923" dirty="0">
                <a:solidFill>
                  <a:prstClr val="black"/>
                </a:solidFill>
                <a:latin typeface="メイリオ" pitchFamily="50" charset="-128"/>
                <a:ea typeface="メイリオ" pitchFamily="50" charset="-128"/>
              </a:rPr>
              <a:t>●活動場所の提供</a:t>
            </a:r>
            <a:endParaRPr lang="en-US" altLang="ja-JP" sz="923" dirty="0">
              <a:solidFill>
                <a:prstClr val="black"/>
              </a:solidFill>
              <a:latin typeface="メイリオ" pitchFamily="50" charset="-128"/>
              <a:ea typeface="メイリオ" pitchFamily="50" charset="-128"/>
            </a:endParaRPr>
          </a:p>
          <a:p>
            <a:pPr>
              <a:defRPr/>
            </a:pPr>
            <a:r>
              <a:rPr lang="ja-JP" altLang="en-US" sz="923" dirty="0">
                <a:solidFill>
                  <a:prstClr val="black"/>
                </a:solidFill>
                <a:latin typeface="メイリオ" pitchFamily="50" charset="-128"/>
                <a:ea typeface="メイリオ" pitchFamily="50" charset="-128"/>
              </a:rPr>
              <a:t>●活動費補助　　　等</a:t>
            </a:r>
          </a:p>
        </p:txBody>
      </p:sp>
      <p:sp>
        <p:nvSpPr>
          <p:cNvPr id="53" name="左矢印 52"/>
          <p:cNvSpPr/>
          <p:nvPr/>
        </p:nvSpPr>
        <p:spPr>
          <a:xfrm flipH="1">
            <a:off x="4911970" y="6005773"/>
            <a:ext cx="301869" cy="430823"/>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左矢印 53"/>
          <p:cNvSpPr/>
          <p:nvPr/>
        </p:nvSpPr>
        <p:spPr>
          <a:xfrm flipH="1">
            <a:off x="2914651" y="5040924"/>
            <a:ext cx="301869" cy="432289"/>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bwMode="auto">
          <a:xfrm>
            <a:off x="182369" y="5679071"/>
            <a:ext cx="2794355" cy="242693"/>
          </a:xfrm>
          <a:prstGeom prst="rect">
            <a:avLst/>
          </a:prstGeom>
          <a:ln w="6350"/>
        </p:spPr>
        <p:style>
          <a:lnRef idx="2">
            <a:schemeClr val="accent2"/>
          </a:lnRef>
          <a:fillRef idx="1">
            <a:schemeClr val="lt1"/>
          </a:fillRef>
          <a:effectRef idx="0">
            <a:schemeClr val="accent2"/>
          </a:effectRef>
          <a:fontRef idx="minor">
            <a:schemeClr val="dk1"/>
          </a:fontRef>
        </p:style>
        <p:txBody>
          <a:bodyPr wrap="none" tIns="66462" bIns="33231" anchor="ctr">
            <a:spAutoFit/>
          </a:bodyPr>
          <a:lstStyle/>
          <a:p>
            <a:pPr>
              <a:defRPr/>
            </a:pPr>
            <a:r>
              <a:rPr lang="ja-JP" altLang="en-US" sz="923"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地域福祉の担い手団体に対する「プロボノ」支援</a:t>
            </a:r>
          </a:p>
        </p:txBody>
      </p:sp>
      <p:sp>
        <p:nvSpPr>
          <p:cNvPr id="102428" name="テキスト ボックス 6"/>
          <p:cNvSpPr txBox="1">
            <a:spLocks noChangeArrowheads="1"/>
          </p:cNvSpPr>
          <p:nvPr/>
        </p:nvSpPr>
        <p:spPr bwMode="auto">
          <a:xfrm>
            <a:off x="134815" y="5901105"/>
            <a:ext cx="3720890"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tabLst>
                <a:tab pos="395288" algn="l"/>
                <a:tab pos="1787525"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95288" algn="l"/>
                <a:tab pos="1787525"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95288" algn="l"/>
                <a:tab pos="1787525"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23" dirty="0">
                <a:solidFill>
                  <a:srgbClr val="000000"/>
                </a:solidFill>
                <a:latin typeface="メイリオ" pitchFamily="50" charset="-128"/>
                <a:ea typeface="メイリオ" pitchFamily="50" charset="-128"/>
                <a:cs typeface="メイリオ" pitchFamily="50" charset="-128"/>
              </a:rPr>
              <a:t>＜例＞</a:t>
            </a: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●情報発信基盤の強化</a:t>
            </a: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　ウェブサイト作成</a:t>
            </a:r>
            <a:endParaRPr lang="en-US" altLang="ja-JP" sz="923" dirty="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●資金調達力の強化</a:t>
            </a: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　営業資料作成</a:t>
            </a:r>
            <a:endParaRPr lang="en-US" altLang="ja-JP" sz="923" dirty="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●業務改善・効率化　</a:t>
            </a: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　運営マニュアル作成</a:t>
            </a:r>
            <a:endParaRPr lang="en-US" altLang="ja-JP" sz="923" dirty="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●事業戦略の策定</a:t>
            </a:r>
            <a:r>
              <a:rPr lang="en-US" altLang="ja-JP" sz="923" dirty="0">
                <a:solidFill>
                  <a:srgbClr val="000000"/>
                </a:solidFill>
                <a:latin typeface="メイリオ" pitchFamily="50" charset="-128"/>
                <a:ea typeface="メイリオ" pitchFamily="50" charset="-128"/>
                <a:cs typeface="メイリオ" pitchFamily="50" charset="-128"/>
              </a:rPr>
              <a:t>	</a:t>
            </a:r>
            <a:r>
              <a:rPr lang="ja-JP" altLang="en-US" sz="923" dirty="0">
                <a:solidFill>
                  <a:srgbClr val="000000"/>
                </a:solidFill>
                <a:latin typeface="メイリオ" pitchFamily="50" charset="-128"/>
                <a:ea typeface="メイリオ" pitchFamily="50" charset="-128"/>
                <a:cs typeface="メイリオ" pitchFamily="50" charset="-128"/>
              </a:rPr>
              <a:t>◂◂◂　マーケティング基礎調査</a:t>
            </a:r>
          </a:p>
        </p:txBody>
      </p:sp>
      <p:sp>
        <p:nvSpPr>
          <p:cNvPr id="56" name="正方形/長方形 55"/>
          <p:cNvSpPr/>
          <p:nvPr/>
        </p:nvSpPr>
        <p:spPr bwMode="auto">
          <a:xfrm>
            <a:off x="182369" y="5063590"/>
            <a:ext cx="2634102" cy="242693"/>
          </a:xfrm>
          <a:prstGeom prst="rect">
            <a:avLst/>
          </a:prstGeom>
          <a:ln w="6350"/>
        </p:spPr>
        <p:style>
          <a:lnRef idx="2">
            <a:schemeClr val="accent2"/>
          </a:lnRef>
          <a:fillRef idx="1">
            <a:schemeClr val="lt1"/>
          </a:fillRef>
          <a:effectRef idx="0">
            <a:schemeClr val="accent2"/>
          </a:effectRef>
          <a:fontRef idx="minor">
            <a:schemeClr val="dk1"/>
          </a:fontRef>
        </p:style>
        <p:txBody>
          <a:bodyPr wrap="square" tIns="66462" bIns="33231" anchor="ctr">
            <a:spAutoFit/>
          </a:bodyPr>
          <a:lstStyle/>
          <a:p>
            <a:pPr>
              <a:defRPr/>
            </a:pPr>
            <a:r>
              <a:rPr lang="ja-JP" altLang="en-US" sz="923"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区市町村等を対象としたセミナー・伴走支援</a:t>
            </a:r>
          </a:p>
        </p:txBody>
      </p:sp>
      <p:sp>
        <p:nvSpPr>
          <p:cNvPr id="102430" name="テキスト ボックス 56"/>
          <p:cNvSpPr txBox="1">
            <a:spLocks noChangeArrowheads="1"/>
          </p:cNvSpPr>
          <p:nvPr/>
        </p:nvSpPr>
        <p:spPr bwMode="auto">
          <a:xfrm>
            <a:off x="146538" y="5291691"/>
            <a:ext cx="2514600"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447675" algn="l"/>
                <a:tab pos="1881188"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447675" algn="l"/>
                <a:tab pos="1881188"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447675" algn="l"/>
                <a:tab pos="1881188"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23" dirty="0">
                <a:solidFill>
                  <a:srgbClr val="000000"/>
                </a:solidFill>
                <a:latin typeface="メイリオ" pitchFamily="50" charset="-128"/>
                <a:ea typeface="メイリオ" pitchFamily="50" charset="-128"/>
                <a:cs typeface="メイリオ" pitchFamily="50" charset="-128"/>
              </a:rPr>
              <a:t>地域活動団体や新たな担い手を地域課題解決のためにコーディネートする取組を支援</a:t>
            </a:r>
          </a:p>
        </p:txBody>
      </p:sp>
      <p:sp>
        <p:nvSpPr>
          <p:cNvPr id="9" name="角丸四角形 8"/>
          <p:cNvSpPr/>
          <p:nvPr/>
        </p:nvSpPr>
        <p:spPr>
          <a:xfrm>
            <a:off x="241789" y="4827495"/>
            <a:ext cx="2448657" cy="165588"/>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bIns="0" anchor="ctr" anchorCtr="1"/>
          <a:lstStyle/>
          <a:p>
            <a:pPr algn="ctr">
              <a:defRPr/>
            </a:pPr>
            <a:r>
              <a:rPr lang="ja-JP" altLang="en-US" sz="110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a:t>
            </a:r>
          </a:p>
        </p:txBody>
      </p:sp>
      <p:sp>
        <p:nvSpPr>
          <p:cNvPr id="59" name="角丸四角形 58"/>
          <p:cNvSpPr/>
          <p:nvPr/>
        </p:nvSpPr>
        <p:spPr>
          <a:xfrm>
            <a:off x="3431931" y="4933168"/>
            <a:ext cx="1217735" cy="165588"/>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bIns="0" anchor="ctr" anchorCtr="1"/>
          <a:lstStyle/>
          <a:p>
            <a:pPr algn="ctr">
              <a:defRPr/>
            </a:pPr>
            <a:r>
              <a:rPr lang="ja-JP" altLang="en-US"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区市町村</a:t>
            </a:r>
            <a:endParaRPr lang="en-US" altLang="ja-JP"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257193" y="5894768"/>
            <a:ext cx="1720362" cy="165589"/>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bIns="0" anchor="ctr" anchorCtr="1"/>
          <a:lstStyle/>
          <a:p>
            <a:pPr algn="ctr">
              <a:defRPr/>
            </a:pPr>
            <a:r>
              <a:rPr lang="ja-JP" altLang="en-US" sz="969"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地域福祉の担い手団体</a:t>
            </a:r>
          </a:p>
        </p:txBody>
      </p:sp>
      <p:pic>
        <p:nvPicPr>
          <p:cNvPr id="102434" name="Picture 3" descr="C:\Users\T0497932\AppData\Local\Microsoft\Windows\Temporary Internet Files\Content.Outlook\739OP4WY\IMG_058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4412" y="5715000"/>
            <a:ext cx="959826" cy="75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まちだ\イラスト\IMG_0589.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453" b="-453"/>
          <a:stretch/>
        </p:blipFill>
        <p:spPr bwMode="auto">
          <a:xfrm>
            <a:off x="8095279" y="5740744"/>
            <a:ext cx="713871" cy="540254"/>
          </a:xfrm>
          <a:prstGeom prst="rect">
            <a:avLst/>
          </a:prstGeom>
          <a:solidFill>
            <a:schemeClr val="bg1"/>
          </a:solidFill>
          <a:effectLst>
            <a:softEdge rad="31750"/>
          </a:effectLst>
        </p:spPr>
      </p:pic>
      <p:sp>
        <p:nvSpPr>
          <p:cNvPr id="39" name="テキスト ボックス 38"/>
          <p:cNvSpPr txBox="1"/>
          <p:nvPr/>
        </p:nvSpPr>
        <p:spPr>
          <a:xfrm>
            <a:off x="3621668" y="784860"/>
            <a:ext cx="365601" cy="731077"/>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vert="eaVert" lIns="33231" tIns="0" rIns="33231" bIns="0" anchor="ctr">
            <a:spAutoFit/>
          </a:bodyPr>
          <a:lstStyle/>
          <a:p>
            <a:pPr algn="ctr">
              <a:defRPr/>
            </a:pPr>
            <a:r>
              <a:rPr lang="ja-JP" altLang="en-US"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目  的</a:t>
            </a:r>
          </a:p>
        </p:txBody>
      </p:sp>
      <p:sp>
        <p:nvSpPr>
          <p:cNvPr id="47" name="正方形/長方形 46"/>
          <p:cNvSpPr/>
          <p:nvPr/>
        </p:nvSpPr>
        <p:spPr>
          <a:xfrm>
            <a:off x="10259" y="15241"/>
            <a:ext cx="9117623" cy="641092"/>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66462" bIns="0" anchor="ctr"/>
          <a:lstStyle/>
          <a:p>
            <a:pPr algn="ctr">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令和２年度　東京ホームタウンプロジェクト　</a:t>
            </a:r>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39" name="Picture 5" descr="D:\まちだ\イラスト\IMG_05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27707" y="4820333"/>
            <a:ext cx="844062"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91966" y="1523601"/>
            <a:ext cx="731226" cy="323933"/>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lIns="33231" tIns="33231" rIns="33231" bIns="0" anchor="ctr">
            <a:spAutoFit/>
          </a:bodyPr>
          <a:lstStyle/>
          <a:p>
            <a:pPr algn="ctr">
              <a:defRPr/>
            </a:pPr>
            <a:r>
              <a:rPr lang="ja-JP" altLang="en-US"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 組</a:t>
            </a:r>
          </a:p>
        </p:txBody>
      </p:sp>
      <p:sp>
        <p:nvSpPr>
          <p:cNvPr id="43"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2</a:t>
            </a:fld>
            <a:endParaRPr lang="ja-JP" altLang="en-US" sz="1662" dirty="0">
              <a:solidFill>
                <a:schemeClr val="tx1"/>
              </a:solidFill>
            </a:endParaRPr>
          </a:p>
        </p:txBody>
      </p:sp>
    </p:spTree>
    <p:extLst>
      <p:ext uri="{BB962C8B-B14F-4D97-AF65-F5344CB8AC3E}">
        <p14:creationId xmlns:p14="http://schemas.microsoft.com/office/powerpoint/2010/main" val="258519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546"/>
            <a:ext cx="9143999" cy="4496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62" b="1" dirty="0">
                <a:solidFill>
                  <a:schemeClr val="tx1"/>
                </a:solidFill>
              </a:rPr>
              <a:t>令和２年度　東京ホームタウンプロジェクトの各プログラムの実施スケジュール（改）</a:t>
            </a:r>
          </a:p>
        </p:txBody>
      </p:sp>
      <p:graphicFrame>
        <p:nvGraphicFramePr>
          <p:cNvPr id="7" name="表 6"/>
          <p:cNvGraphicFramePr>
            <a:graphicFrameLocks noGrp="1"/>
          </p:cNvGraphicFramePr>
          <p:nvPr>
            <p:extLst>
              <p:ext uri="{D42A27DB-BD31-4B8C-83A1-F6EECF244321}">
                <p14:modId xmlns:p14="http://schemas.microsoft.com/office/powerpoint/2010/main" val="1420450542"/>
              </p:ext>
            </p:extLst>
          </p:nvPr>
        </p:nvGraphicFramePr>
        <p:xfrm>
          <a:off x="1211579" y="452192"/>
          <a:ext cx="7810504" cy="6390998"/>
        </p:xfrm>
        <a:graphic>
          <a:graphicData uri="http://schemas.openxmlformats.org/drawingml/2006/table">
            <a:tbl>
              <a:tblPr firstRow="1" bandRow="1">
                <a:tableStyleId>{5C22544A-7EE6-4342-B048-85BDC9FD1C3A}</a:tableStyleId>
              </a:tblPr>
              <a:tblGrid>
                <a:gridCol w="557522">
                  <a:extLst>
                    <a:ext uri="{9D8B030D-6E8A-4147-A177-3AD203B41FA5}">
                      <a16:colId xmlns:a16="http://schemas.microsoft.com/office/drawing/2014/main" val="4113444544"/>
                    </a:ext>
                  </a:extLst>
                </a:gridCol>
                <a:gridCol w="659362">
                  <a:extLst>
                    <a:ext uri="{9D8B030D-6E8A-4147-A177-3AD203B41FA5}">
                      <a16:colId xmlns:a16="http://schemas.microsoft.com/office/drawing/2014/main" val="4012388314"/>
                    </a:ext>
                  </a:extLst>
                </a:gridCol>
                <a:gridCol w="659362">
                  <a:extLst>
                    <a:ext uri="{9D8B030D-6E8A-4147-A177-3AD203B41FA5}">
                      <a16:colId xmlns:a16="http://schemas.microsoft.com/office/drawing/2014/main" val="67294961"/>
                    </a:ext>
                  </a:extLst>
                </a:gridCol>
                <a:gridCol w="659362">
                  <a:extLst>
                    <a:ext uri="{9D8B030D-6E8A-4147-A177-3AD203B41FA5}">
                      <a16:colId xmlns:a16="http://schemas.microsoft.com/office/drawing/2014/main" val="1909826371"/>
                    </a:ext>
                  </a:extLst>
                </a:gridCol>
                <a:gridCol w="659362">
                  <a:extLst>
                    <a:ext uri="{9D8B030D-6E8A-4147-A177-3AD203B41FA5}">
                      <a16:colId xmlns:a16="http://schemas.microsoft.com/office/drawing/2014/main" val="4141233491"/>
                    </a:ext>
                  </a:extLst>
                </a:gridCol>
                <a:gridCol w="659362">
                  <a:extLst>
                    <a:ext uri="{9D8B030D-6E8A-4147-A177-3AD203B41FA5}">
                      <a16:colId xmlns:a16="http://schemas.microsoft.com/office/drawing/2014/main" val="2454750815"/>
                    </a:ext>
                  </a:extLst>
                </a:gridCol>
                <a:gridCol w="659362">
                  <a:extLst>
                    <a:ext uri="{9D8B030D-6E8A-4147-A177-3AD203B41FA5}">
                      <a16:colId xmlns:a16="http://schemas.microsoft.com/office/drawing/2014/main" val="240373372"/>
                    </a:ext>
                  </a:extLst>
                </a:gridCol>
                <a:gridCol w="659362">
                  <a:extLst>
                    <a:ext uri="{9D8B030D-6E8A-4147-A177-3AD203B41FA5}">
                      <a16:colId xmlns:a16="http://schemas.microsoft.com/office/drawing/2014/main" val="3511930517"/>
                    </a:ext>
                  </a:extLst>
                </a:gridCol>
                <a:gridCol w="659362">
                  <a:extLst>
                    <a:ext uri="{9D8B030D-6E8A-4147-A177-3AD203B41FA5}">
                      <a16:colId xmlns:a16="http://schemas.microsoft.com/office/drawing/2014/main" val="1188264213"/>
                    </a:ext>
                  </a:extLst>
                </a:gridCol>
                <a:gridCol w="659362">
                  <a:extLst>
                    <a:ext uri="{9D8B030D-6E8A-4147-A177-3AD203B41FA5}">
                      <a16:colId xmlns:a16="http://schemas.microsoft.com/office/drawing/2014/main" val="2841249815"/>
                    </a:ext>
                  </a:extLst>
                </a:gridCol>
                <a:gridCol w="659362">
                  <a:extLst>
                    <a:ext uri="{9D8B030D-6E8A-4147-A177-3AD203B41FA5}">
                      <a16:colId xmlns:a16="http://schemas.microsoft.com/office/drawing/2014/main" val="716116912"/>
                    </a:ext>
                  </a:extLst>
                </a:gridCol>
                <a:gridCol w="659362">
                  <a:extLst>
                    <a:ext uri="{9D8B030D-6E8A-4147-A177-3AD203B41FA5}">
                      <a16:colId xmlns:a16="http://schemas.microsoft.com/office/drawing/2014/main" val="1779671057"/>
                    </a:ext>
                  </a:extLst>
                </a:gridCol>
              </a:tblGrid>
              <a:tr h="401248">
                <a:tc>
                  <a:txBody>
                    <a:bodyPr/>
                    <a:lstStyle/>
                    <a:p>
                      <a:pPr marL="0" algn="ctr" defTabSz="457200" rtl="0" eaLnBrk="1" latinLnBrk="0" hangingPunct="1"/>
                      <a:r>
                        <a:rPr kumimoji="1" lang="ja-JP" altLang="en-US" sz="1100" b="1" kern="1200" dirty="0">
                          <a:solidFill>
                            <a:schemeClr val="tx1"/>
                          </a:solidFill>
                          <a:latin typeface="+mn-lt"/>
                          <a:ea typeface="+mn-ea"/>
                          <a:cs typeface="+mn-cs"/>
                        </a:rPr>
                        <a:t>４月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５月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６月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７月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８月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９月</a:t>
                      </a:r>
                    </a:p>
                  </a:txBody>
                  <a:tcPr marL="84406" marR="84406" marT="42203" marB="42203" anchor="ctr"/>
                </a:tc>
                <a:tc>
                  <a:txBody>
                    <a:bodyPr/>
                    <a:lstStyle/>
                    <a:p>
                      <a:pPr marL="0" algn="ctr" defTabSz="457200" rtl="0" eaLnBrk="1" latinLnBrk="0" hangingPunct="1"/>
                      <a:r>
                        <a:rPr kumimoji="1" lang="en-US" altLang="ja-JP" sz="1100" b="1" kern="1200" dirty="0">
                          <a:solidFill>
                            <a:schemeClr val="tx1"/>
                          </a:solidFill>
                          <a:latin typeface="+mn-lt"/>
                          <a:ea typeface="+mn-ea"/>
                          <a:cs typeface="+mn-cs"/>
                        </a:rPr>
                        <a:t>10</a:t>
                      </a:r>
                      <a:r>
                        <a:rPr kumimoji="1" lang="ja-JP" altLang="en-US" sz="1100" b="1" kern="1200" dirty="0">
                          <a:solidFill>
                            <a:schemeClr val="tx1"/>
                          </a:solidFill>
                          <a:latin typeface="+mn-lt"/>
                          <a:ea typeface="+mn-ea"/>
                          <a:cs typeface="+mn-cs"/>
                        </a:rPr>
                        <a:t>月</a:t>
                      </a:r>
                    </a:p>
                  </a:txBody>
                  <a:tcPr marL="84406" marR="84406" marT="42203" marB="42203" anchor="ctr"/>
                </a:tc>
                <a:tc>
                  <a:txBody>
                    <a:bodyPr/>
                    <a:lstStyle/>
                    <a:p>
                      <a:pPr marL="0" algn="ctr" defTabSz="457200" rtl="0" eaLnBrk="1" latinLnBrk="0" hangingPunct="1"/>
                      <a:r>
                        <a:rPr kumimoji="1" lang="en-US" altLang="ja-JP" sz="1100" b="1" kern="1200" dirty="0">
                          <a:solidFill>
                            <a:schemeClr val="tx1"/>
                          </a:solidFill>
                          <a:latin typeface="+mn-lt"/>
                          <a:ea typeface="+mn-ea"/>
                          <a:cs typeface="+mn-cs"/>
                        </a:rPr>
                        <a:t>11</a:t>
                      </a:r>
                      <a:r>
                        <a:rPr kumimoji="1" lang="ja-JP" altLang="en-US" sz="1100" b="1" kern="1200" dirty="0">
                          <a:solidFill>
                            <a:schemeClr val="tx1"/>
                          </a:solidFill>
                          <a:latin typeface="+mn-lt"/>
                          <a:ea typeface="+mn-ea"/>
                          <a:cs typeface="+mn-cs"/>
                        </a:rPr>
                        <a:t>月</a:t>
                      </a:r>
                    </a:p>
                  </a:txBody>
                  <a:tcPr marL="84406" marR="84406" marT="42203" marB="42203" anchor="ctr"/>
                </a:tc>
                <a:tc>
                  <a:txBody>
                    <a:bodyPr/>
                    <a:lstStyle/>
                    <a:p>
                      <a:pPr marL="0" algn="ctr" defTabSz="457200" rtl="0" eaLnBrk="1" latinLnBrk="0" hangingPunct="1"/>
                      <a:r>
                        <a:rPr kumimoji="1" lang="en-US" altLang="ja-JP" sz="1100" b="1" kern="1200" dirty="0">
                          <a:solidFill>
                            <a:schemeClr val="tx1"/>
                          </a:solidFill>
                          <a:latin typeface="+mn-lt"/>
                          <a:ea typeface="+mn-ea"/>
                          <a:cs typeface="+mn-cs"/>
                        </a:rPr>
                        <a:t>12</a:t>
                      </a:r>
                      <a:r>
                        <a:rPr kumimoji="1" lang="ja-JP" altLang="en-US" sz="1100" b="1" kern="1200" dirty="0">
                          <a:solidFill>
                            <a:schemeClr val="tx1"/>
                          </a:solidFill>
                          <a:latin typeface="+mn-lt"/>
                          <a:ea typeface="+mn-ea"/>
                          <a:cs typeface="+mn-cs"/>
                        </a:rPr>
                        <a:t>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１月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２月</a:t>
                      </a:r>
                    </a:p>
                  </a:txBody>
                  <a:tcPr marL="84406" marR="84406" marT="42203" marB="42203" anchor="ctr"/>
                </a:tc>
                <a:tc>
                  <a:txBody>
                    <a:bodyPr/>
                    <a:lstStyle/>
                    <a:p>
                      <a:pPr marL="0" algn="ctr" defTabSz="457200" rtl="0" eaLnBrk="1" latinLnBrk="0" hangingPunct="1"/>
                      <a:r>
                        <a:rPr kumimoji="1" lang="ja-JP" altLang="en-US" sz="1100" b="1" kern="1200" dirty="0">
                          <a:solidFill>
                            <a:schemeClr val="tx1"/>
                          </a:solidFill>
                          <a:latin typeface="+mn-lt"/>
                          <a:ea typeface="+mn-ea"/>
                          <a:cs typeface="+mn-cs"/>
                        </a:rPr>
                        <a:t>３月</a:t>
                      </a:r>
                    </a:p>
                  </a:txBody>
                  <a:tcPr marL="84406" marR="84406" marT="42203" marB="42203" anchor="ctr"/>
                </a:tc>
                <a:extLst>
                  <a:ext uri="{0D108BD9-81ED-4DB2-BD59-A6C34878D82A}">
                    <a16:rowId xmlns:a16="http://schemas.microsoft.com/office/drawing/2014/main" val="1721927479"/>
                  </a:ext>
                </a:extLst>
              </a:tr>
              <a:tr h="2307680">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6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ja-JP" altLang="en-US" sz="1000" b="1" kern="1200" dirty="0">
                        <a:solidFill>
                          <a:schemeClr val="tx1"/>
                        </a:solidFill>
                        <a:latin typeface="+mn-lt"/>
                        <a:ea typeface="+mn-ea"/>
                        <a:cs typeface="+mn-cs"/>
                      </a:endParaRPr>
                    </a:p>
                  </a:txBody>
                  <a:tcPr marL="84406" marR="84406" marT="42203" marB="42203"/>
                </a:tc>
                <a:extLst>
                  <a:ext uri="{0D108BD9-81ED-4DB2-BD59-A6C34878D82A}">
                    <a16:rowId xmlns:a16="http://schemas.microsoft.com/office/drawing/2014/main" val="922966164"/>
                  </a:ext>
                </a:extLst>
              </a:tr>
              <a:tr h="2011910">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txBody>
                  <a:tcPr marL="84406" marR="84406" marT="42203" marB="42203"/>
                </a:tc>
                <a:extLst>
                  <a:ext uri="{0D108BD9-81ED-4DB2-BD59-A6C34878D82A}">
                    <a16:rowId xmlns:a16="http://schemas.microsoft.com/office/drawing/2014/main" val="4268992027"/>
                  </a:ext>
                </a:extLst>
              </a:tr>
              <a:tr h="686750">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extLst>
                  <a:ext uri="{0D108BD9-81ED-4DB2-BD59-A6C34878D82A}">
                    <a16:rowId xmlns:a16="http://schemas.microsoft.com/office/drawing/2014/main" val="2630995968"/>
                  </a:ext>
                </a:extLst>
              </a:tr>
              <a:tr h="983410">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ja-JP" altLang="en-US"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txBody>
                  <a:tcPr marL="84406" marR="84406" marT="42203" marB="42203"/>
                </a:tc>
                <a:tc>
                  <a:txBody>
                    <a:bodyPr/>
                    <a:lstStyle/>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800" b="1" kern="1200" dirty="0">
                        <a:solidFill>
                          <a:schemeClr val="tx1"/>
                        </a:solidFill>
                        <a:latin typeface="+mn-lt"/>
                        <a:ea typeface="+mn-ea"/>
                        <a:cs typeface="+mn-cs"/>
                      </a:endParaRPr>
                    </a:p>
                    <a:p>
                      <a:pPr marL="0" algn="ctr" defTabSz="457200" rtl="0" eaLnBrk="1" latinLnBrk="0" hangingPunct="1"/>
                      <a:endParaRPr kumimoji="1" lang="en-US" altLang="ja-JP" sz="1100" b="1" kern="1200" dirty="0">
                        <a:solidFill>
                          <a:schemeClr val="tx1"/>
                        </a:solidFill>
                        <a:latin typeface="+mn-lt"/>
                        <a:ea typeface="+mn-ea"/>
                        <a:cs typeface="+mn-cs"/>
                      </a:endParaRPr>
                    </a:p>
                    <a:p>
                      <a:pPr marL="0" algn="ctr" defTabSz="457200" rtl="0" eaLnBrk="1" latinLnBrk="0" hangingPunct="1"/>
                      <a:endParaRPr kumimoji="1" lang="en-US" altLang="ja-JP" sz="1000" b="1" kern="1200" dirty="0">
                        <a:solidFill>
                          <a:schemeClr val="tx1"/>
                        </a:solidFill>
                        <a:latin typeface="+mn-lt"/>
                        <a:ea typeface="+mn-ea"/>
                        <a:cs typeface="+mn-cs"/>
                      </a:endParaRPr>
                    </a:p>
                  </a:txBody>
                  <a:tcPr marL="84406" marR="84406" marT="42203" marB="42203"/>
                </a:tc>
                <a:extLst>
                  <a:ext uri="{0D108BD9-81ED-4DB2-BD59-A6C34878D82A}">
                    <a16:rowId xmlns:a16="http://schemas.microsoft.com/office/drawing/2014/main" val="296924691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498854990"/>
              </p:ext>
            </p:extLst>
          </p:nvPr>
        </p:nvGraphicFramePr>
        <p:xfrm>
          <a:off x="118631" y="452192"/>
          <a:ext cx="1025350" cy="6401857"/>
        </p:xfrm>
        <a:graphic>
          <a:graphicData uri="http://schemas.openxmlformats.org/drawingml/2006/table">
            <a:tbl>
              <a:tblPr firstRow="1" bandRow="1">
                <a:tableStyleId>{5C22544A-7EE6-4342-B048-85BDC9FD1C3A}</a:tableStyleId>
              </a:tblPr>
              <a:tblGrid>
                <a:gridCol w="1025350">
                  <a:extLst>
                    <a:ext uri="{9D8B030D-6E8A-4147-A177-3AD203B41FA5}">
                      <a16:colId xmlns:a16="http://schemas.microsoft.com/office/drawing/2014/main" val="3132438646"/>
                    </a:ext>
                  </a:extLst>
                </a:gridCol>
              </a:tblGrid>
              <a:tr h="401248">
                <a:tc>
                  <a:txBody>
                    <a:bodyPr/>
                    <a:lstStyle/>
                    <a:p>
                      <a:pPr algn="ctr"/>
                      <a:r>
                        <a:rPr kumimoji="1" lang="ja-JP" altLang="en-US" sz="900" dirty="0"/>
                        <a:t>主な</a:t>
                      </a:r>
                      <a:endParaRPr kumimoji="1" lang="en-US" altLang="ja-JP" sz="900" dirty="0"/>
                    </a:p>
                    <a:p>
                      <a:pPr algn="ctr"/>
                      <a:r>
                        <a:rPr kumimoji="1" lang="ja-JP" altLang="en-US" sz="900" dirty="0"/>
                        <a:t>支援対象</a:t>
                      </a:r>
                    </a:p>
                  </a:txBody>
                  <a:tcPr marL="84406" marR="84406" marT="42203" marB="42203" anchor="ctr"/>
                </a:tc>
                <a:extLst>
                  <a:ext uri="{0D108BD9-81ED-4DB2-BD59-A6C34878D82A}">
                    <a16:rowId xmlns:a16="http://schemas.microsoft.com/office/drawing/2014/main" val="1496239077"/>
                  </a:ext>
                </a:extLst>
              </a:tr>
              <a:tr h="2303770">
                <a:tc>
                  <a:txBody>
                    <a:bodyPr/>
                    <a:lstStyle/>
                    <a:p>
                      <a:pPr algn="ctr"/>
                      <a:r>
                        <a:rPr kumimoji="1" lang="ja-JP" altLang="en-US" sz="1100" b="1" u="sng" dirty="0"/>
                        <a:t>中間支援団体</a:t>
                      </a:r>
                      <a:endParaRPr kumimoji="1" lang="en-US" altLang="ja-JP" sz="1100" b="1" u="sng" dirty="0"/>
                    </a:p>
                    <a:p>
                      <a:pPr algn="ctr"/>
                      <a:endParaRPr kumimoji="1" lang="en-US" altLang="ja-JP" sz="1100" dirty="0"/>
                    </a:p>
                    <a:p>
                      <a:pPr algn="l"/>
                      <a:r>
                        <a:rPr kumimoji="1" lang="ja-JP" altLang="en-US" sz="800" dirty="0"/>
                        <a:t>・区市町村</a:t>
                      </a:r>
                      <a:endParaRPr kumimoji="1" lang="en-US" altLang="ja-JP" sz="800" dirty="0"/>
                    </a:p>
                    <a:p>
                      <a:pPr algn="l"/>
                      <a:r>
                        <a:rPr kumimoji="1" lang="ja-JP" altLang="en-US" sz="800" dirty="0"/>
                        <a:t>・社会福祉　</a:t>
                      </a:r>
                      <a:endParaRPr kumimoji="1" lang="en-US" altLang="ja-JP" sz="800" dirty="0"/>
                    </a:p>
                    <a:p>
                      <a:pPr algn="l"/>
                      <a:r>
                        <a:rPr kumimoji="1" lang="ja-JP" altLang="en-US" sz="800" dirty="0"/>
                        <a:t>　協議会</a:t>
                      </a:r>
                      <a:endParaRPr kumimoji="1" lang="en-US" altLang="ja-JP" sz="800" dirty="0"/>
                    </a:p>
                    <a:p>
                      <a:pPr algn="l"/>
                      <a:r>
                        <a:rPr kumimoji="1" lang="ja-JP" altLang="en-US" sz="800" dirty="0"/>
                        <a:t>・地域包括</a:t>
                      </a:r>
                      <a:endParaRPr kumimoji="1" lang="en-US" altLang="ja-JP" sz="800" dirty="0"/>
                    </a:p>
                    <a:p>
                      <a:pPr algn="l"/>
                      <a:r>
                        <a:rPr kumimoji="1" lang="ja-JP" altLang="en-US" sz="800" dirty="0"/>
                        <a:t>　支援セン</a:t>
                      </a:r>
                      <a:endParaRPr kumimoji="1" lang="en-US" altLang="ja-JP" sz="800" dirty="0"/>
                    </a:p>
                    <a:p>
                      <a:pPr algn="l"/>
                      <a:r>
                        <a:rPr kumimoji="1" lang="ja-JP" altLang="en-US" sz="800" dirty="0"/>
                        <a:t>　ター　等</a:t>
                      </a:r>
                    </a:p>
                  </a:txBody>
                  <a:tcPr marL="84406" marR="84406" marT="42203" marB="42203" anchor="ctr"/>
                </a:tc>
                <a:extLst>
                  <a:ext uri="{0D108BD9-81ED-4DB2-BD59-A6C34878D82A}">
                    <a16:rowId xmlns:a16="http://schemas.microsoft.com/office/drawing/2014/main" val="3880624861"/>
                  </a:ext>
                </a:extLst>
              </a:tr>
              <a:tr h="2013827">
                <a:tc>
                  <a:txBody>
                    <a:bodyPr/>
                    <a:lstStyle/>
                    <a:p>
                      <a:pPr algn="ctr"/>
                      <a:endParaRPr kumimoji="1" lang="en-US" altLang="ja-JP" sz="1100" b="1" u="sng" dirty="0"/>
                    </a:p>
                    <a:p>
                      <a:pPr algn="ctr"/>
                      <a:endParaRPr kumimoji="1" lang="en-US" altLang="ja-JP" sz="1100" b="1" u="sng" dirty="0"/>
                    </a:p>
                    <a:p>
                      <a:pPr algn="ctr"/>
                      <a:r>
                        <a:rPr kumimoji="1" lang="ja-JP" altLang="en-US" sz="1100" b="1" u="sng" dirty="0"/>
                        <a:t>地域団体</a:t>
                      </a:r>
                      <a:endParaRPr kumimoji="1" lang="en-US" altLang="ja-JP" sz="1100" b="1" u="sng" dirty="0"/>
                    </a:p>
                    <a:p>
                      <a:pPr algn="ctr"/>
                      <a:r>
                        <a:rPr kumimoji="1" lang="ja-JP" altLang="en-US" sz="1100" b="1" u="sng" dirty="0"/>
                        <a:t>・</a:t>
                      </a:r>
                      <a:r>
                        <a:rPr kumimoji="1" lang="en-US" altLang="ja-JP" sz="1100" b="1" u="sng" dirty="0"/>
                        <a:t>NPO</a:t>
                      </a:r>
                    </a:p>
                    <a:p>
                      <a:pPr algn="ctr"/>
                      <a:endParaRPr kumimoji="1" lang="en-US" altLang="ja-JP" sz="1100" dirty="0"/>
                    </a:p>
                    <a:p>
                      <a:pPr algn="l"/>
                      <a:r>
                        <a:rPr kumimoji="1" lang="ja-JP" altLang="en-US" sz="800" dirty="0"/>
                        <a:t>・高齢福祉</a:t>
                      </a:r>
                      <a:endParaRPr kumimoji="1" lang="en-US" altLang="ja-JP" sz="800" dirty="0"/>
                    </a:p>
                    <a:p>
                      <a:pPr algn="l"/>
                      <a:r>
                        <a:rPr kumimoji="1" lang="ja-JP" altLang="en-US" sz="800" dirty="0"/>
                        <a:t>　活動団体</a:t>
                      </a:r>
                      <a:endParaRPr kumimoji="1" lang="en-US" altLang="ja-JP" sz="800" dirty="0"/>
                    </a:p>
                    <a:p>
                      <a:pPr algn="l"/>
                      <a:r>
                        <a:rPr kumimoji="1" lang="ja-JP" altLang="en-US" sz="800" dirty="0"/>
                        <a:t>・高齢者が</a:t>
                      </a:r>
                      <a:endParaRPr kumimoji="1" lang="en-US" altLang="ja-JP" sz="800" dirty="0"/>
                    </a:p>
                    <a:p>
                      <a:pPr algn="l"/>
                      <a:r>
                        <a:rPr kumimoji="1" lang="ja-JP" altLang="en-US" sz="800" dirty="0"/>
                        <a:t>　担い手の</a:t>
                      </a:r>
                      <a:endParaRPr kumimoji="1" lang="en-US" altLang="ja-JP" sz="800" dirty="0"/>
                    </a:p>
                    <a:p>
                      <a:pPr algn="l"/>
                      <a:r>
                        <a:rPr kumimoji="1" lang="ja-JP" altLang="en-US" sz="800" dirty="0"/>
                        <a:t>　活動団体</a:t>
                      </a:r>
                    </a:p>
                  </a:txBody>
                  <a:tcPr marL="84406" marR="84406" marT="42203" marB="42203" anchor="ctr"/>
                </a:tc>
                <a:extLst>
                  <a:ext uri="{0D108BD9-81ED-4DB2-BD59-A6C34878D82A}">
                    <a16:rowId xmlns:a16="http://schemas.microsoft.com/office/drawing/2014/main" val="1576173137"/>
                  </a:ext>
                </a:extLst>
              </a:tr>
              <a:tr h="681123">
                <a:tc>
                  <a:txBody>
                    <a:bodyPr/>
                    <a:lstStyle/>
                    <a:p>
                      <a:pPr algn="ctr"/>
                      <a:r>
                        <a:rPr kumimoji="1" lang="ja-JP" altLang="en-US" sz="1100" b="1" u="sng" dirty="0"/>
                        <a:t>企業人</a:t>
                      </a:r>
                      <a:endParaRPr kumimoji="1" lang="en-US" altLang="ja-JP" sz="1100" b="1" u="sng" dirty="0"/>
                    </a:p>
                  </a:txBody>
                  <a:tcPr marL="84406" marR="84406" marT="42203" marB="42203" anchor="ctr"/>
                </a:tc>
                <a:extLst>
                  <a:ext uri="{0D108BD9-81ED-4DB2-BD59-A6C34878D82A}">
                    <a16:rowId xmlns:a16="http://schemas.microsoft.com/office/drawing/2014/main" val="3125491399"/>
                  </a:ext>
                </a:extLst>
              </a:tr>
              <a:tr h="1001889">
                <a:tc>
                  <a:txBody>
                    <a:bodyPr/>
                    <a:lstStyle/>
                    <a:p>
                      <a:pPr algn="ctr"/>
                      <a:r>
                        <a:rPr kumimoji="1" lang="ja-JP" altLang="en-US" sz="1100" b="1" dirty="0">
                          <a:solidFill>
                            <a:schemeClr val="tx1"/>
                          </a:solidFill>
                        </a:rPr>
                        <a:t>支援事例</a:t>
                      </a:r>
                      <a:endParaRPr kumimoji="1" lang="en-US" altLang="ja-JP" sz="1100" b="1" dirty="0">
                        <a:solidFill>
                          <a:schemeClr val="tx1"/>
                        </a:solidFill>
                      </a:endParaRPr>
                    </a:p>
                    <a:p>
                      <a:pPr algn="ctr"/>
                      <a:r>
                        <a:rPr kumimoji="1" lang="ja-JP" altLang="en-US" sz="1100" b="1" dirty="0">
                          <a:solidFill>
                            <a:schemeClr val="tx1"/>
                          </a:solidFill>
                        </a:rPr>
                        <a:t>の</a:t>
                      </a:r>
                      <a:r>
                        <a:rPr kumimoji="1" lang="ja-JP" altLang="en-US" sz="1100" b="1" u="sng" dirty="0">
                          <a:solidFill>
                            <a:schemeClr val="tx1"/>
                          </a:solidFill>
                        </a:rPr>
                        <a:t>横展開</a:t>
                      </a:r>
                      <a:endParaRPr kumimoji="1" lang="en-US" altLang="ja-JP" sz="1000" dirty="0"/>
                    </a:p>
                  </a:txBody>
                  <a:tcPr marL="84406" marR="84406" marT="42203" marB="42203" anchor="ctr"/>
                </a:tc>
                <a:extLst>
                  <a:ext uri="{0D108BD9-81ED-4DB2-BD59-A6C34878D82A}">
                    <a16:rowId xmlns:a16="http://schemas.microsoft.com/office/drawing/2014/main" val="3619679113"/>
                  </a:ext>
                </a:extLst>
              </a:tr>
            </a:tbl>
          </a:graphicData>
        </a:graphic>
      </p:graphicFrame>
      <p:sp>
        <p:nvSpPr>
          <p:cNvPr id="24" name="ホームベース 23"/>
          <p:cNvSpPr/>
          <p:nvPr/>
        </p:nvSpPr>
        <p:spPr>
          <a:xfrm>
            <a:off x="3111890" y="1058140"/>
            <a:ext cx="5267558" cy="2050838"/>
          </a:xfrm>
          <a:prstGeom prst="homePlate">
            <a:avLst/>
          </a:prstGeom>
        </p:spPr>
        <p:style>
          <a:lnRef idx="1">
            <a:schemeClr val="accent5"/>
          </a:lnRef>
          <a:fillRef idx="2">
            <a:schemeClr val="accent5"/>
          </a:fillRef>
          <a:effectRef idx="1">
            <a:schemeClr val="accent5"/>
          </a:effectRef>
          <a:fontRef idx="minor">
            <a:schemeClr val="dk1"/>
          </a:fontRef>
        </p:style>
        <p:txBody>
          <a:bodyPr tIns="0" rtlCol="0" anchor="ctr"/>
          <a:lstStyle/>
          <a:p>
            <a:r>
              <a:rPr kumimoji="1" lang="ja-JP" altLang="en-US" sz="1292" b="1" dirty="0"/>
              <a:t>①ホームタウン共創力アップ・プログラム</a:t>
            </a:r>
            <a:endParaRPr kumimoji="1" lang="en-US" altLang="ja-JP" sz="1292" b="1" dirty="0"/>
          </a:p>
          <a:p>
            <a:pPr algn="ctr"/>
            <a:endParaRPr kumimoji="1" lang="en-US" altLang="ja-JP" sz="1292" dirty="0"/>
          </a:p>
          <a:p>
            <a:pPr algn="ctr"/>
            <a:endParaRPr kumimoji="1" lang="en-US" altLang="ja-JP" sz="1292" dirty="0"/>
          </a:p>
          <a:p>
            <a:pPr algn="ctr"/>
            <a:endParaRPr kumimoji="1" lang="en-US" altLang="ja-JP" sz="1292" dirty="0"/>
          </a:p>
          <a:p>
            <a:pPr algn="ctr"/>
            <a:endParaRPr kumimoji="1" lang="en-US" altLang="ja-JP" sz="1292" dirty="0"/>
          </a:p>
          <a:p>
            <a:endParaRPr kumimoji="1" lang="en-US" altLang="ja-JP" sz="1292" dirty="0"/>
          </a:p>
          <a:p>
            <a:pPr algn="ctr"/>
            <a:endParaRPr kumimoji="1" lang="en-US" altLang="ja-JP" sz="1292" dirty="0"/>
          </a:p>
          <a:p>
            <a:pPr algn="ctr"/>
            <a:endParaRPr kumimoji="1" lang="en-US" altLang="ja-JP" sz="1292" dirty="0"/>
          </a:p>
          <a:p>
            <a:pPr algn="ctr"/>
            <a:endParaRPr kumimoji="1" lang="ja-JP" altLang="en-US" sz="1292" dirty="0"/>
          </a:p>
        </p:txBody>
      </p:sp>
      <p:sp>
        <p:nvSpPr>
          <p:cNvPr id="27" name="正方形/長方形 26"/>
          <p:cNvSpPr/>
          <p:nvPr/>
        </p:nvSpPr>
        <p:spPr>
          <a:xfrm>
            <a:off x="3471773" y="1414176"/>
            <a:ext cx="634025" cy="272189"/>
          </a:xfrm>
          <a:prstGeom prst="rect">
            <a:avLst/>
          </a:prstGeom>
        </p:spPr>
        <p:style>
          <a:lnRef idx="2">
            <a:schemeClr val="accent5"/>
          </a:lnRef>
          <a:fillRef idx="1">
            <a:schemeClr val="lt1"/>
          </a:fillRef>
          <a:effectRef idx="0">
            <a:schemeClr val="accent5"/>
          </a:effectRef>
          <a:fontRef idx="minor">
            <a:schemeClr val="dk1"/>
          </a:fontRef>
        </p:style>
        <p:txBody>
          <a:bodyPr wrap="none" lIns="0" tIns="0" rIns="0" bIns="0" rtlCol="0" anchor="ctr"/>
          <a:lstStyle/>
          <a:p>
            <a:pPr algn="ctr"/>
            <a:r>
              <a:rPr kumimoji="1" lang="ja-JP" altLang="en-US" sz="800" dirty="0"/>
              <a:t>プログラム</a:t>
            </a:r>
            <a:r>
              <a:rPr kumimoji="1" lang="en-US" altLang="ja-JP" sz="800" dirty="0"/>
              <a:t>Ⅰ</a:t>
            </a:r>
          </a:p>
          <a:p>
            <a:pPr algn="ctr"/>
            <a:r>
              <a:rPr kumimoji="1" lang="ja-JP" altLang="en-US" sz="800" dirty="0"/>
              <a:t>セミナー</a:t>
            </a:r>
          </a:p>
        </p:txBody>
      </p:sp>
      <p:sp>
        <p:nvSpPr>
          <p:cNvPr id="28" name="正方形/長方形 27"/>
          <p:cNvSpPr/>
          <p:nvPr/>
        </p:nvSpPr>
        <p:spPr>
          <a:xfrm>
            <a:off x="4106661" y="1414176"/>
            <a:ext cx="960238" cy="276251"/>
          </a:xfrm>
          <a:prstGeom prst="rect">
            <a:avLst/>
          </a:prstGeom>
          <a:ln>
            <a:prstDash val="solid"/>
          </a:ln>
        </p:spPr>
        <p:style>
          <a:lnRef idx="2">
            <a:schemeClr val="accent5"/>
          </a:lnRef>
          <a:fillRef idx="1">
            <a:schemeClr val="lt1"/>
          </a:fillRef>
          <a:effectRef idx="0">
            <a:schemeClr val="accent5"/>
          </a:effectRef>
          <a:fontRef idx="minor">
            <a:schemeClr val="dk1"/>
          </a:fontRef>
        </p:style>
        <p:txBody>
          <a:bodyPr wrap="none" lIns="0" tIns="0" rIns="0" bIns="0" rtlCol="0" anchor="ctr"/>
          <a:lstStyle/>
          <a:p>
            <a:pPr algn="ctr"/>
            <a:r>
              <a:rPr kumimoji="1" lang="ja-JP" altLang="en-US" sz="800" dirty="0"/>
              <a:t>プログラム</a:t>
            </a:r>
            <a:r>
              <a:rPr kumimoji="1" lang="en-US" altLang="ja-JP" sz="800" dirty="0"/>
              <a:t>Ⅱ</a:t>
            </a:r>
          </a:p>
          <a:p>
            <a:pPr algn="ctr"/>
            <a:r>
              <a:rPr kumimoji="1" lang="ja-JP" altLang="en-US" sz="800" dirty="0"/>
              <a:t>地域づくりゼミ</a:t>
            </a:r>
          </a:p>
        </p:txBody>
      </p:sp>
      <p:sp>
        <p:nvSpPr>
          <p:cNvPr id="29" name="正方形/長方形 28"/>
          <p:cNvSpPr/>
          <p:nvPr/>
        </p:nvSpPr>
        <p:spPr>
          <a:xfrm>
            <a:off x="5068624" y="1414176"/>
            <a:ext cx="3309098" cy="2793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831" dirty="0"/>
              <a:t>プログラム</a:t>
            </a:r>
            <a:r>
              <a:rPr kumimoji="1" lang="en-US" altLang="ja-JP" sz="831" dirty="0"/>
              <a:t>Ⅲ</a:t>
            </a:r>
          </a:p>
          <a:p>
            <a:pPr algn="ctr"/>
            <a:r>
              <a:rPr kumimoji="1" lang="ja-JP" altLang="en-US" sz="831" dirty="0"/>
              <a:t>伴走支援</a:t>
            </a:r>
          </a:p>
        </p:txBody>
      </p:sp>
      <p:sp>
        <p:nvSpPr>
          <p:cNvPr id="37" name="ホームベース 36"/>
          <p:cNvSpPr/>
          <p:nvPr/>
        </p:nvSpPr>
        <p:spPr>
          <a:xfrm>
            <a:off x="5060940" y="2092252"/>
            <a:ext cx="3323982" cy="9769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rtlCol="0" anchor="ctr"/>
          <a:lstStyle/>
          <a:p>
            <a:endParaRPr kumimoji="1" lang="en-US" altLang="ja-JP" sz="969" dirty="0">
              <a:solidFill>
                <a:schemeClr val="tx1"/>
              </a:solidFill>
            </a:endParaRPr>
          </a:p>
          <a:p>
            <a:r>
              <a:rPr kumimoji="1" lang="ja-JP" altLang="en-US" sz="1000" dirty="0">
                <a:solidFill>
                  <a:schemeClr val="tx1"/>
                </a:solidFill>
              </a:rPr>
              <a:t>支援テーマ：</a:t>
            </a:r>
            <a:endParaRPr kumimoji="1" lang="en-US" altLang="ja-JP" sz="1000" dirty="0">
              <a:solidFill>
                <a:schemeClr val="tx1"/>
              </a:solidFill>
            </a:endParaRPr>
          </a:p>
          <a:p>
            <a:r>
              <a:rPr kumimoji="1" lang="ja-JP" altLang="en-US" sz="900" dirty="0">
                <a:solidFill>
                  <a:schemeClr val="tx1"/>
                </a:solidFill>
              </a:rPr>
              <a:t>①居場所の運営支援</a:t>
            </a:r>
            <a:endParaRPr kumimoji="1" lang="en-US" altLang="ja-JP" sz="900" dirty="0">
              <a:solidFill>
                <a:schemeClr val="tx1"/>
              </a:solidFill>
            </a:endParaRPr>
          </a:p>
          <a:p>
            <a:r>
              <a:rPr kumimoji="1" lang="ja-JP" altLang="en-US" sz="900" dirty="0">
                <a:solidFill>
                  <a:schemeClr val="tx1"/>
                </a:solidFill>
              </a:rPr>
              <a:t>②住民主体を導く支援の仕方</a:t>
            </a:r>
            <a:endParaRPr kumimoji="1" lang="en-US" altLang="ja-JP" sz="900" dirty="0">
              <a:solidFill>
                <a:schemeClr val="tx1"/>
              </a:solidFill>
            </a:endParaRPr>
          </a:p>
          <a:p>
            <a:r>
              <a:rPr kumimoji="1" lang="ja-JP" altLang="en-US" sz="900" dirty="0">
                <a:solidFill>
                  <a:schemeClr val="tx1"/>
                </a:solidFill>
              </a:rPr>
              <a:t>③地域との連携</a:t>
            </a:r>
            <a:r>
              <a:rPr kumimoji="1" lang="ja-JP" altLang="en-US" sz="600" dirty="0">
                <a:solidFill>
                  <a:schemeClr val="tx1"/>
                </a:solidFill>
              </a:rPr>
              <a:t>　</a:t>
            </a:r>
            <a:endParaRPr kumimoji="1" lang="en-US" altLang="ja-JP" sz="600" dirty="0">
              <a:solidFill>
                <a:schemeClr val="tx1"/>
              </a:solidFill>
            </a:endParaRPr>
          </a:p>
        </p:txBody>
      </p:sp>
      <p:sp>
        <p:nvSpPr>
          <p:cNvPr id="38" name="ホームベース 37"/>
          <p:cNvSpPr/>
          <p:nvPr/>
        </p:nvSpPr>
        <p:spPr>
          <a:xfrm>
            <a:off x="4992703" y="2081903"/>
            <a:ext cx="1205422" cy="489876"/>
          </a:xfrm>
          <a:prstGeom prst="homePlate">
            <a:avLst/>
          </a:prstGeom>
          <a:noFill/>
          <a:ln w="28575">
            <a:noFill/>
          </a:ln>
        </p:spPr>
        <p:style>
          <a:lnRef idx="2">
            <a:schemeClr val="accent5"/>
          </a:lnRef>
          <a:fillRef idx="1">
            <a:schemeClr val="lt1"/>
          </a:fillRef>
          <a:effectRef idx="0">
            <a:schemeClr val="accent5"/>
          </a:effectRef>
          <a:fontRef idx="minor">
            <a:schemeClr val="dk1"/>
          </a:fontRef>
        </p:style>
        <p:txBody>
          <a:bodyPr lIns="72000" rtlCol="0" anchor="ctr"/>
          <a:lstStyle/>
          <a:p>
            <a:pPr algn="ctr"/>
            <a:r>
              <a:rPr kumimoji="1" lang="ja-JP" altLang="en-US" sz="1050" b="1" dirty="0">
                <a:solidFill>
                  <a:schemeClr val="tx1"/>
                </a:solidFill>
              </a:rPr>
              <a:t>個別伴走支援</a:t>
            </a:r>
            <a:endParaRPr kumimoji="1" lang="en-US" altLang="ja-JP" sz="1050" b="1" dirty="0">
              <a:solidFill>
                <a:schemeClr val="tx1"/>
              </a:solidFill>
            </a:endParaRPr>
          </a:p>
          <a:p>
            <a:pPr algn="ctr"/>
            <a:endParaRPr kumimoji="1" lang="ja-JP" altLang="en-US" sz="1015" b="1" dirty="0">
              <a:solidFill>
                <a:schemeClr val="tx1"/>
              </a:solidFill>
            </a:endParaRPr>
          </a:p>
        </p:txBody>
      </p:sp>
      <p:sp>
        <p:nvSpPr>
          <p:cNvPr id="5" name="楕円 4"/>
          <p:cNvSpPr/>
          <p:nvPr/>
        </p:nvSpPr>
        <p:spPr>
          <a:xfrm>
            <a:off x="7044525" y="2248462"/>
            <a:ext cx="1016217" cy="652219"/>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1200" dirty="0"/>
              <a:t>3</a:t>
            </a:r>
            <a:r>
              <a:rPr kumimoji="1" lang="ja-JP" altLang="en-US" sz="1200" dirty="0"/>
              <a:t>地域程度を想定</a:t>
            </a:r>
          </a:p>
        </p:txBody>
      </p:sp>
      <p:sp>
        <p:nvSpPr>
          <p:cNvPr id="12" name="ホームベース 11"/>
          <p:cNvSpPr/>
          <p:nvPr/>
        </p:nvSpPr>
        <p:spPr>
          <a:xfrm>
            <a:off x="1262612" y="6494074"/>
            <a:ext cx="7656320" cy="26655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92" b="1" dirty="0"/>
              <a:t>④東京ホームタウンプロジェクト</a:t>
            </a:r>
            <a:r>
              <a:rPr kumimoji="1" lang="en-US" altLang="ja-JP" sz="1292" b="1" dirty="0"/>
              <a:t>WEB</a:t>
            </a:r>
            <a:r>
              <a:rPr kumimoji="1" lang="ja-JP" altLang="en-US" sz="1292" b="1" dirty="0"/>
              <a:t>サイト運営</a:t>
            </a:r>
            <a:r>
              <a:rPr kumimoji="1" lang="ja-JP" altLang="en-US" sz="923" dirty="0"/>
              <a:t>（各プログラムの進捗や地域づくりに役立つヒントを情報発信）</a:t>
            </a:r>
          </a:p>
        </p:txBody>
      </p:sp>
      <p:sp>
        <p:nvSpPr>
          <p:cNvPr id="8" name="正方形/長方形 7"/>
          <p:cNvSpPr/>
          <p:nvPr/>
        </p:nvSpPr>
        <p:spPr>
          <a:xfrm>
            <a:off x="8379447" y="901838"/>
            <a:ext cx="258108" cy="55172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kumimoji="1" lang="ja-JP" altLang="en-US" sz="1292" dirty="0"/>
              <a:t>⑤総括イベント（東京ホームタウン大学）　</a:t>
            </a:r>
            <a:r>
              <a:rPr kumimoji="1" lang="en-US" altLang="ja-JP" sz="1015" dirty="0"/>
              <a:t>※</a:t>
            </a:r>
            <a:r>
              <a:rPr kumimoji="1" lang="ja-JP" altLang="en-US" sz="1015" dirty="0"/>
              <a:t>各分科会で成果報告</a:t>
            </a:r>
          </a:p>
        </p:txBody>
      </p:sp>
      <p:sp>
        <p:nvSpPr>
          <p:cNvPr id="57" name="ホームベース 56"/>
          <p:cNvSpPr/>
          <p:nvPr/>
        </p:nvSpPr>
        <p:spPr>
          <a:xfrm>
            <a:off x="2270848" y="5898080"/>
            <a:ext cx="6114074" cy="54652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92" b="1" dirty="0"/>
              <a:t>③東京ホームタウン大学院</a:t>
            </a:r>
            <a:endParaRPr kumimoji="1" lang="en-US" altLang="ja-JP" sz="1292" b="1" dirty="0"/>
          </a:p>
          <a:p>
            <a:endParaRPr kumimoji="1" lang="en-US" altLang="ja-JP" sz="554" b="1" dirty="0"/>
          </a:p>
          <a:p>
            <a:endParaRPr kumimoji="1" lang="ja-JP" altLang="en-US" sz="1292" dirty="0"/>
          </a:p>
        </p:txBody>
      </p:sp>
      <p:sp>
        <p:nvSpPr>
          <p:cNvPr id="58" name="正方形/長方形 57"/>
          <p:cNvSpPr/>
          <p:nvPr/>
        </p:nvSpPr>
        <p:spPr>
          <a:xfrm>
            <a:off x="2426787" y="6143524"/>
            <a:ext cx="552616" cy="28362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831" dirty="0"/>
          </a:p>
        </p:txBody>
      </p:sp>
      <p:sp>
        <p:nvSpPr>
          <p:cNvPr id="22" name="ホームベース 21"/>
          <p:cNvSpPr/>
          <p:nvPr/>
        </p:nvSpPr>
        <p:spPr>
          <a:xfrm>
            <a:off x="3750163" y="6139476"/>
            <a:ext cx="3858404" cy="2836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専攻コース</a:t>
            </a:r>
            <a:r>
              <a:rPr kumimoji="1" lang="en-US" altLang="ja-JP" sz="1050" dirty="0">
                <a:solidFill>
                  <a:schemeClr val="tx1"/>
                </a:solidFill>
              </a:rPr>
              <a:t>(</a:t>
            </a:r>
            <a:r>
              <a:rPr kumimoji="1" lang="ja-JP" altLang="en-US" sz="1050" dirty="0">
                <a:solidFill>
                  <a:schemeClr val="tx1"/>
                </a:solidFill>
              </a:rPr>
              <a:t>月１回程度の合同ワーク、共有会、発表会等</a:t>
            </a:r>
            <a:r>
              <a:rPr kumimoji="1" lang="en-US" altLang="ja-JP" sz="1050" dirty="0">
                <a:solidFill>
                  <a:schemeClr val="tx1"/>
                </a:solidFill>
              </a:rPr>
              <a:t>)</a:t>
            </a:r>
            <a:endParaRPr kumimoji="1" lang="ja-JP" altLang="en-US" sz="923" dirty="0">
              <a:solidFill>
                <a:schemeClr val="tx1"/>
              </a:solidFill>
            </a:endParaRPr>
          </a:p>
        </p:txBody>
      </p:sp>
      <p:sp>
        <p:nvSpPr>
          <p:cNvPr id="16" name="正方形/長方形 15"/>
          <p:cNvSpPr/>
          <p:nvPr/>
        </p:nvSpPr>
        <p:spPr>
          <a:xfrm>
            <a:off x="3880358" y="1721478"/>
            <a:ext cx="450710" cy="13566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Ins="108000" rtlCol="0" anchor="ctr"/>
          <a:lstStyle/>
          <a:p>
            <a:r>
              <a:rPr kumimoji="1" lang="ja-JP" altLang="en-US" sz="1200" dirty="0">
                <a:solidFill>
                  <a:schemeClr val="tx1"/>
                </a:solidFill>
              </a:rPr>
              <a:t>個別相談＆</a:t>
            </a:r>
            <a:endParaRPr kumimoji="1" lang="en-US" altLang="ja-JP" sz="1200" dirty="0">
              <a:solidFill>
                <a:schemeClr val="tx1"/>
              </a:solidFill>
            </a:endParaRPr>
          </a:p>
          <a:p>
            <a:r>
              <a:rPr kumimoji="1" lang="ja-JP" altLang="en-US" sz="1200" dirty="0">
                <a:solidFill>
                  <a:schemeClr val="tx1"/>
                </a:solidFill>
              </a:rPr>
              <a:t>公開講座②</a:t>
            </a:r>
            <a:endParaRPr kumimoji="1" lang="en-US" altLang="ja-JP" sz="1200" dirty="0">
              <a:solidFill>
                <a:schemeClr val="tx1"/>
              </a:solidFill>
            </a:endParaRPr>
          </a:p>
        </p:txBody>
      </p:sp>
      <p:sp>
        <p:nvSpPr>
          <p:cNvPr id="33" name="ホームベース 32"/>
          <p:cNvSpPr/>
          <p:nvPr/>
        </p:nvSpPr>
        <p:spPr>
          <a:xfrm>
            <a:off x="1516380" y="3273562"/>
            <a:ext cx="6844758" cy="1841768"/>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1292" b="1" dirty="0"/>
          </a:p>
          <a:p>
            <a:r>
              <a:rPr kumimoji="1" lang="ja-JP" altLang="en-US" sz="1292" b="1" dirty="0"/>
              <a:t>②プロボノプログラム</a:t>
            </a:r>
            <a:endParaRPr kumimoji="1" lang="en-US" altLang="ja-JP" sz="1292" b="1" dirty="0"/>
          </a:p>
          <a:p>
            <a:endParaRPr kumimoji="1" lang="en-US" altLang="ja-JP" sz="1292" b="1" dirty="0"/>
          </a:p>
          <a:p>
            <a:endParaRPr kumimoji="1" lang="en-US" altLang="ja-JP" sz="1292" b="1" dirty="0"/>
          </a:p>
          <a:p>
            <a:endParaRPr kumimoji="1" lang="en-US" altLang="ja-JP" sz="1108" b="1" dirty="0"/>
          </a:p>
          <a:p>
            <a:endParaRPr kumimoji="1" lang="en-US" altLang="ja-JP" sz="1662" dirty="0"/>
          </a:p>
          <a:p>
            <a:endParaRPr kumimoji="1" lang="en-US" altLang="ja-JP" sz="1292" dirty="0"/>
          </a:p>
          <a:p>
            <a:endParaRPr kumimoji="1" lang="en-US" altLang="ja-JP" sz="1662" dirty="0"/>
          </a:p>
          <a:p>
            <a:endParaRPr kumimoji="1" lang="ja-JP" altLang="en-US" sz="1662" dirty="0"/>
          </a:p>
        </p:txBody>
      </p:sp>
      <p:sp>
        <p:nvSpPr>
          <p:cNvPr id="42" name="ホームベース 41"/>
          <p:cNvSpPr/>
          <p:nvPr/>
        </p:nvSpPr>
        <p:spPr>
          <a:xfrm>
            <a:off x="5401442" y="4515125"/>
            <a:ext cx="1243898" cy="384373"/>
          </a:xfrm>
          <a:prstGeom prst="homePlate">
            <a:avLst>
              <a:gd name="adj" fmla="val 272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72000" rIns="33231" rtlCol="0" anchor="ctr"/>
          <a:lstStyle/>
          <a:p>
            <a:r>
              <a:rPr kumimoji="1" lang="ja-JP" altLang="en-US" sz="831" b="1" dirty="0">
                <a:solidFill>
                  <a:schemeClr val="tx1"/>
                </a:solidFill>
              </a:rPr>
              <a:t>１</a:t>
            </a:r>
            <a:r>
              <a:rPr kumimoji="1" lang="en-US" altLang="ja-JP" sz="831" b="1" dirty="0">
                <a:solidFill>
                  <a:schemeClr val="tx1"/>
                </a:solidFill>
              </a:rPr>
              <a:t>DAY</a:t>
            </a:r>
            <a:r>
              <a:rPr kumimoji="1" lang="ja-JP" altLang="en-US" sz="831" b="1" dirty="0">
                <a:solidFill>
                  <a:schemeClr val="tx1"/>
                </a:solidFill>
              </a:rPr>
              <a:t>チャレンジ</a:t>
            </a:r>
            <a:endParaRPr kumimoji="1" lang="en-US" altLang="ja-JP" sz="831" b="1" dirty="0">
              <a:solidFill>
                <a:schemeClr val="tx1"/>
              </a:solidFill>
            </a:endParaRPr>
          </a:p>
          <a:p>
            <a:endParaRPr kumimoji="1" lang="en-US" altLang="ja-JP" sz="831" b="1" dirty="0">
              <a:solidFill>
                <a:schemeClr val="tx1"/>
              </a:solidFill>
            </a:endParaRPr>
          </a:p>
          <a:p>
            <a:endParaRPr kumimoji="1" lang="en-US" altLang="ja-JP" sz="831" b="1" dirty="0">
              <a:solidFill>
                <a:schemeClr val="tx1"/>
              </a:solidFill>
            </a:endParaRPr>
          </a:p>
        </p:txBody>
      </p:sp>
      <p:sp>
        <p:nvSpPr>
          <p:cNvPr id="43" name="ホームベース 42"/>
          <p:cNvSpPr/>
          <p:nvPr/>
        </p:nvSpPr>
        <p:spPr>
          <a:xfrm>
            <a:off x="5407093" y="4085309"/>
            <a:ext cx="1238247" cy="375538"/>
          </a:xfrm>
          <a:prstGeom prst="homePlate">
            <a:avLst>
              <a:gd name="adj" fmla="val 337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969" b="1" dirty="0">
                <a:solidFill>
                  <a:schemeClr val="tx1"/>
                </a:solidFill>
              </a:rPr>
              <a:t>ママボノ</a:t>
            </a:r>
            <a:endParaRPr kumimoji="1" lang="en-US" altLang="ja-JP" sz="969" b="1" dirty="0">
              <a:solidFill>
                <a:schemeClr val="tx1"/>
              </a:solidFill>
            </a:endParaRPr>
          </a:p>
          <a:p>
            <a:r>
              <a:rPr kumimoji="1" lang="ja-JP" altLang="en-US" sz="969" b="1" dirty="0">
                <a:solidFill>
                  <a:schemeClr val="tx1"/>
                </a:solidFill>
              </a:rPr>
              <a:t>プロジェクト</a:t>
            </a:r>
            <a:endParaRPr kumimoji="1" lang="en-US" altLang="ja-JP" sz="969" b="1" dirty="0">
              <a:solidFill>
                <a:schemeClr val="tx1"/>
              </a:solidFill>
            </a:endParaRPr>
          </a:p>
        </p:txBody>
      </p:sp>
      <p:sp>
        <p:nvSpPr>
          <p:cNvPr id="45" name="ホームベース 44"/>
          <p:cNvSpPr/>
          <p:nvPr/>
        </p:nvSpPr>
        <p:spPr>
          <a:xfrm>
            <a:off x="4451444" y="4100308"/>
            <a:ext cx="955647" cy="375047"/>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36000" rtlCol="0" anchor="ctr"/>
          <a:lstStyle/>
          <a:p>
            <a:r>
              <a:rPr kumimoji="1" lang="ja-JP" altLang="en-US" sz="900" dirty="0">
                <a:solidFill>
                  <a:schemeClr val="tx1"/>
                </a:solidFill>
              </a:rPr>
              <a:t>審査</a:t>
            </a:r>
            <a:r>
              <a:rPr kumimoji="1" lang="en-US" altLang="ja-JP" sz="900" dirty="0">
                <a:solidFill>
                  <a:schemeClr val="tx1"/>
                </a:solidFill>
              </a:rPr>
              <a:t>【</a:t>
            </a:r>
            <a:r>
              <a:rPr kumimoji="1" lang="ja-JP" altLang="en-US" sz="900" dirty="0">
                <a:solidFill>
                  <a:schemeClr val="tx1"/>
                </a:solidFill>
              </a:rPr>
              <a:t>中期</a:t>
            </a:r>
            <a:r>
              <a:rPr kumimoji="1" lang="en-US" altLang="ja-JP" sz="900" dirty="0">
                <a:solidFill>
                  <a:schemeClr val="tx1"/>
                </a:solidFill>
              </a:rPr>
              <a:t>】</a:t>
            </a:r>
          </a:p>
          <a:p>
            <a:r>
              <a:rPr kumimoji="1" lang="en-US" altLang="ja-JP" sz="900" dirty="0">
                <a:solidFill>
                  <a:schemeClr val="tx1"/>
                </a:solidFill>
              </a:rPr>
              <a:t>3</a:t>
            </a:r>
            <a:r>
              <a:rPr kumimoji="1" lang="ja-JP" altLang="en-US" sz="900" dirty="0">
                <a:solidFill>
                  <a:schemeClr val="tx1"/>
                </a:solidFill>
              </a:rPr>
              <a:t>団体程度</a:t>
            </a:r>
            <a:endParaRPr kumimoji="1" lang="en-US" altLang="ja-JP" sz="900" dirty="0">
              <a:solidFill>
                <a:schemeClr val="tx1"/>
              </a:solidFill>
            </a:endParaRPr>
          </a:p>
        </p:txBody>
      </p:sp>
      <p:sp>
        <p:nvSpPr>
          <p:cNvPr id="46" name="ホームベース 45"/>
          <p:cNvSpPr/>
          <p:nvPr/>
        </p:nvSpPr>
        <p:spPr>
          <a:xfrm>
            <a:off x="4451444" y="4518727"/>
            <a:ext cx="946875" cy="385746"/>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36000" rtlCol="0" anchor="ctr"/>
          <a:lstStyle/>
          <a:p>
            <a:r>
              <a:rPr kumimoji="1" lang="ja-JP" altLang="en-US" sz="900" dirty="0">
                <a:solidFill>
                  <a:schemeClr val="tx1"/>
                </a:solidFill>
              </a:rPr>
              <a:t>審査</a:t>
            </a:r>
            <a:r>
              <a:rPr kumimoji="1" lang="en-US" altLang="ja-JP" sz="900" dirty="0">
                <a:solidFill>
                  <a:schemeClr val="tx1"/>
                </a:solidFill>
              </a:rPr>
              <a:t>【</a:t>
            </a:r>
            <a:r>
              <a:rPr kumimoji="1" lang="ja-JP" altLang="en-US" sz="900" dirty="0">
                <a:solidFill>
                  <a:schemeClr val="tx1"/>
                </a:solidFill>
              </a:rPr>
              <a:t>短期</a:t>
            </a:r>
            <a:r>
              <a:rPr kumimoji="1" lang="en-US" altLang="ja-JP" sz="900" dirty="0">
                <a:solidFill>
                  <a:schemeClr val="tx1"/>
                </a:solidFill>
              </a:rPr>
              <a:t>】</a:t>
            </a:r>
          </a:p>
          <a:p>
            <a:r>
              <a:rPr kumimoji="1" lang="en-US" altLang="ja-JP" sz="900" dirty="0">
                <a:solidFill>
                  <a:schemeClr val="tx1"/>
                </a:solidFill>
              </a:rPr>
              <a:t>10</a:t>
            </a:r>
            <a:r>
              <a:rPr kumimoji="1" lang="ja-JP" altLang="en-US" sz="900" dirty="0">
                <a:solidFill>
                  <a:schemeClr val="tx1"/>
                </a:solidFill>
              </a:rPr>
              <a:t>団体程度</a:t>
            </a:r>
            <a:endParaRPr kumimoji="1" lang="en-US" altLang="ja-JP" sz="900" dirty="0">
              <a:solidFill>
                <a:schemeClr val="tx1"/>
              </a:solidFill>
            </a:endParaRPr>
          </a:p>
        </p:txBody>
      </p:sp>
      <p:cxnSp>
        <p:nvCxnSpPr>
          <p:cNvPr id="50" name="直線矢印コネクタ 49"/>
          <p:cNvCxnSpPr/>
          <p:nvPr/>
        </p:nvCxnSpPr>
        <p:spPr>
          <a:xfrm>
            <a:off x="6812255" y="4704029"/>
            <a:ext cx="1565467" cy="9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p:cNvCxnSpPr/>
          <p:nvPr/>
        </p:nvCxnSpPr>
        <p:spPr>
          <a:xfrm flipV="1">
            <a:off x="6812255" y="4276827"/>
            <a:ext cx="1558024" cy="1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角丸四角形吹き出し 67"/>
          <p:cNvSpPr/>
          <p:nvPr/>
        </p:nvSpPr>
        <p:spPr>
          <a:xfrm>
            <a:off x="1174958" y="5339030"/>
            <a:ext cx="789537" cy="461297"/>
          </a:xfrm>
          <a:prstGeom prst="wedgeRoundRectCallout">
            <a:avLst>
              <a:gd name="adj1" fmla="val -79419"/>
              <a:gd name="adj2" fmla="val -246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38" dirty="0"/>
              <a:t>中間支援団体も参加可</a:t>
            </a:r>
          </a:p>
        </p:txBody>
      </p:sp>
      <p:sp>
        <p:nvSpPr>
          <p:cNvPr id="61" name="二等辺三角形 60"/>
          <p:cNvSpPr/>
          <p:nvPr/>
        </p:nvSpPr>
        <p:spPr>
          <a:xfrm rot="10800000">
            <a:off x="286936" y="3010730"/>
            <a:ext cx="680201" cy="436083"/>
          </a:xfrm>
          <a:prstGeom prst="triangle">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23" name="ホームベース 22"/>
          <p:cNvSpPr/>
          <p:nvPr/>
        </p:nvSpPr>
        <p:spPr>
          <a:xfrm>
            <a:off x="51665" y="2734880"/>
            <a:ext cx="1252939" cy="275850"/>
          </a:xfrm>
          <a:prstGeom prst="homePlate">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831" b="1" dirty="0">
                <a:solidFill>
                  <a:schemeClr val="tx1"/>
                </a:solidFill>
              </a:rPr>
              <a:t>プロボノプログラムの活用働きかけ</a:t>
            </a:r>
          </a:p>
        </p:txBody>
      </p:sp>
      <p:sp>
        <p:nvSpPr>
          <p:cNvPr id="11" name="正方形/長方形 10"/>
          <p:cNvSpPr/>
          <p:nvPr/>
        </p:nvSpPr>
        <p:spPr>
          <a:xfrm>
            <a:off x="3596437" y="4099451"/>
            <a:ext cx="396298" cy="7995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endParaRPr kumimoji="1" lang="en-US" altLang="ja-JP" sz="831" dirty="0">
              <a:solidFill>
                <a:schemeClr val="tx1"/>
              </a:solidFill>
            </a:endParaRPr>
          </a:p>
        </p:txBody>
      </p:sp>
      <p:sp>
        <p:nvSpPr>
          <p:cNvPr id="64" name="ホームベース 63"/>
          <p:cNvSpPr/>
          <p:nvPr/>
        </p:nvSpPr>
        <p:spPr>
          <a:xfrm>
            <a:off x="4168140" y="3656364"/>
            <a:ext cx="3549766" cy="38401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969" dirty="0">
                <a:solidFill>
                  <a:schemeClr val="tx1"/>
                </a:solidFill>
              </a:rPr>
              <a:t>　</a:t>
            </a:r>
            <a:endParaRPr kumimoji="1" lang="en-US" altLang="ja-JP" sz="969" dirty="0">
              <a:solidFill>
                <a:schemeClr val="tx1"/>
              </a:solidFill>
            </a:endParaRPr>
          </a:p>
          <a:p>
            <a:r>
              <a:rPr kumimoji="1" lang="ja-JP" altLang="en-US" sz="969" dirty="0">
                <a:solidFill>
                  <a:schemeClr val="tx1"/>
                </a:solidFill>
              </a:rPr>
              <a:t>　</a:t>
            </a:r>
            <a:r>
              <a:rPr kumimoji="1" lang="ja-JP" altLang="en-US" sz="969" b="1" dirty="0">
                <a:solidFill>
                  <a:schemeClr val="tx1"/>
                </a:solidFill>
              </a:rPr>
              <a:t>ネットワーク型プロボノプロジェクト</a:t>
            </a:r>
            <a:endParaRPr kumimoji="1" lang="en-US" altLang="ja-JP" sz="969" b="1" dirty="0">
              <a:solidFill>
                <a:schemeClr val="tx1"/>
              </a:solidFill>
            </a:endParaRPr>
          </a:p>
        </p:txBody>
      </p:sp>
      <p:sp>
        <p:nvSpPr>
          <p:cNvPr id="65" name="ホームベース 64"/>
          <p:cNvSpPr/>
          <p:nvPr/>
        </p:nvSpPr>
        <p:spPr>
          <a:xfrm>
            <a:off x="2402796" y="3666895"/>
            <a:ext cx="997174" cy="36931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900" dirty="0">
                <a:solidFill>
                  <a:schemeClr val="tx1"/>
                </a:solidFill>
              </a:rPr>
              <a:t>審査</a:t>
            </a:r>
            <a:r>
              <a:rPr kumimoji="1" lang="en-US" altLang="ja-JP" sz="900" dirty="0">
                <a:solidFill>
                  <a:schemeClr val="tx1"/>
                </a:solidFill>
              </a:rPr>
              <a:t>【</a:t>
            </a:r>
            <a:r>
              <a:rPr kumimoji="1" lang="ja-JP" altLang="en-US" sz="900" dirty="0">
                <a:solidFill>
                  <a:schemeClr val="tx1"/>
                </a:solidFill>
              </a:rPr>
              <a:t>長期</a:t>
            </a:r>
            <a:r>
              <a:rPr kumimoji="1" lang="en-US" altLang="ja-JP" sz="900" dirty="0">
                <a:solidFill>
                  <a:schemeClr val="tx1"/>
                </a:solidFill>
              </a:rPr>
              <a:t>】</a:t>
            </a:r>
          </a:p>
          <a:p>
            <a:r>
              <a:rPr kumimoji="1" lang="en-US" altLang="ja-JP" sz="900" dirty="0">
                <a:solidFill>
                  <a:schemeClr val="tx1"/>
                </a:solidFill>
              </a:rPr>
              <a:t>2</a:t>
            </a:r>
            <a:r>
              <a:rPr kumimoji="1" lang="ja-JP" altLang="en-US" sz="900" dirty="0">
                <a:solidFill>
                  <a:schemeClr val="tx1"/>
                </a:solidFill>
              </a:rPr>
              <a:t>件程度</a:t>
            </a:r>
            <a:endParaRPr kumimoji="1" lang="en-US" altLang="ja-JP" sz="554" dirty="0">
              <a:solidFill>
                <a:schemeClr val="tx1"/>
              </a:solidFill>
            </a:endParaRPr>
          </a:p>
        </p:txBody>
      </p:sp>
      <p:sp>
        <p:nvSpPr>
          <p:cNvPr id="66" name="ホームベース 65"/>
          <p:cNvSpPr/>
          <p:nvPr/>
        </p:nvSpPr>
        <p:spPr>
          <a:xfrm>
            <a:off x="4462359" y="3320509"/>
            <a:ext cx="813486" cy="47435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831" dirty="0">
                <a:solidFill>
                  <a:schemeClr val="tx1"/>
                </a:solidFill>
              </a:rPr>
              <a:t>課題共有</a:t>
            </a:r>
            <a:endParaRPr kumimoji="1" lang="en-US" altLang="ja-JP" sz="831" dirty="0">
              <a:solidFill>
                <a:schemeClr val="tx1"/>
              </a:solidFill>
            </a:endParaRPr>
          </a:p>
          <a:p>
            <a:r>
              <a:rPr kumimoji="1" lang="ja-JP" altLang="en-US" sz="831" dirty="0">
                <a:solidFill>
                  <a:schemeClr val="tx1"/>
                </a:solidFill>
              </a:rPr>
              <a:t>ワークショップ</a:t>
            </a:r>
            <a:endParaRPr kumimoji="1" lang="en-US" altLang="ja-JP" sz="462" dirty="0">
              <a:solidFill>
                <a:schemeClr val="tx1"/>
              </a:solidFill>
            </a:endParaRPr>
          </a:p>
        </p:txBody>
      </p:sp>
      <p:sp>
        <p:nvSpPr>
          <p:cNvPr id="72" name="ホームベース 71"/>
          <p:cNvSpPr/>
          <p:nvPr/>
        </p:nvSpPr>
        <p:spPr>
          <a:xfrm>
            <a:off x="7736216" y="3647177"/>
            <a:ext cx="624922" cy="386468"/>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831" dirty="0">
                <a:solidFill>
                  <a:schemeClr val="tx1"/>
                </a:solidFill>
              </a:rPr>
              <a:t>成果</a:t>
            </a:r>
            <a:endParaRPr kumimoji="1" lang="en-US" altLang="ja-JP" sz="831" dirty="0">
              <a:solidFill>
                <a:schemeClr val="tx1"/>
              </a:solidFill>
            </a:endParaRPr>
          </a:p>
          <a:p>
            <a:r>
              <a:rPr kumimoji="1" lang="ja-JP" altLang="en-US" sz="831" dirty="0">
                <a:solidFill>
                  <a:schemeClr val="tx1"/>
                </a:solidFill>
              </a:rPr>
              <a:t>共有会</a:t>
            </a:r>
            <a:endParaRPr kumimoji="1" lang="en-US" altLang="ja-JP" sz="462" dirty="0">
              <a:solidFill>
                <a:schemeClr val="tx1"/>
              </a:solidFill>
            </a:endParaRPr>
          </a:p>
        </p:txBody>
      </p:sp>
      <p:sp>
        <p:nvSpPr>
          <p:cNvPr id="13" name="角丸四角形吹き出し 12"/>
          <p:cNvSpPr/>
          <p:nvPr/>
        </p:nvSpPr>
        <p:spPr>
          <a:xfrm>
            <a:off x="5958547" y="3240003"/>
            <a:ext cx="1715992" cy="336889"/>
          </a:xfrm>
          <a:prstGeom prst="wedgeRoundRectCallout">
            <a:avLst>
              <a:gd name="adj1" fmla="val -57178"/>
              <a:gd name="adj2" fmla="val -19511"/>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646" dirty="0">
                <a:solidFill>
                  <a:schemeClr val="tx1"/>
                </a:solidFill>
              </a:rPr>
              <a:t>「伴走支援」とネットワーク型プロボノプロジェクトの連動も可能（中間支援団体・地域団体等に対する総合的な支援）</a:t>
            </a:r>
          </a:p>
        </p:txBody>
      </p:sp>
      <p:sp>
        <p:nvSpPr>
          <p:cNvPr id="76" name="スライド番号プレースホルダー 1"/>
          <p:cNvSpPr txBox="1">
            <a:spLocks/>
          </p:cNvSpPr>
          <p:nvPr/>
        </p:nvSpPr>
        <p:spPr>
          <a:xfrm>
            <a:off x="7120204" y="6537844"/>
            <a:ext cx="1969477" cy="311112"/>
          </a:xfrm>
          <a:prstGeom prst="rect">
            <a:avLst/>
          </a:prstGeom>
        </p:spPr>
        <p:txBody>
          <a:bodyPr vert="horz" lIns="77878" tIns="38941" rIns="77878" bIns="3894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534">
                <a:solidFill>
                  <a:schemeClr val="tx1"/>
                </a:solidFill>
              </a:rPr>
              <a:pPr/>
              <a:t>3</a:t>
            </a:fld>
            <a:endParaRPr lang="ja-JP" altLang="en-US" sz="1534" dirty="0">
              <a:solidFill>
                <a:schemeClr val="tx1"/>
              </a:solidFill>
            </a:endParaRPr>
          </a:p>
        </p:txBody>
      </p:sp>
      <p:cxnSp>
        <p:nvCxnSpPr>
          <p:cNvPr id="10" name="直線矢印コネクタ 9"/>
          <p:cNvCxnSpPr/>
          <p:nvPr/>
        </p:nvCxnSpPr>
        <p:spPr>
          <a:xfrm>
            <a:off x="5783817" y="3034804"/>
            <a:ext cx="17390" cy="701660"/>
          </a:xfrm>
          <a:prstGeom prst="straightConnector1">
            <a:avLst/>
          </a:prstGeom>
          <a:ln w="57150">
            <a:prstDash val="sysDot"/>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86" name="直線矢印コネクタ 85"/>
          <p:cNvCxnSpPr/>
          <p:nvPr/>
        </p:nvCxnSpPr>
        <p:spPr>
          <a:xfrm flipV="1">
            <a:off x="3448313" y="3855487"/>
            <a:ext cx="710686" cy="1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正方形/長方形 38"/>
          <p:cNvSpPr/>
          <p:nvPr/>
        </p:nvSpPr>
        <p:spPr>
          <a:xfrm>
            <a:off x="6640278" y="1722659"/>
            <a:ext cx="278181" cy="1331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tx1"/>
                </a:solidFill>
              </a:rPr>
              <a:t>中間報告会</a:t>
            </a:r>
            <a:endParaRPr kumimoji="1" lang="en-US" altLang="ja-JP" sz="1050" b="1" dirty="0">
              <a:solidFill>
                <a:schemeClr val="tx1"/>
              </a:solidFill>
            </a:endParaRPr>
          </a:p>
        </p:txBody>
      </p:sp>
      <p:sp>
        <p:nvSpPr>
          <p:cNvPr id="9" name="正方形/長方形 8"/>
          <p:cNvSpPr/>
          <p:nvPr/>
        </p:nvSpPr>
        <p:spPr>
          <a:xfrm>
            <a:off x="3478915" y="1728820"/>
            <a:ext cx="236895" cy="13478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dirty="0">
                <a:solidFill>
                  <a:schemeClr val="tx1"/>
                </a:solidFill>
              </a:rPr>
              <a:t>公開講座①</a:t>
            </a:r>
            <a:endParaRPr kumimoji="1" lang="en-US" altLang="ja-JP" sz="1200" dirty="0">
              <a:solidFill>
                <a:schemeClr val="tx1"/>
              </a:solidFill>
            </a:endParaRPr>
          </a:p>
        </p:txBody>
      </p:sp>
      <p:sp>
        <p:nvSpPr>
          <p:cNvPr id="19" name="正方形/長方形 18"/>
          <p:cNvSpPr/>
          <p:nvPr/>
        </p:nvSpPr>
        <p:spPr>
          <a:xfrm>
            <a:off x="4032930" y="4099559"/>
            <a:ext cx="350916" cy="7961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Ins="36000" rtlCol="0" anchor="ctr"/>
          <a:lstStyle/>
          <a:p>
            <a:r>
              <a:rPr kumimoji="1" lang="ja-JP" altLang="en-US" sz="900" dirty="0">
                <a:solidFill>
                  <a:schemeClr val="tx1"/>
                </a:solidFill>
              </a:rPr>
              <a:t>プロボノ支援</a:t>
            </a:r>
            <a:endParaRPr kumimoji="1" lang="en-US" altLang="ja-JP" sz="900" dirty="0">
              <a:solidFill>
                <a:schemeClr val="tx1"/>
              </a:solidFill>
            </a:endParaRPr>
          </a:p>
          <a:p>
            <a:r>
              <a:rPr kumimoji="1" lang="ja-JP" altLang="en-US" sz="900" dirty="0">
                <a:solidFill>
                  <a:schemeClr val="tx1"/>
                </a:solidFill>
              </a:rPr>
              <a:t>応募〆</a:t>
            </a:r>
          </a:p>
        </p:txBody>
      </p:sp>
      <p:sp>
        <p:nvSpPr>
          <p:cNvPr id="67" name="角丸四角形吹き出し 66"/>
          <p:cNvSpPr/>
          <p:nvPr/>
        </p:nvSpPr>
        <p:spPr>
          <a:xfrm>
            <a:off x="3271973" y="5198357"/>
            <a:ext cx="911411" cy="332710"/>
          </a:xfrm>
          <a:prstGeom prst="wedgeRoundRectCallout">
            <a:avLst>
              <a:gd name="adj1" fmla="val 52709"/>
              <a:gd name="adj2" fmla="val -13368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38" dirty="0">
                <a:solidFill>
                  <a:schemeClr val="tx1"/>
                </a:solidFill>
              </a:rPr>
              <a:t>中間支援団体の推薦が必要</a:t>
            </a:r>
          </a:p>
        </p:txBody>
      </p:sp>
      <p:sp>
        <p:nvSpPr>
          <p:cNvPr id="88" name="正方形/長方形 87"/>
          <p:cNvSpPr/>
          <p:nvPr/>
        </p:nvSpPr>
        <p:spPr>
          <a:xfrm>
            <a:off x="1611225" y="4110648"/>
            <a:ext cx="1508217" cy="164676"/>
          </a:xfrm>
          <a:prstGeom prst="rect">
            <a:avLst/>
          </a:prstGeom>
          <a:ln>
            <a:prstDash val="solid"/>
          </a:ln>
        </p:spPr>
        <p:style>
          <a:lnRef idx="2">
            <a:schemeClr val="accent5"/>
          </a:lnRef>
          <a:fillRef idx="1">
            <a:schemeClr val="lt1"/>
          </a:fillRef>
          <a:effectRef idx="0">
            <a:schemeClr val="accent5"/>
          </a:effectRef>
          <a:fontRef idx="minor">
            <a:schemeClr val="dk1"/>
          </a:fontRef>
        </p:style>
        <p:txBody>
          <a:bodyPr lIns="36000" rtlCol="0" anchor="ctr"/>
          <a:lstStyle/>
          <a:p>
            <a:r>
              <a:rPr kumimoji="1" lang="ja-JP" altLang="en-US" sz="831" b="1" dirty="0"/>
              <a:t>★緊急支援プログラム</a:t>
            </a:r>
            <a:endParaRPr kumimoji="1" lang="en-US" altLang="ja-JP" sz="831" b="1" dirty="0"/>
          </a:p>
        </p:txBody>
      </p:sp>
      <p:sp>
        <p:nvSpPr>
          <p:cNvPr id="90" name="正方形/長方形 89"/>
          <p:cNvSpPr/>
          <p:nvPr/>
        </p:nvSpPr>
        <p:spPr>
          <a:xfrm>
            <a:off x="1611226" y="4276827"/>
            <a:ext cx="1506493" cy="747409"/>
          </a:xfrm>
          <a:prstGeom prst="rect">
            <a:avLst/>
          </a:prstGeom>
        </p:spPr>
        <p:style>
          <a:lnRef idx="2">
            <a:schemeClr val="accent5"/>
          </a:lnRef>
          <a:fillRef idx="1">
            <a:schemeClr val="lt1"/>
          </a:fillRef>
          <a:effectRef idx="0">
            <a:schemeClr val="accent5"/>
          </a:effectRef>
          <a:fontRef idx="minor">
            <a:schemeClr val="dk1"/>
          </a:fontRef>
        </p:style>
        <p:txBody>
          <a:bodyPr lIns="36000" rIns="36000" rtlCol="0" anchor="ctr" anchorCtr="1"/>
          <a:lstStyle/>
          <a:p>
            <a:r>
              <a:rPr kumimoji="1" lang="ja-JP" altLang="en-US" sz="800" dirty="0"/>
              <a:t>過去支援先団体に対する緊急的活動支援</a:t>
            </a:r>
            <a:endParaRPr kumimoji="1" lang="en-US" altLang="ja-JP" sz="800" dirty="0"/>
          </a:p>
          <a:p>
            <a:r>
              <a:rPr kumimoji="1" lang="ja-JP" altLang="en-US" sz="800" dirty="0"/>
              <a:t>・活動状況・ニーズ調査</a:t>
            </a:r>
            <a:endParaRPr kumimoji="1" lang="en-US" altLang="ja-JP" sz="800" dirty="0"/>
          </a:p>
          <a:p>
            <a:r>
              <a:rPr kumimoji="1" lang="ja-JP" altLang="en-US" sz="800" dirty="0"/>
              <a:t>・オンラインツール活用支援　　　</a:t>
            </a:r>
            <a:endParaRPr kumimoji="1" lang="en-US" altLang="ja-JP" sz="800" dirty="0"/>
          </a:p>
          <a:p>
            <a:r>
              <a:rPr kumimoji="1" lang="ja-JP" altLang="en-US" sz="800" dirty="0"/>
              <a:t>　①</a:t>
            </a:r>
            <a:r>
              <a:rPr kumimoji="1" lang="en-US" altLang="ja-JP" sz="800" dirty="0"/>
              <a:t>5/27</a:t>
            </a:r>
            <a:r>
              <a:rPr kumimoji="1" lang="ja-JP" altLang="en-US" sz="800" dirty="0"/>
              <a:t>②</a:t>
            </a:r>
            <a:r>
              <a:rPr kumimoji="1" lang="en-US" altLang="ja-JP" sz="800" dirty="0"/>
              <a:t>6/3</a:t>
            </a:r>
            <a:r>
              <a:rPr kumimoji="1" lang="ja-JP" altLang="en-US" sz="800" dirty="0"/>
              <a:t>③</a:t>
            </a:r>
            <a:r>
              <a:rPr kumimoji="1" lang="en-US" altLang="ja-JP" sz="800" dirty="0"/>
              <a:t>6/10</a:t>
            </a:r>
          </a:p>
          <a:p>
            <a:r>
              <a:rPr kumimoji="1" lang="ja-JP" altLang="en-US" sz="800" dirty="0"/>
              <a:t>・短期的プロボノ支援</a:t>
            </a:r>
          </a:p>
        </p:txBody>
      </p:sp>
      <p:sp>
        <p:nvSpPr>
          <p:cNvPr id="59" name="楕円 58"/>
          <p:cNvSpPr/>
          <p:nvPr/>
        </p:nvSpPr>
        <p:spPr>
          <a:xfrm>
            <a:off x="3361956" y="2799347"/>
            <a:ext cx="470812" cy="286052"/>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7/28</a:t>
            </a:r>
            <a:endParaRPr kumimoji="1" lang="ja-JP" altLang="en-US" sz="900" dirty="0">
              <a:solidFill>
                <a:schemeClr val="tx1"/>
              </a:solidFill>
            </a:endParaRPr>
          </a:p>
        </p:txBody>
      </p:sp>
      <p:sp>
        <p:nvSpPr>
          <p:cNvPr id="63" name="楕円 62"/>
          <p:cNvSpPr/>
          <p:nvPr/>
        </p:nvSpPr>
        <p:spPr>
          <a:xfrm>
            <a:off x="3885832" y="2827566"/>
            <a:ext cx="451620" cy="238073"/>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8/28</a:t>
            </a:r>
            <a:endParaRPr kumimoji="1" lang="ja-JP" altLang="en-US" sz="900" dirty="0">
              <a:solidFill>
                <a:schemeClr val="tx1"/>
              </a:solidFill>
            </a:endParaRPr>
          </a:p>
        </p:txBody>
      </p:sp>
      <p:sp>
        <p:nvSpPr>
          <p:cNvPr id="70" name="正方形/長方形 69"/>
          <p:cNvSpPr/>
          <p:nvPr/>
        </p:nvSpPr>
        <p:spPr>
          <a:xfrm>
            <a:off x="4384432" y="1722660"/>
            <a:ext cx="617521" cy="9806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dirty="0">
                <a:solidFill>
                  <a:schemeClr val="tx1"/>
                </a:solidFill>
              </a:rPr>
              <a:t>集合研修</a:t>
            </a:r>
          </a:p>
        </p:txBody>
      </p:sp>
      <p:sp>
        <p:nvSpPr>
          <p:cNvPr id="71" name="楕円 70"/>
          <p:cNvSpPr/>
          <p:nvPr/>
        </p:nvSpPr>
        <p:spPr>
          <a:xfrm>
            <a:off x="4374344" y="2429777"/>
            <a:ext cx="600050" cy="256641"/>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ja-JP" altLang="en-US" sz="900" dirty="0">
                <a:solidFill>
                  <a:schemeClr val="tx1"/>
                </a:solidFill>
              </a:rPr>
              <a:t>①</a:t>
            </a:r>
            <a:r>
              <a:rPr kumimoji="1" lang="en-US" altLang="ja-JP" sz="900" dirty="0">
                <a:solidFill>
                  <a:schemeClr val="tx1"/>
                </a:solidFill>
              </a:rPr>
              <a:t>9/11 </a:t>
            </a:r>
            <a:r>
              <a:rPr kumimoji="1" lang="ja-JP" altLang="en-US" sz="900" dirty="0">
                <a:solidFill>
                  <a:schemeClr val="tx1"/>
                </a:solidFill>
              </a:rPr>
              <a:t>②</a:t>
            </a:r>
            <a:r>
              <a:rPr kumimoji="1" lang="en-US" altLang="ja-JP" sz="900" dirty="0">
                <a:solidFill>
                  <a:schemeClr val="tx1"/>
                </a:solidFill>
              </a:rPr>
              <a:t>9/25</a:t>
            </a:r>
            <a:endParaRPr kumimoji="1" lang="ja-JP" altLang="en-US" sz="900" dirty="0">
              <a:solidFill>
                <a:schemeClr val="tx1"/>
              </a:solidFill>
            </a:endParaRPr>
          </a:p>
        </p:txBody>
      </p:sp>
      <p:sp>
        <p:nvSpPr>
          <p:cNvPr id="73" name="ホームベース 80">
            <a:extLst>
              <a:ext uri="{FF2B5EF4-FFF2-40B4-BE49-F238E27FC236}">
                <a16:creationId xmlns:a16="http://schemas.microsoft.com/office/drawing/2014/main" id="{AEFC0F68-6648-4DB2-9CF1-0173287895AE}"/>
              </a:ext>
            </a:extLst>
          </p:cNvPr>
          <p:cNvSpPr/>
          <p:nvPr/>
        </p:nvSpPr>
        <p:spPr>
          <a:xfrm>
            <a:off x="5066898" y="1730411"/>
            <a:ext cx="1570960" cy="318470"/>
          </a:xfrm>
          <a:prstGeom prst="homePlate">
            <a:avLst/>
          </a:prstGeom>
          <a:solidFill>
            <a:schemeClr val="accent5">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kumimoji="1" lang="ja-JP" altLang="en-US" sz="800" dirty="0">
                <a:solidFill>
                  <a:schemeClr val="tx1"/>
                </a:solidFill>
              </a:rPr>
              <a:t>ゼミ参加者フォローアップ</a:t>
            </a:r>
            <a:endParaRPr kumimoji="1" lang="en-US" altLang="ja-JP" sz="800" dirty="0">
              <a:solidFill>
                <a:schemeClr val="tx1"/>
              </a:solidFill>
            </a:endParaRPr>
          </a:p>
          <a:p>
            <a:pPr algn="ctr"/>
            <a:r>
              <a:rPr kumimoji="1" lang="en-US" altLang="ja-JP" sz="800" dirty="0">
                <a:solidFill>
                  <a:schemeClr val="tx1"/>
                </a:solidFill>
              </a:rPr>
              <a:t>(</a:t>
            </a:r>
            <a:r>
              <a:rPr kumimoji="1" lang="ja-JP" altLang="en-US" sz="800" dirty="0">
                <a:solidFill>
                  <a:schemeClr val="tx1"/>
                </a:solidFill>
              </a:rPr>
              <a:t>過年度含む</a:t>
            </a:r>
            <a:r>
              <a:rPr kumimoji="1" lang="en-US" altLang="ja-JP" sz="800" dirty="0">
                <a:solidFill>
                  <a:schemeClr val="tx1"/>
                </a:solidFill>
              </a:rPr>
              <a:t>)</a:t>
            </a:r>
          </a:p>
        </p:txBody>
      </p:sp>
      <p:sp>
        <p:nvSpPr>
          <p:cNvPr id="6" name="テキスト ボックス 5"/>
          <p:cNvSpPr txBox="1"/>
          <p:nvPr/>
        </p:nvSpPr>
        <p:spPr>
          <a:xfrm>
            <a:off x="2673349" y="6239168"/>
            <a:ext cx="393282" cy="215444"/>
          </a:xfrm>
          <a:prstGeom prst="rect">
            <a:avLst/>
          </a:prstGeom>
          <a:noFill/>
        </p:spPr>
        <p:txBody>
          <a:bodyPr wrap="square" rtlCol="0">
            <a:spAutoFit/>
          </a:bodyPr>
          <a:lstStyle/>
          <a:p>
            <a:r>
              <a:rPr kumimoji="1" lang="en-US" altLang="ja-JP" sz="800" dirty="0"/>
              <a:t>6/13</a:t>
            </a:r>
            <a:endParaRPr kumimoji="1" lang="ja-JP" altLang="en-US" sz="800" dirty="0"/>
          </a:p>
        </p:txBody>
      </p:sp>
      <p:sp>
        <p:nvSpPr>
          <p:cNvPr id="15" name="テキスト ボックス 14"/>
          <p:cNvSpPr txBox="1"/>
          <p:nvPr/>
        </p:nvSpPr>
        <p:spPr>
          <a:xfrm>
            <a:off x="2366550" y="6121443"/>
            <a:ext cx="595035" cy="323165"/>
          </a:xfrm>
          <a:prstGeom prst="rect">
            <a:avLst/>
          </a:prstGeom>
          <a:noFill/>
        </p:spPr>
        <p:txBody>
          <a:bodyPr wrap="none" rtlCol="0">
            <a:spAutoFit/>
          </a:bodyPr>
          <a:lstStyle/>
          <a:p>
            <a:r>
              <a:rPr kumimoji="1" lang="ja-JP" altLang="en-US" sz="800" dirty="0"/>
              <a:t>セミナー</a:t>
            </a:r>
            <a:endParaRPr kumimoji="1" lang="en-US" altLang="ja-JP" sz="800" dirty="0"/>
          </a:p>
          <a:p>
            <a:r>
              <a:rPr kumimoji="1" lang="en-US" altLang="ja-JP" sz="700" dirty="0"/>
              <a:t>(</a:t>
            </a:r>
            <a:r>
              <a:rPr kumimoji="1" lang="ja-JP" altLang="en-US" sz="700" dirty="0"/>
              <a:t>ｵﾝﾗｲﾝ</a:t>
            </a:r>
            <a:r>
              <a:rPr kumimoji="1" lang="en-US" altLang="ja-JP" sz="700" dirty="0"/>
              <a:t>)</a:t>
            </a:r>
          </a:p>
        </p:txBody>
      </p:sp>
      <p:sp>
        <p:nvSpPr>
          <p:cNvPr id="83" name="正方形/長方形 82"/>
          <p:cNvSpPr/>
          <p:nvPr/>
        </p:nvSpPr>
        <p:spPr>
          <a:xfrm>
            <a:off x="3077187" y="6143524"/>
            <a:ext cx="545912" cy="28362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831" dirty="0"/>
          </a:p>
        </p:txBody>
      </p:sp>
      <p:sp>
        <p:nvSpPr>
          <p:cNvPr id="77" name="テキスト ボックス 76"/>
          <p:cNvSpPr txBox="1"/>
          <p:nvPr/>
        </p:nvSpPr>
        <p:spPr>
          <a:xfrm>
            <a:off x="3015313" y="6106054"/>
            <a:ext cx="769313" cy="338554"/>
          </a:xfrm>
          <a:prstGeom prst="rect">
            <a:avLst/>
          </a:prstGeom>
          <a:noFill/>
        </p:spPr>
        <p:txBody>
          <a:bodyPr wrap="square" rtlCol="0">
            <a:spAutoFit/>
          </a:bodyPr>
          <a:lstStyle/>
          <a:p>
            <a:r>
              <a:rPr kumimoji="1" lang="ja-JP" altLang="en-US" sz="900" dirty="0"/>
              <a:t>ﾜｰｸｼｮｯﾌﾟ</a:t>
            </a:r>
            <a:endParaRPr kumimoji="1" lang="en-US" altLang="ja-JP" sz="900" dirty="0"/>
          </a:p>
          <a:p>
            <a:r>
              <a:rPr kumimoji="1" lang="en-US" altLang="ja-JP" sz="700" dirty="0"/>
              <a:t>(</a:t>
            </a:r>
            <a:r>
              <a:rPr kumimoji="1" lang="ja-JP" altLang="en-US" sz="700" dirty="0"/>
              <a:t>ｵﾝﾗｲﾝ</a:t>
            </a:r>
            <a:r>
              <a:rPr kumimoji="1" lang="en-US" altLang="ja-JP" sz="700" dirty="0"/>
              <a:t>)</a:t>
            </a:r>
            <a:endParaRPr kumimoji="1" lang="ja-JP" altLang="en-US" sz="700" dirty="0"/>
          </a:p>
        </p:txBody>
      </p:sp>
      <p:sp>
        <p:nvSpPr>
          <p:cNvPr id="84" name="テキスト ボックス 83"/>
          <p:cNvSpPr txBox="1"/>
          <p:nvPr/>
        </p:nvSpPr>
        <p:spPr>
          <a:xfrm>
            <a:off x="3356881" y="6238254"/>
            <a:ext cx="393282" cy="215444"/>
          </a:xfrm>
          <a:prstGeom prst="rect">
            <a:avLst/>
          </a:prstGeom>
          <a:noFill/>
        </p:spPr>
        <p:txBody>
          <a:bodyPr wrap="square" rtlCol="0">
            <a:spAutoFit/>
          </a:bodyPr>
          <a:lstStyle/>
          <a:p>
            <a:r>
              <a:rPr kumimoji="1" lang="en-US" altLang="ja-JP" sz="800" dirty="0"/>
              <a:t>7/5</a:t>
            </a:r>
            <a:endParaRPr kumimoji="1" lang="ja-JP" altLang="en-US" sz="800" dirty="0"/>
          </a:p>
        </p:txBody>
      </p:sp>
      <p:sp>
        <p:nvSpPr>
          <p:cNvPr id="18" name="テキスト ボックス 17"/>
          <p:cNvSpPr txBox="1"/>
          <p:nvPr/>
        </p:nvSpPr>
        <p:spPr>
          <a:xfrm>
            <a:off x="4038953" y="4438331"/>
            <a:ext cx="292388" cy="581137"/>
          </a:xfrm>
          <a:prstGeom prst="rect">
            <a:avLst/>
          </a:prstGeom>
          <a:noFill/>
        </p:spPr>
        <p:txBody>
          <a:bodyPr vert="eaVert" wrap="square" rtlCol="0">
            <a:spAutoFit/>
          </a:bodyPr>
          <a:lstStyle/>
          <a:p>
            <a:r>
              <a:rPr kumimoji="1" lang="ja-JP" altLang="en-US" sz="700" dirty="0"/>
              <a:t>①　 ②</a:t>
            </a:r>
          </a:p>
        </p:txBody>
      </p:sp>
      <p:sp>
        <p:nvSpPr>
          <p:cNvPr id="80" name="テキスト ボックス 79"/>
          <p:cNvSpPr txBox="1"/>
          <p:nvPr/>
        </p:nvSpPr>
        <p:spPr>
          <a:xfrm>
            <a:off x="3958998" y="4515296"/>
            <a:ext cx="378630" cy="215444"/>
          </a:xfrm>
          <a:prstGeom prst="rect">
            <a:avLst/>
          </a:prstGeom>
          <a:noFill/>
        </p:spPr>
        <p:txBody>
          <a:bodyPr wrap="none" rtlCol="0">
            <a:spAutoFit/>
          </a:bodyPr>
          <a:lstStyle/>
          <a:p>
            <a:r>
              <a:rPr kumimoji="1" lang="en-US" altLang="ja-JP" sz="800" dirty="0"/>
              <a:t>8/14</a:t>
            </a:r>
            <a:endParaRPr kumimoji="1" lang="ja-JP" altLang="en-US" sz="800" dirty="0"/>
          </a:p>
        </p:txBody>
      </p:sp>
      <p:sp>
        <p:nvSpPr>
          <p:cNvPr id="81" name="テキスト ボックス 80"/>
          <p:cNvSpPr txBox="1"/>
          <p:nvPr/>
        </p:nvSpPr>
        <p:spPr>
          <a:xfrm>
            <a:off x="3958998" y="4713864"/>
            <a:ext cx="378630" cy="215444"/>
          </a:xfrm>
          <a:prstGeom prst="rect">
            <a:avLst/>
          </a:prstGeom>
          <a:noFill/>
        </p:spPr>
        <p:txBody>
          <a:bodyPr wrap="none" rtlCol="0">
            <a:spAutoFit/>
          </a:bodyPr>
          <a:lstStyle/>
          <a:p>
            <a:r>
              <a:rPr kumimoji="1" lang="en-US" altLang="ja-JP" sz="800" dirty="0"/>
              <a:t>8/28</a:t>
            </a:r>
            <a:endParaRPr kumimoji="1" lang="ja-JP" altLang="en-US" sz="800" dirty="0"/>
          </a:p>
        </p:txBody>
      </p:sp>
      <p:sp>
        <p:nvSpPr>
          <p:cNvPr id="82" name="テキスト ボックス 81"/>
          <p:cNvSpPr txBox="1"/>
          <p:nvPr/>
        </p:nvSpPr>
        <p:spPr>
          <a:xfrm>
            <a:off x="5351407" y="4625520"/>
            <a:ext cx="1442539" cy="307777"/>
          </a:xfrm>
          <a:prstGeom prst="rect">
            <a:avLst/>
          </a:prstGeom>
          <a:noFill/>
        </p:spPr>
        <p:txBody>
          <a:bodyPr wrap="square" rtlCol="0">
            <a:spAutoFit/>
          </a:bodyPr>
          <a:lstStyle/>
          <a:p>
            <a:r>
              <a:rPr kumimoji="1" lang="ja-JP" altLang="en-US" sz="700" dirty="0"/>
              <a:t>ｵﾘｴﾝ</a:t>
            </a:r>
            <a:r>
              <a:rPr kumimoji="1" lang="en-US" altLang="ja-JP" sz="700" dirty="0"/>
              <a:t>10/24</a:t>
            </a:r>
            <a:r>
              <a:rPr kumimoji="1" lang="ja-JP" altLang="en-US" sz="700" dirty="0"/>
              <a:t> ～ </a:t>
            </a:r>
            <a:r>
              <a:rPr kumimoji="1" lang="ja-JP" altLang="en-US" sz="700" b="1" dirty="0"/>
              <a:t>本番</a:t>
            </a:r>
            <a:r>
              <a:rPr kumimoji="1" lang="en-US" altLang="ja-JP" sz="700" b="1" dirty="0"/>
              <a:t>11/21</a:t>
            </a:r>
          </a:p>
          <a:p>
            <a:r>
              <a:rPr kumimoji="1" lang="ja-JP" altLang="en-US" sz="700" dirty="0"/>
              <a:t>成果発表会</a:t>
            </a:r>
            <a:r>
              <a:rPr kumimoji="1" lang="en-US" altLang="ja-JP" sz="700" dirty="0"/>
              <a:t>11/22</a:t>
            </a:r>
            <a:endParaRPr kumimoji="1" lang="ja-JP" altLang="en-US" sz="700" dirty="0"/>
          </a:p>
        </p:txBody>
      </p:sp>
      <p:sp>
        <p:nvSpPr>
          <p:cNvPr id="87" name="ホームベース 86"/>
          <p:cNvSpPr/>
          <p:nvPr/>
        </p:nvSpPr>
        <p:spPr>
          <a:xfrm>
            <a:off x="5407091" y="5174693"/>
            <a:ext cx="1276974" cy="681620"/>
          </a:xfrm>
          <a:prstGeom prst="homePlate">
            <a:avLst>
              <a:gd name="adj" fmla="val 197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108000" rIns="33231" bIns="0" rtlCol="0" anchor="ctr"/>
          <a:lstStyle/>
          <a:p>
            <a:r>
              <a:rPr kumimoji="1" lang="ja-JP" altLang="en-US" sz="831" b="1" dirty="0">
                <a:solidFill>
                  <a:schemeClr val="tx1"/>
                </a:solidFill>
              </a:rPr>
              <a:t>１</a:t>
            </a:r>
            <a:r>
              <a:rPr kumimoji="1" lang="en-US" altLang="ja-JP" sz="831" b="1" dirty="0">
                <a:solidFill>
                  <a:schemeClr val="tx1"/>
                </a:solidFill>
              </a:rPr>
              <a:t>DAY</a:t>
            </a:r>
            <a:r>
              <a:rPr kumimoji="1" lang="ja-JP" altLang="en-US" sz="831" b="1" dirty="0">
                <a:solidFill>
                  <a:schemeClr val="tx1"/>
                </a:solidFill>
              </a:rPr>
              <a:t>チャレンジ</a:t>
            </a:r>
            <a:endParaRPr kumimoji="1" lang="en-US" altLang="ja-JP" sz="831" b="1" dirty="0">
              <a:solidFill>
                <a:schemeClr val="tx1"/>
              </a:solidFill>
            </a:endParaRPr>
          </a:p>
          <a:p>
            <a:pPr lvl="0"/>
            <a:r>
              <a:rPr kumimoji="1" lang="ja-JP" altLang="en-US" sz="700" dirty="0">
                <a:solidFill>
                  <a:prstClr val="black"/>
                </a:solidFill>
              </a:rPr>
              <a:t>  ｵﾘｴﾝ</a:t>
            </a:r>
            <a:r>
              <a:rPr kumimoji="1" lang="en-US" altLang="ja-JP" sz="700" dirty="0">
                <a:solidFill>
                  <a:prstClr val="black"/>
                </a:solidFill>
              </a:rPr>
              <a:t>10/24</a:t>
            </a:r>
            <a:r>
              <a:rPr kumimoji="1" lang="ja-JP" altLang="en-US" sz="700" dirty="0">
                <a:solidFill>
                  <a:prstClr val="black"/>
                </a:solidFill>
              </a:rPr>
              <a:t> ～ </a:t>
            </a:r>
            <a:r>
              <a:rPr kumimoji="1" lang="ja-JP" altLang="en-US" sz="700" b="1" dirty="0">
                <a:solidFill>
                  <a:prstClr val="black"/>
                </a:solidFill>
              </a:rPr>
              <a:t>本番</a:t>
            </a:r>
            <a:r>
              <a:rPr kumimoji="1" lang="en-US" altLang="ja-JP" sz="700" b="1" dirty="0">
                <a:solidFill>
                  <a:prstClr val="black"/>
                </a:solidFill>
              </a:rPr>
              <a:t>11/21</a:t>
            </a:r>
          </a:p>
          <a:p>
            <a:pPr lvl="0"/>
            <a:r>
              <a:rPr kumimoji="1" lang="ja-JP" altLang="en-US" sz="700" dirty="0">
                <a:solidFill>
                  <a:prstClr val="black"/>
                </a:solidFill>
              </a:rPr>
              <a:t>   成果発表会</a:t>
            </a:r>
            <a:r>
              <a:rPr kumimoji="1" lang="en-US" altLang="ja-JP" sz="700" dirty="0">
                <a:solidFill>
                  <a:prstClr val="black"/>
                </a:solidFill>
              </a:rPr>
              <a:t>11/22</a:t>
            </a:r>
            <a:endParaRPr kumimoji="1" lang="en-US" altLang="ja-JP" sz="831" dirty="0">
              <a:solidFill>
                <a:schemeClr val="tx1"/>
              </a:solidFill>
            </a:endParaRPr>
          </a:p>
          <a:p>
            <a:r>
              <a:rPr kumimoji="1" lang="en-US" altLang="ja-JP" sz="831" b="1" dirty="0">
                <a:solidFill>
                  <a:schemeClr val="tx1"/>
                </a:solidFill>
              </a:rPr>
              <a:t>※</a:t>
            </a:r>
            <a:r>
              <a:rPr kumimoji="1" lang="ja-JP" altLang="en-US" sz="831" b="1" dirty="0">
                <a:solidFill>
                  <a:schemeClr val="tx1"/>
                </a:solidFill>
              </a:rPr>
              <a:t>同時実施：</a:t>
            </a:r>
            <a:r>
              <a:rPr kumimoji="1" lang="en-US" altLang="ja-JP" sz="831" b="1" dirty="0">
                <a:solidFill>
                  <a:schemeClr val="tx1"/>
                </a:solidFill>
              </a:rPr>
              <a:t>1DAY</a:t>
            </a:r>
            <a:r>
              <a:rPr kumimoji="1" lang="ja-JP" altLang="en-US" sz="831" b="1" dirty="0">
                <a:solidFill>
                  <a:schemeClr val="tx1"/>
                </a:solidFill>
              </a:rPr>
              <a:t>ライフシフトプログラム</a:t>
            </a:r>
            <a:endParaRPr kumimoji="1" lang="en-US" altLang="ja-JP" sz="900" dirty="0">
              <a:solidFill>
                <a:schemeClr val="tx1"/>
              </a:solidFill>
            </a:endParaRPr>
          </a:p>
          <a:p>
            <a:endParaRPr kumimoji="1" lang="en-US" altLang="ja-JP" sz="831" dirty="0">
              <a:solidFill>
                <a:schemeClr val="tx1"/>
              </a:solidFill>
            </a:endParaRPr>
          </a:p>
        </p:txBody>
      </p:sp>
      <p:sp>
        <p:nvSpPr>
          <p:cNvPr id="92" name="正方形/長方形 91"/>
          <p:cNvSpPr/>
          <p:nvPr/>
        </p:nvSpPr>
        <p:spPr>
          <a:xfrm>
            <a:off x="3204187" y="1728820"/>
            <a:ext cx="236895" cy="13478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a:solidFill>
                  <a:schemeClr val="tx1"/>
                </a:solidFill>
              </a:rPr>
              <a:t>事業説明会</a:t>
            </a:r>
            <a:endParaRPr kumimoji="1" lang="en-US" altLang="ja-JP" sz="1200" dirty="0">
              <a:solidFill>
                <a:schemeClr val="tx1"/>
              </a:solidFill>
            </a:endParaRPr>
          </a:p>
        </p:txBody>
      </p:sp>
      <p:sp>
        <p:nvSpPr>
          <p:cNvPr id="93" name="楕円 92"/>
          <p:cNvSpPr/>
          <p:nvPr/>
        </p:nvSpPr>
        <p:spPr>
          <a:xfrm>
            <a:off x="3086169" y="2799347"/>
            <a:ext cx="470812" cy="286052"/>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7/28</a:t>
            </a:r>
            <a:endParaRPr kumimoji="1" lang="ja-JP" altLang="en-US" sz="900" dirty="0">
              <a:solidFill>
                <a:schemeClr val="tx1"/>
              </a:solidFill>
            </a:endParaRPr>
          </a:p>
        </p:txBody>
      </p:sp>
      <p:sp>
        <p:nvSpPr>
          <p:cNvPr id="3" name="右矢印 2"/>
          <p:cNvSpPr/>
          <p:nvPr/>
        </p:nvSpPr>
        <p:spPr>
          <a:xfrm>
            <a:off x="4332793" y="2718283"/>
            <a:ext cx="715650" cy="350666"/>
          </a:xfrm>
          <a:prstGeom prst="rightArrow">
            <a:avLst>
              <a:gd name="adj1" fmla="val 45477"/>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4316730" y="2819400"/>
            <a:ext cx="1841" cy="147743"/>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5954556" y="4659132"/>
            <a:ext cx="411774" cy="121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5958039" y="5312911"/>
            <a:ext cx="411774" cy="121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A0E58E2E-97A2-4535-95A4-C4F18F6A7D6D}"/>
              </a:ext>
            </a:extLst>
          </p:cNvPr>
          <p:cNvSpPr/>
          <p:nvPr/>
        </p:nvSpPr>
        <p:spPr>
          <a:xfrm>
            <a:off x="3315911" y="4099451"/>
            <a:ext cx="236894" cy="7995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endParaRPr kumimoji="1" lang="en-US" altLang="ja-JP" sz="831" dirty="0">
              <a:solidFill>
                <a:schemeClr val="tx1"/>
              </a:solidFill>
            </a:endParaRPr>
          </a:p>
        </p:txBody>
      </p:sp>
      <p:sp>
        <p:nvSpPr>
          <p:cNvPr id="69" name="テキスト ボックス 68">
            <a:extLst>
              <a:ext uri="{FF2B5EF4-FFF2-40B4-BE49-F238E27FC236}">
                <a16:creationId xmlns:a16="http://schemas.microsoft.com/office/drawing/2014/main" id="{1A888725-90D6-4B3A-80BC-ABE14EF00438}"/>
              </a:ext>
            </a:extLst>
          </p:cNvPr>
          <p:cNvSpPr txBox="1"/>
          <p:nvPr/>
        </p:nvSpPr>
        <p:spPr>
          <a:xfrm>
            <a:off x="3285537" y="4094244"/>
            <a:ext cx="307777" cy="599798"/>
          </a:xfrm>
          <a:prstGeom prst="rect">
            <a:avLst/>
          </a:prstGeom>
          <a:noFill/>
        </p:spPr>
        <p:txBody>
          <a:bodyPr vert="eaVert" wrap="square" rtlCol="0">
            <a:spAutoFit/>
          </a:bodyPr>
          <a:lstStyle/>
          <a:p>
            <a:r>
              <a:rPr kumimoji="1" lang="ja-JP" altLang="en-US" sz="800" dirty="0"/>
              <a:t>事業説明会</a:t>
            </a:r>
            <a:endParaRPr kumimoji="1" lang="en-US" altLang="ja-JP" sz="800" dirty="0"/>
          </a:p>
        </p:txBody>
      </p:sp>
      <p:sp>
        <p:nvSpPr>
          <p:cNvPr id="74" name="テキスト ボックス 73">
            <a:extLst>
              <a:ext uri="{FF2B5EF4-FFF2-40B4-BE49-F238E27FC236}">
                <a16:creationId xmlns:a16="http://schemas.microsoft.com/office/drawing/2014/main" id="{4387E34F-0A55-4BB6-A82A-2C544698A3EB}"/>
              </a:ext>
            </a:extLst>
          </p:cNvPr>
          <p:cNvSpPr txBox="1"/>
          <p:nvPr/>
        </p:nvSpPr>
        <p:spPr>
          <a:xfrm>
            <a:off x="3274226" y="4739049"/>
            <a:ext cx="300452" cy="143156"/>
          </a:xfrm>
          <a:prstGeom prst="rect">
            <a:avLst/>
          </a:prstGeom>
          <a:noFill/>
        </p:spPr>
        <p:txBody>
          <a:bodyPr wrap="square" lIns="0" tIns="0" rIns="0" bIns="0" rtlCol="0">
            <a:spAutoFit/>
          </a:bodyPr>
          <a:lstStyle/>
          <a:p>
            <a:r>
              <a:rPr kumimoji="1" lang="ja-JP" altLang="en-US" sz="900" dirty="0"/>
              <a:t>  </a:t>
            </a:r>
            <a:r>
              <a:rPr kumimoji="1" lang="en-US" altLang="ja-JP" sz="900" dirty="0"/>
              <a:t>7/28</a:t>
            </a:r>
            <a:endParaRPr kumimoji="1" lang="ja-JP" altLang="en-US" sz="800" dirty="0"/>
          </a:p>
        </p:txBody>
      </p:sp>
      <p:sp>
        <p:nvSpPr>
          <p:cNvPr id="20" name="テキスト ボックス 19"/>
          <p:cNvSpPr txBox="1"/>
          <p:nvPr/>
        </p:nvSpPr>
        <p:spPr>
          <a:xfrm>
            <a:off x="3817578" y="4136544"/>
            <a:ext cx="123111" cy="745661"/>
          </a:xfrm>
          <a:prstGeom prst="rect">
            <a:avLst/>
          </a:prstGeom>
          <a:noFill/>
        </p:spPr>
        <p:txBody>
          <a:bodyPr vert="eaVert" wrap="square" lIns="0" tIns="0" rIns="0" bIns="0" rtlCol="0">
            <a:spAutoFit/>
          </a:bodyPr>
          <a:lstStyle/>
          <a:p>
            <a:r>
              <a:rPr kumimoji="1" lang="ja-JP" altLang="en-US" sz="800" dirty="0"/>
              <a:t>団体向け説明会</a:t>
            </a:r>
            <a:endParaRPr kumimoji="1" lang="en-US" altLang="ja-JP" sz="800" dirty="0"/>
          </a:p>
        </p:txBody>
      </p:sp>
      <p:sp>
        <p:nvSpPr>
          <p:cNvPr id="78" name="テキスト ボックス 77">
            <a:extLst>
              <a:ext uri="{FF2B5EF4-FFF2-40B4-BE49-F238E27FC236}">
                <a16:creationId xmlns:a16="http://schemas.microsoft.com/office/drawing/2014/main" id="{673E50C6-355A-415B-A134-EA323511DC73}"/>
              </a:ext>
            </a:extLst>
          </p:cNvPr>
          <p:cNvSpPr txBox="1"/>
          <p:nvPr/>
        </p:nvSpPr>
        <p:spPr>
          <a:xfrm>
            <a:off x="3607833" y="4412159"/>
            <a:ext cx="193964" cy="477054"/>
          </a:xfrm>
          <a:prstGeom prst="rect">
            <a:avLst/>
          </a:prstGeom>
          <a:noFill/>
        </p:spPr>
        <p:txBody>
          <a:bodyPr wrap="none" lIns="0" tIns="0" rIns="0" bIns="0" rtlCol="0">
            <a:spAutoFit/>
          </a:bodyPr>
          <a:lstStyle/>
          <a:p>
            <a:pPr algn="r"/>
            <a:r>
              <a:rPr kumimoji="1" lang="ja-JP" altLang="en-US" sz="700" dirty="0"/>
              <a:t>①</a:t>
            </a:r>
            <a:endParaRPr kumimoji="1" lang="en-US" altLang="ja-JP" sz="700" dirty="0"/>
          </a:p>
          <a:p>
            <a:pPr algn="r"/>
            <a:r>
              <a:rPr kumimoji="1" lang="en-US" altLang="ja-JP" sz="800" dirty="0"/>
              <a:t>8/6</a:t>
            </a:r>
          </a:p>
          <a:p>
            <a:pPr algn="r"/>
            <a:r>
              <a:rPr kumimoji="1" lang="ja-JP" altLang="en-US" sz="700" dirty="0"/>
              <a:t>➁</a:t>
            </a:r>
            <a:endParaRPr kumimoji="1" lang="en-US" altLang="ja-JP" sz="700" dirty="0"/>
          </a:p>
          <a:p>
            <a:pPr algn="r"/>
            <a:r>
              <a:rPr kumimoji="1" lang="en-US" altLang="ja-JP" sz="800" dirty="0"/>
              <a:t>8/18</a:t>
            </a:r>
            <a:endParaRPr kumimoji="1" lang="ja-JP" altLang="en-US" sz="800" dirty="0"/>
          </a:p>
        </p:txBody>
      </p:sp>
    </p:spTree>
    <p:extLst>
      <p:ext uri="{BB962C8B-B14F-4D97-AF65-F5344CB8AC3E}">
        <p14:creationId xmlns:p14="http://schemas.microsoft.com/office/powerpoint/2010/main" val="32736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69009" y="116734"/>
            <a:ext cx="9014606" cy="400851"/>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b="1" dirty="0"/>
              <a:t>①ホームタウン共創力アップ・プログラム</a:t>
            </a:r>
            <a:r>
              <a:rPr kumimoji="1" lang="ja-JP" altLang="en-US" sz="1400" b="1" dirty="0"/>
              <a:t>｜</a:t>
            </a:r>
            <a:r>
              <a:rPr kumimoji="1" lang="ja-JP" altLang="en-US" sz="1200" b="1" dirty="0"/>
              <a:t>区市町村・社会福祉協議会・地域包括支援センター等向け支援</a:t>
            </a:r>
            <a:endParaRPr kumimoji="1" lang="ja-JP" altLang="en-US" sz="1200" dirty="0"/>
          </a:p>
        </p:txBody>
      </p:sp>
      <p:graphicFrame>
        <p:nvGraphicFramePr>
          <p:cNvPr id="87" name="表 86"/>
          <p:cNvGraphicFramePr>
            <a:graphicFrameLocks noGrp="1"/>
          </p:cNvGraphicFramePr>
          <p:nvPr>
            <p:extLst>
              <p:ext uri="{D42A27DB-BD31-4B8C-83A1-F6EECF244321}">
                <p14:modId xmlns:p14="http://schemas.microsoft.com/office/powerpoint/2010/main" val="3139134990"/>
              </p:ext>
            </p:extLst>
          </p:nvPr>
        </p:nvGraphicFramePr>
        <p:xfrm>
          <a:off x="69009" y="2137451"/>
          <a:ext cx="8885205" cy="2781690"/>
        </p:xfrm>
        <a:graphic>
          <a:graphicData uri="http://schemas.openxmlformats.org/drawingml/2006/table">
            <a:tbl>
              <a:tblPr firstRow="1" bandRow="1">
                <a:tableStyleId>{5C22544A-7EE6-4342-B048-85BDC9FD1C3A}</a:tableStyleId>
              </a:tblPr>
              <a:tblGrid>
                <a:gridCol w="987245">
                  <a:extLst>
                    <a:ext uri="{9D8B030D-6E8A-4147-A177-3AD203B41FA5}">
                      <a16:colId xmlns:a16="http://schemas.microsoft.com/office/drawing/2014/main" val="20003"/>
                    </a:ext>
                  </a:extLst>
                </a:gridCol>
                <a:gridCol w="987245">
                  <a:extLst>
                    <a:ext uri="{9D8B030D-6E8A-4147-A177-3AD203B41FA5}">
                      <a16:colId xmlns:a16="http://schemas.microsoft.com/office/drawing/2014/main" val="20004"/>
                    </a:ext>
                  </a:extLst>
                </a:gridCol>
                <a:gridCol w="987245">
                  <a:extLst>
                    <a:ext uri="{9D8B030D-6E8A-4147-A177-3AD203B41FA5}">
                      <a16:colId xmlns:a16="http://schemas.microsoft.com/office/drawing/2014/main" val="20005"/>
                    </a:ext>
                  </a:extLst>
                </a:gridCol>
                <a:gridCol w="987245">
                  <a:extLst>
                    <a:ext uri="{9D8B030D-6E8A-4147-A177-3AD203B41FA5}">
                      <a16:colId xmlns:a16="http://schemas.microsoft.com/office/drawing/2014/main" val="20006"/>
                    </a:ext>
                  </a:extLst>
                </a:gridCol>
                <a:gridCol w="987245">
                  <a:extLst>
                    <a:ext uri="{9D8B030D-6E8A-4147-A177-3AD203B41FA5}">
                      <a16:colId xmlns:a16="http://schemas.microsoft.com/office/drawing/2014/main" val="20007"/>
                    </a:ext>
                  </a:extLst>
                </a:gridCol>
                <a:gridCol w="987245">
                  <a:extLst>
                    <a:ext uri="{9D8B030D-6E8A-4147-A177-3AD203B41FA5}">
                      <a16:colId xmlns:a16="http://schemas.microsoft.com/office/drawing/2014/main" val="20008"/>
                    </a:ext>
                  </a:extLst>
                </a:gridCol>
                <a:gridCol w="987245">
                  <a:extLst>
                    <a:ext uri="{9D8B030D-6E8A-4147-A177-3AD203B41FA5}">
                      <a16:colId xmlns:a16="http://schemas.microsoft.com/office/drawing/2014/main" val="20009"/>
                    </a:ext>
                  </a:extLst>
                </a:gridCol>
                <a:gridCol w="987245">
                  <a:extLst>
                    <a:ext uri="{9D8B030D-6E8A-4147-A177-3AD203B41FA5}">
                      <a16:colId xmlns:a16="http://schemas.microsoft.com/office/drawing/2014/main" val="20010"/>
                    </a:ext>
                  </a:extLst>
                </a:gridCol>
                <a:gridCol w="987245">
                  <a:extLst>
                    <a:ext uri="{9D8B030D-6E8A-4147-A177-3AD203B41FA5}">
                      <a16:colId xmlns:a16="http://schemas.microsoft.com/office/drawing/2014/main" val="20011"/>
                    </a:ext>
                  </a:extLst>
                </a:gridCol>
              </a:tblGrid>
              <a:tr h="454200">
                <a:tc>
                  <a:txBody>
                    <a:bodyPr/>
                    <a:lstStyle/>
                    <a:p>
                      <a:r>
                        <a:rPr kumimoji="1" lang="en-US" altLang="ja-JP" sz="1200" dirty="0"/>
                        <a:t>2020</a:t>
                      </a:r>
                      <a:r>
                        <a:rPr kumimoji="1" lang="ja-JP" altLang="en-US" sz="1200" dirty="0"/>
                        <a:t>年</a:t>
                      </a:r>
                      <a:endParaRPr kumimoji="1" lang="en-US" altLang="ja-JP" sz="1200" dirty="0"/>
                    </a:p>
                    <a:p>
                      <a:r>
                        <a:rPr kumimoji="1" lang="ja-JP" altLang="en-US" sz="1200" dirty="0"/>
                        <a:t>７月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ja-JP" altLang="en-US" sz="1200" dirty="0"/>
                        <a:t>８月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ja-JP" altLang="en-US" sz="1200" dirty="0"/>
                        <a:t>９月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en-US" altLang="ja-JP" sz="1200" dirty="0"/>
                        <a:t>10</a:t>
                      </a:r>
                      <a:r>
                        <a:rPr kumimoji="1" lang="ja-JP" altLang="en-US" sz="1200" dirty="0"/>
                        <a:t>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en-US" altLang="ja-JP" sz="1200" dirty="0"/>
                        <a:t>11</a:t>
                      </a:r>
                      <a:r>
                        <a:rPr kumimoji="1" lang="ja-JP" altLang="en-US" sz="1200" dirty="0"/>
                        <a:t>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en-US" altLang="ja-JP" sz="1200" dirty="0"/>
                        <a:t>12</a:t>
                      </a:r>
                      <a:r>
                        <a:rPr kumimoji="1" lang="ja-JP" altLang="en-US" sz="1200" dirty="0"/>
                        <a:t>月</a:t>
                      </a:r>
                    </a:p>
                  </a:txBody>
                  <a:tcPr>
                    <a:lnT w="12700" cap="flat" cmpd="sng" algn="ctr">
                      <a:solidFill>
                        <a:schemeClr val="tx1"/>
                      </a:solidFill>
                      <a:prstDash val="solid"/>
                      <a:round/>
                      <a:headEnd type="none" w="med" len="med"/>
                      <a:tailEnd type="none" w="med" len="med"/>
                    </a:lnT>
                  </a:tcPr>
                </a:tc>
                <a:tc>
                  <a:txBody>
                    <a:bodyPr/>
                    <a:lstStyle/>
                    <a:p>
                      <a:r>
                        <a:rPr kumimoji="1" lang="en-US" altLang="ja-JP" sz="1050" dirty="0"/>
                        <a:t>2021</a:t>
                      </a:r>
                      <a:r>
                        <a:rPr kumimoji="1" lang="ja-JP" altLang="en-US" sz="1050" dirty="0"/>
                        <a:t>年</a:t>
                      </a:r>
                      <a:endParaRPr kumimoji="1" lang="en-US" altLang="ja-JP" sz="1050" dirty="0"/>
                    </a:p>
                    <a:p>
                      <a:r>
                        <a:rPr kumimoji="1" lang="ja-JP" altLang="en-US" sz="1200" dirty="0"/>
                        <a:t>１月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ja-JP" altLang="en-US" sz="1200" dirty="0"/>
                        <a:t>２月</a:t>
                      </a:r>
                    </a:p>
                  </a:txBody>
                  <a:tcPr>
                    <a:lnT w="12700" cap="flat" cmpd="sng" algn="ctr">
                      <a:solidFill>
                        <a:schemeClr val="tx1"/>
                      </a:solidFill>
                      <a:prstDash val="solid"/>
                      <a:round/>
                      <a:headEnd type="none" w="med" len="med"/>
                      <a:tailEnd type="none" w="med" len="med"/>
                    </a:lnT>
                  </a:tcPr>
                </a:tc>
                <a:tc>
                  <a:txBody>
                    <a:bodyPr/>
                    <a:lstStyle/>
                    <a:p>
                      <a:endParaRPr kumimoji="1" lang="en-US" altLang="ja-JP" sz="1200" dirty="0"/>
                    </a:p>
                    <a:p>
                      <a:r>
                        <a:rPr kumimoji="1" lang="ja-JP" altLang="en-US" sz="1200" dirty="0"/>
                        <a:t>３月</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324490">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7" name="ホームベース 66"/>
          <p:cNvSpPr/>
          <p:nvPr/>
        </p:nvSpPr>
        <p:spPr>
          <a:xfrm>
            <a:off x="254273" y="2584923"/>
            <a:ext cx="7742419" cy="224655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b="1" dirty="0"/>
              <a:t>ホームタウン共創力アップ・プログラム</a:t>
            </a:r>
            <a:endParaRPr kumimoji="1" lang="en-US" altLang="ja-JP" sz="1600" b="1" dirty="0"/>
          </a:p>
          <a:p>
            <a:pPr algn="ctr"/>
            <a:endParaRPr kumimoji="1" lang="en-US" altLang="ja-JP" sz="1600" dirty="0"/>
          </a:p>
          <a:p>
            <a:pPr algn="ctr"/>
            <a:endParaRPr kumimoji="1" lang="en-US" altLang="ja-JP" sz="1600" dirty="0"/>
          </a:p>
          <a:p>
            <a:pPr algn="ctr"/>
            <a:endParaRPr kumimoji="1" lang="en-US" altLang="ja-JP" sz="1600" dirty="0"/>
          </a:p>
          <a:p>
            <a:pPr algn="ctr"/>
            <a:endParaRPr kumimoji="1" lang="en-US" altLang="ja-JP" sz="1600" dirty="0"/>
          </a:p>
          <a:p>
            <a:pPr algn="ctr"/>
            <a:endParaRPr kumimoji="1" lang="en-US" altLang="ja-JP" sz="1600" dirty="0"/>
          </a:p>
          <a:p>
            <a:pPr algn="ctr"/>
            <a:endParaRPr kumimoji="1" lang="en-US" altLang="ja-JP" sz="1600" dirty="0"/>
          </a:p>
          <a:p>
            <a:pPr algn="ctr"/>
            <a:endParaRPr kumimoji="1" lang="en-US" altLang="ja-JP" sz="1600" dirty="0"/>
          </a:p>
          <a:p>
            <a:pPr algn="ctr"/>
            <a:endParaRPr kumimoji="1" lang="ja-JP" altLang="en-US" sz="1600" dirty="0"/>
          </a:p>
        </p:txBody>
      </p:sp>
      <p:sp>
        <p:nvSpPr>
          <p:cNvPr id="68" name="正方形/長方形 67"/>
          <p:cNvSpPr/>
          <p:nvPr/>
        </p:nvSpPr>
        <p:spPr>
          <a:xfrm>
            <a:off x="745853" y="2867689"/>
            <a:ext cx="1006747" cy="2832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900" dirty="0"/>
              <a:t>プログラム</a:t>
            </a:r>
            <a:r>
              <a:rPr kumimoji="1" lang="en-US" altLang="ja-JP" sz="900" dirty="0"/>
              <a:t>Ⅰ</a:t>
            </a:r>
          </a:p>
          <a:p>
            <a:pPr algn="ctr"/>
            <a:r>
              <a:rPr kumimoji="1" lang="ja-JP" altLang="en-US" sz="900" dirty="0"/>
              <a:t>セミナー</a:t>
            </a:r>
          </a:p>
        </p:txBody>
      </p:sp>
      <p:sp>
        <p:nvSpPr>
          <p:cNvPr id="69" name="正方形/長方形 68"/>
          <p:cNvSpPr/>
          <p:nvPr/>
        </p:nvSpPr>
        <p:spPr>
          <a:xfrm>
            <a:off x="1752600" y="2869716"/>
            <a:ext cx="1286131" cy="2832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900" dirty="0"/>
              <a:t>プログラム</a:t>
            </a:r>
            <a:r>
              <a:rPr kumimoji="1" lang="en-US" altLang="ja-JP" sz="900" dirty="0"/>
              <a:t>Ⅱ</a:t>
            </a:r>
          </a:p>
          <a:p>
            <a:pPr algn="ctr"/>
            <a:r>
              <a:rPr kumimoji="1" lang="ja-JP" altLang="en-US" sz="800" dirty="0"/>
              <a:t>地域づくりゼミ</a:t>
            </a:r>
          </a:p>
        </p:txBody>
      </p:sp>
      <p:sp>
        <p:nvSpPr>
          <p:cNvPr id="70" name="正方形/長方形 69"/>
          <p:cNvSpPr/>
          <p:nvPr/>
        </p:nvSpPr>
        <p:spPr>
          <a:xfrm>
            <a:off x="3038732" y="2863968"/>
            <a:ext cx="4888944" cy="2890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a:t>プログラム</a:t>
            </a:r>
            <a:r>
              <a:rPr kumimoji="1" lang="en-US" altLang="ja-JP" sz="1000" dirty="0"/>
              <a:t>Ⅲ</a:t>
            </a:r>
            <a:r>
              <a:rPr kumimoji="1" lang="ja-JP" altLang="en-US" sz="1000" dirty="0"/>
              <a:t>　伴走支援</a:t>
            </a:r>
          </a:p>
        </p:txBody>
      </p:sp>
      <p:sp>
        <p:nvSpPr>
          <p:cNvPr id="71" name="正方形/長方形 70"/>
          <p:cNvSpPr/>
          <p:nvPr/>
        </p:nvSpPr>
        <p:spPr>
          <a:xfrm>
            <a:off x="2094798" y="3192779"/>
            <a:ext cx="943933" cy="1099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2000" dirty="0">
              <a:solidFill>
                <a:schemeClr val="tx1"/>
              </a:solidFill>
            </a:endParaRPr>
          </a:p>
        </p:txBody>
      </p:sp>
      <p:sp>
        <p:nvSpPr>
          <p:cNvPr id="72" name="ホームベース 71"/>
          <p:cNvSpPr/>
          <p:nvPr/>
        </p:nvSpPr>
        <p:spPr>
          <a:xfrm>
            <a:off x="2012519" y="3169919"/>
            <a:ext cx="1216107" cy="363155"/>
          </a:xfrm>
          <a:prstGeom prst="homePlate">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a:solidFill>
                  <a:schemeClr val="tx1"/>
                </a:solidFill>
              </a:rPr>
              <a:t>集合研修</a:t>
            </a:r>
          </a:p>
        </p:txBody>
      </p:sp>
      <p:sp>
        <p:nvSpPr>
          <p:cNvPr id="73" name="ホームベース 72"/>
          <p:cNvSpPr/>
          <p:nvPr/>
        </p:nvSpPr>
        <p:spPr>
          <a:xfrm>
            <a:off x="2048408" y="3674989"/>
            <a:ext cx="1190908" cy="412236"/>
          </a:xfrm>
          <a:prstGeom prst="homePlate">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00" dirty="0">
                <a:solidFill>
                  <a:schemeClr val="tx1"/>
                </a:solidFill>
              </a:rPr>
              <a:t>地域のつながりの現状と今後について</a:t>
            </a:r>
            <a:endParaRPr kumimoji="1" lang="en-US" altLang="ja-JP" sz="400" dirty="0">
              <a:solidFill>
                <a:schemeClr val="tx1"/>
              </a:solidFill>
            </a:endParaRPr>
          </a:p>
          <a:p>
            <a:r>
              <a:rPr kumimoji="1" lang="ja-JP" altLang="en-US" sz="1100" dirty="0">
                <a:solidFill>
                  <a:schemeClr val="tx1"/>
                </a:solidFill>
              </a:rPr>
              <a:t>　①</a:t>
            </a:r>
            <a:r>
              <a:rPr kumimoji="1" lang="en-US" altLang="ja-JP" sz="1100" dirty="0">
                <a:solidFill>
                  <a:schemeClr val="tx1"/>
                </a:solidFill>
              </a:rPr>
              <a:t>9/11</a:t>
            </a:r>
          </a:p>
          <a:p>
            <a:r>
              <a:rPr kumimoji="1" lang="ja-JP" altLang="en-US" sz="1100" dirty="0">
                <a:solidFill>
                  <a:schemeClr val="tx1"/>
                </a:solidFill>
              </a:rPr>
              <a:t>　②</a:t>
            </a:r>
            <a:r>
              <a:rPr kumimoji="1" lang="en-US" altLang="ja-JP" sz="1100" dirty="0">
                <a:solidFill>
                  <a:schemeClr val="tx1"/>
                </a:solidFill>
              </a:rPr>
              <a:t>9/25</a:t>
            </a:r>
            <a:endParaRPr kumimoji="1" lang="ja-JP" altLang="en-US" sz="1100" dirty="0">
              <a:solidFill>
                <a:schemeClr val="tx1"/>
              </a:solidFill>
            </a:endParaRPr>
          </a:p>
        </p:txBody>
      </p:sp>
      <p:sp>
        <p:nvSpPr>
          <p:cNvPr id="75" name="ホームベース 74"/>
          <p:cNvSpPr/>
          <p:nvPr/>
        </p:nvSpPr>
        <p:spPr>
          <a:xfrm>
            <a:off x="3072998" y="3630346"/>
            <a:ext cx="4923694" cy="113392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tIns="72000" bIns="0" rtlCol="0" anchor="ctr"/>
          <a:lstStyle/>
          <a:p>
            <a:endParaRPr kumimoji="1" lang="en-US" altLang="ja-JP" sz="1100" dirty="0">
              <a:solidFill>
                <a:schemeClr val="tx1"/>
              </a:solidFill>
            </a:endParaRPr>
          </a:p>
          <a:p>
            <a:r>
              <a:rPr kumimoji="1" lang="ja-JP" altLang="en-US" sz="1050" dirty="0">
                <a:solidFill>
                  <a:schemeClr val="tx1"/>
                </a:solidFill>
              </a:rPr>
              <a:t>支援テーマ：</a:t>
            </a:r>
            <a:endParaRPr kumimoji="1" lang="en-US" altLang="ja-JP" sz="1050" dirty="0">
              <a:solidFill>
                <a:schemeClr val="tx1"/>
              </a:solidFill>
            </a:endParaRPr>
          </a:p>
          <a:p>
            <a:r>
              <a:rPr kumimoji="1" lang="ja-JP" altLang="en-US" sz="1050" dirty="0">
                <a:solidFill>
                  <a:schemeClr val="tx1"/>
                </a:solidFill>
              </a:rPr>
              <a:t>①居場所の運営支援</a:t>
            </a:r>
            <a:endParaRPr kumimoji="1" lang="en-US" altLang="ja-JP" sz="1050" dirty="0">
              <a:solidFill>
                <a:schemeClr val="tx1"/>
              </a:solidFill>
            </a:endParaRPr>
          </a:p>
          <a:p>
            <a:r>
              <a:rPr kumimoji="1" lang="ja-JP" altLang="en-US" sz="1050" dirty="0">
                <a:solidFill>
                  <a:schemeClr val="tx1"/>
                </a:solidFill>
              </a:rPr>
              <a:t>②住民主体を促す支援の仕方</a:t>
            </a:r>
            <a:endParaRPr kumimoji="1" lang="en-US" altLang="ja-JP" sz="1050" dirty="0">
              <a:solidFill>
                <a:schemeClr val="tx1"/>
              </a:solidFill>
            </a:endParaRPr>
          </a:p>
          <a:p>
            <a:r>
              <a:rPr kumimoji="1" lang="ja-JP" altLang="en-US" sz="1050" dirty="0">
                <a:solidFill>
                  <a:schemeClr val="tx1"/>
                </a:solidFill>
              </a:rPr>
              <a:t>③地域との連携</a:t>
            </a:r>
            <a:endParaRPr kumimoji="1" lang="en-US" altLang="ja-JP" sz="1050" dirty="0">
              <a:solidFill>
                <a:schemeClr val="tx1"/>
              </a:solidFill>
            </a:endParaRPr>
          </a:p>
        </p:txBody>
      </p:sp>
      <p:sp>
        <p:nvSpPr>
          <p:cNvPr id="76" name="ホームベース 75"/>
          <p:cNvSpPr/>
          <p:nvPr/>
        </p:nvSpPr>
        <p:spPr>
          <a:xfrm>
            <a:off x="2937697" y="3582175"/>
            <a:ext cx="1629881" cy="579449"/>
          </a:xfrm>
          <a:prstGeom prst="homePlate">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a:solidFill>
                  <a:schemeClr val="tx1"/>
                </a:solidFill>
              </a:rPr>
              <a:t>個別伴走支援</a:t>
            </a:r>
            <a:endParaRPr kumimoji="1" lang="en-US" altLang="ja-JP" sz="1400" b="1" dirty="0">
              <a:solidFill>
                <a:schemeClr val="tx1"/>
              </a:solidFill>
            </a:endParaRPr>
          </a:p>
          <a:p>
            <a:pPr algn="ctr"/>
            <a:endParaRPr kumimoji="1" lang="ja-JP" altLang="en-US" sz="1200" b="1" dirty="0">
              <a:solidFill>
                <a:schemeClr val="tx1"/>
              </a:solidFill>
            </a:endParaRPr>
          </a:p>
        </p:txBody>
      </p:sp>
      <p:sp>
        <p:nvSpPr>
          <p:cNvPr id="77" name="正方形/長方形 76"/>
          <p:cNvSpPr/>
          <p:nvPr/>
        </p:nvSpPr>
        <p:spPr>
          <a:xfrm>
            <a:off x="5238973" y="3165743"/>
            <a:ext cx="317846" cy="1589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rPr>
              <a:t>中間報告会</a:t>
            </a:r>
            <a:endParaRPr kumimoji="1" lang="en-US" altLang="ja-JP" sz="1400" b="1" dirty="0">
              <a:solidFill>
                <a:schemeClr val="tx1"/>
              </a:solidFill>
            </a:endParaRPr>
          </a:p>
        </p:txBody>
      </p:sp>
      <p:sp>
        <p:nvSpPr>
          <p:cNvPr id="78" name="楕円 77"/>
          <p:cNvSpPr/>
          <p:nvPr/>
        </p:nvSpPr>
        <p:spPr>
          <a:xfrm>
            <a:off x="6081032" y="3819857"/>
            <a:ext cx="1033234" cy="7582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3</a:t>
            </a:r>
            <a:r>
              <a:rPr kumimoji="1" lang="ja-JP" altLang="en-US" sz="1400" dirty="0"/>
              <a:t>地域程度を想定</a:t>
            </a:r>
          </a:p>
        </p:txBody>
      </p:sp>
      <p:sp>
        <p:nvSpPr>
          <p:cNvPr id="82" name="楕円 81"/>
          <p:cNvSpPr/>
          <p:nvPr/>
        </p:nvSpPr>
        <p:spPr>
          <a:xfrm>
            <a:off x="371251" y="4501737"/>
            <a:ext cx="419745" cy="280216"/>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7/28</a:t>
            </a:r>
            <a:endParaRPr kumimoji="1" lang="ja-JP" altLang="en-US" sz="900" dirty="0">
              <a:solidFill>
                <a:schemeClr val="tx1"/>
              </a:solidFill>
            </a:endParaRPr>
          </a:p>
        </p:txBody>
      </p:sp>
      <p:sp>
        <p:nvSpPr>
          <p:cNvPr id="84" name="正方形/長方形 83"/>
          <p:cNvSpPr/>
          <p:nvPr/>
        </p:nvSpPr>
        <p:spPr>
          <a:xfrm>
            <a:off x="1521486" y="3196523"/>
            <a:ext cx="456376" cy="1584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0" rtlCol="0" anchor="ctr"/>
          <a:lstStyle/>
          <a:p>
            <a:r>
              <a:rPr kumimoji="1" lang="ja-JP" altLang="en-US" sz="1400" dirty="0">
                <a:solidFill>
                  <a:schemeClr val="tx1"/>
                </a:solidFill>
              </a:rPr>
              <a:t>　個別相談＆</a:t>
            </a:r>
            <a:endParaRPr kumimoji="1" lang="en-US" altLang="ja-JP" sz="1400" dirty="0">
              <a:solidFill>
                <a:schemeClr val="tx1"/>
              </a:solidFill>
            </a:endParaRPr>
          </a:p>
          <a:p>
            <a:r>
              <a:rPr kumimoji="1" lang="ja-JP" altLang="en-US" sz="1400" dirty="0">
                <a:solidFill>
                  <a:schemeClr val="tx1"/>
                </a:solidFill>
              </a:rPr>
              <a:t>　公開講座②</a:t>
            </a:r>
            <a:endParaRPr kumimoji="1" lang="en-US" altLang="ja-JP" sz="1400" dirty="0">
              <a:solidFill>
                <a:schemeClr val="tx1"/>
              </a:solidFill>
            </a:endParaRPr>
          </a:p>
        </p:txBody>
      </p:sp>
      <p:sp>
        <p:nvSpPr>
          <p:cNvPr id="86" name="楕円 85"/>
          <p:cNvSpPr/>
          <p:nvPr/>
        </p:nvSpPr>
        <p:spPr>
          <a:xfrm>
            <a:off x="1522680" y="4485505"/>
            <a:ext cx="449443" cy="280216"/>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1000" dirty="0">
                <a:solidFill>
                  <a:schemeClr val="tx1"/>
                </a:solidFill>
              </a:rPr>
              <a:t>8/28</a:t>
            </a:r>
            <a:endParaRPr kumimoji="1" lang="ja-JP" altLang="en-US" sz="1000" dirty="0">
              <a:solidFill>
                <a:schemeClr val="tx1"/>
              </a:solidFill>
            </a:endParaRPr>
          </a:p>
        </p:txBody>
      </p:sp>
      <p:sp>
        <p:nvSpPr>
          <p:cNvPr id="89" name="正方形/長方形 88"/>
          <p:cNvSpPr/>
          <p:nvPr/>
        </p:nvSpPr>
        <p:spPr>
          <a:xfrm>
            <a:off x="7996692" y="2674487"/>
            <a:ext cx="498561" cy="2080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rPr>
              <a:t>東京ホームタウン大学</a:t>
            </a:r>
            <a:endParaRPr kumimoji="1" lang="en-US" altLang="ja-JP" sz="1400" dirty="0">
              <a:solidFill>
                <a:schemeClr val="tx1"/>
              </a:solidFill>
            </a:endParaRPr>
          </a:p>
          <a:p>
            <a:pPr algn="ctr"/>
            <a:r>
              <a:rPr kumimoji="1" lang="ja-JP" altLang="en-US" sz="1400" dirty="0">
                <a:solidFill>
                  <a:schemeClr val="tx1"/>
                </a:solidFill>
              </a:rPr>
              <a:t>（成果報告会を兼ねる）</a:t>
            </a:r>
            <a:endParaRPr kumimoji="1" lang="en-US" altLang="ja-JP" sz="1400" dirty="0">
              <a:solidFill>
                <a:schemeClr val="tx1"/>
              </a:solidFill>
            </a:endParaRPr>
          </a:p>
        </p:txBody>
      </p:sp>
      <p:sp>
        <p:nvSpPr>
          <p:cNvPr id="2" name="角丸四角形 1"/>
          <p:cNvSpPr/>
          <p:nvPr/>
        </p:nvSpPr>
        <p:spPr>
          <a:xfrm>
            <a:off x="69009" y="612474"/>
            <a:ext cx="9014606" cy="1176945"/>
          </a:xfrm>
          <a:prstGeom prst="roundRect">
            <a:avLst/>
          </a:prstGeom>
          <a:ln w="28575"/>
        </p:spPr>
        <p:style>
          <a:lnRef idx="2">
            <a:schemeClr val="dk1"/>
          </a:lnRef>
          <a:fillRef idx="1">
            <a:schemeClr val="lt1"/>
          </a:fillRef>
          <a:effectRef idx="0">
            <a:schemeClr val="dk1"/>
          </a:effectRef>
          <a:fontRef idx="minor">
            <a:schemeClr val="dk1"/>
          </a:fontRef>
        </p:style>
        <p:txBody>
          <a:bodyPr lIns="36000" rIns="36000" rtlCol="0" anchor="ctr"/>
          <a:lstStyle/>
          <a:p>
            <a:r>
              <a:rPr kumimoji="1" lang="ja-JP" altLang="en-US" sz="1200" b="1" u="sng" dirty="0"/>
              <a:t>「共創力」</a:t>
            </a:r>
            <a:r>
              <a:rPr kumimoji="1" lang="ja-JP" altLang="en-US" sz="1200" dirty="0"/>
              <a:t>とは、</a:t>
            </a:r>
            <a:r>
              <a:rPr kumimoji="1" lang="ja-JP" altLang="en-US" sz="1200" b="1" u="sng" dirty="0"/>
              <a:t>住民と“共（とも）”に地域を“創（つく）る”ための基盤を整える“力”</a:t>
            </a:r>
            <a:r>
              <a:rPr kumimoji="1" lang="ja-JP" altLang="en-US" sz="1200" dirty="0"/>
              <a:t>。</a:t>
            </a:r>
            <a:endParaRPr kumimoji="1" lang="en-US" altLang="ja-JP" sz="1200" dirty="0"/>
          </a:p>
          <a:p>
            <a:r>
              <a:rPr kumimoji="1" lang="ja-JP" altLang="en-US" sz="1200" dirty="0"/>
              <a:t>地域福祉の担い手や新たな活動を創出するため、各地域において住民主体の地域づくりに向けたコーディネート役を担う担当者の取組に対し、アドバイザー（</a:t>
            </a:r>
            <a:r>
              <a:rPr kumimoji="1" lang="en-US" altLang="ja-JP" sz="1200" dirty="0"/>
              <a:t>※</a:t>
            </a:r>
            <a:r>
              <a:rPr kumimoji="1" lang="ja-JP" altLang="en-US" sz="1200" dirty="0"/>
              <a:t>）による「セミナー」「集合研修」「個別伴走支援」を通し、各地域の取組段階に応じて実践的な支援を伴走型で支援します。特に、</a:t>
            </a:r>
            <a:r>
              <a:rPr kumimoji="1" lang="ja-JP" altLang="en-US" sz="1200" b="1" u="sng" dirty="0"/>
              <a:t>組織の内外における連携や仕組みづくりを具体的に推進するため</a:t>
            </a:r>
            <a:r>
              <a:rPr kumimoji="1" lang="ja-JP" altLang="en-US" sz="1200" dirty="0"/>
              <a:t>にご活用ください。</a:t>
            </a:r>
            <a:endParaRPr kumimoji="1" lang="en-US" altLang="ja-JP" sz="1200" dirty="0"/>
          </a:p>
          <a:p>
            <a:r>
              <a:rPr kumimoji="1" lang="ja-JP" altLang="en-US" sz="1200" dirty="0"/>
              <a:t>　</a:t>
            </a:r>
            <a:r>
              <a:rPr kumimoji="1" lang="en-US" altLang="ja-JP" sz="1200" dirty="0"/>
              <a:t>※</a:t>
            </a:r>
            <a:r>
              <a:rPr kumimoji="1" lang="ja-JP" altLang="en-US" sz="1200" dirty="0"/>
              <a:t>アドバイザー：</a:t>
            </a:r>
            <a:endParaRPr kumimoji="1" lang="en-US" altLang="ja-JP" sz="1200" dirty="0"/>
          </a:p>
          <a:p>
            <a:r>
              <a:rPr kumimoji="1" lang="ja-JP" altLang="en-US" sz="1200" dirty="0"/>
              <a:t>　　</a:t>
            </a:r>
            <a:r>
              <a:rPr kumimoji="1" lang="en-US" altLang="ja-JP" sz="1200" dirty="0"/>
              <a:t>NPO</a:t>
            </a:r>
            <a:r>
              <a:rPr kumimoji="1" lang="ja-JP" altLang="en-US" sz="1200" dirty="0"/>
              <a:t>法人コミュニティビジネスサポートセンター（</a:t>
            </a:r>
            <a:r>
              <a:rPr kumimoji="1" lang="en-US" altLang="ja-JP" sz="1200" dirty="0"/>
              <a:t>CBS</a:t>
            </a:r>
            <a:r>
              <a:rPr kumimoji="1" lang="ja-JP" altLang="en-US" sz="1200" dirty="0"/>
              <a:t>）、株式会社エンパブリック、社会福祉法人東京都社会福祉協議会</a:t>
            </a:r>
          </a:p>
        </p:txBody>
      </p:sp>
      <p:sp>
        <p:nvSpPr>
          <p:cNvPr id="90" name="正方形/長方形 89"/>
          <p:cNvSpPr/>
          <p:nvPr/>
        </p:nvSpPr>
        <p:spPr>
          <a:xfrm>
            <a:off x="-69014" y="1862164"/>
            <a:ext cx="3386648" cy="2384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令和２年度のスケジュール（予定）</a:t>
            </a:r>
            <a:r>
              <a:rPr kumimoji="1" lang="en-US" altLang="ja-JP" sz="1200" dirty="0"/>
              <a:t>】</a:t>
            </a:r>
          </a:p>
        </p:txBody>
      </p:sp>
      <p:sp>
        <p:nvSpPr>
          <p:cNvPr id="91" name="角丸四角形 90"/>
          <p:cNvSpPr/>
          <p:nvPr/>
        </p:nvSpPr>
        <p:spPr>
          <a:xfrm>
            <a:off x="69008" y="4973393"/>
            <a:ext cx="2553422" cy="18069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98408" y="5106839"/>
            <a:ext cx="1147313" cy="2309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a:t>公開講座</a:t>
            </a:r>
          </a:p>
        </p:txBody>
      </p:sp>
      <p:sp>
        <p:nvSpPr>
          <p:cNvPr id="93" name="正方形/長方形 92"/>
          <p:cNvSpPr/>
          <p:nvPr/>
        </p:nvSpPr>
        <p:spPr>
          <a:xfrm>
            <a:off x="254273" y="5423364"/>
            <a:ext cx="2288709" cy="109498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endParaRPr kumimoji="1" lang="en-US" altLang="ja-JP" sz="1100" dirty="0"/>
          </a:p>
          <a:p>
            <a:r>
              <a:rPr kumimoji="1" lang="ja-JP" altLang="en-US" sz="1100" b="1" u="sng" dirty="0"/>
              <a:t>座学形式</a:t>
            </a:r>
            <a:r>
              <a:rPr kumimoji="1" lang="ja-JP" altLang="en-US" sz="1100" dirty="0"/>
              <a:t>で以下の２テーマに</a:t>
            </a:r>
            <a:endParaRPr kumimoji="1" lang="en-US" altLang="ja-JP" sz="1100" dirty="0"/>
          </a:p>
          <a:p>
            <a:r>
              <a:rPr kumimoji="1" lang="ja-JP" altLang="en-US" sz="1100" dirty="0"/>
              <a:t>関する知識・技術を習得</a:t>
            </a:r>
            <a:endParaRPr kumimoji="1" lang="en-US" altLang="ja-JP" sz="1100" dirty="0"/>
          </a:p>
          <a:p>
            <a:endParaRPr kumimoji="1" lang="en-US" altLang="ja-JP" sz="500" dirty="0"/>
          </a:p>
          <a:p>
            <a:r>
              <a:rPr kumimoji="1" lang="en-US" altLang="ja-JP" sz="1050" dirty="0"/>
              <a:t>【</a:t>
            </a:r>
            <a:r>
              <a:rPr kumimoji="1" lang="ja-JP" altLang="en-US" sz="1050" dirty="0"/>
              <a:t>テーマ（予定）</a:t>
            </a:r>
            <a:r>
              <a:rPr kumimoji="1" lang="en-US" altLang="ja-JP" sz="1050" dirty="0"/>
              <a:t>】</a:t>
            </a:r>
          </a:p>
          <a:p>
            <a:r>
              <a:rPr kumimoji="1" lang="ja-JP" altLang="en-US" sz="1050" dirty="0"/>
              <a:t>　①住民主体による地域づくり　　（講師：エンパブリック）</a:t>
            </a:r>
            <a:endParaRPr kumimoji="1" lang="en-US" altLang="ja-JP" sz="1050" dirty="0"/>
          </a:p>
          <a:p>
            <a:r>
              <a:rPr kumimoji="1" lang="ja-JP" altLang="en-US" sz="1050" dirty="0"/>
              <a:t>　②持続可能な仕組みづくり</a:t>
            </a:r>
            <a:endParaRPr kumimoji="1" lang="en-US" altLang="ja-JP" sz="1050" dirty="0"/>
          </a:p>
          <a:p>
            <a:r>
              <a:rPr kumimoji="1" lang="ja-JP" altLang="en-US" sz="1050" dirty="0"/>
              <a:t>　　（講師：</a:t>
            </a:r>
            <a:r>
              <a:rPr kumimoji="1" lang="en-US" altLang="ja-JP" sz="1050" dirty="0"/>
              <a:t>CBS</a:t>
            </a:r>
            <a:r>
              <a:rPr kumimoji="1" lang="ja-JP" altLang="en-US" sz="1050" dirty="0"/>
              <a:t>）</a:t>
            </a:r>
          </a:p>
        </p:txBody>
      </p:sp>
      <p:sp>
        <p:nvSpPr>
          <p:cNvPr id="94" name="角丸四角形 93"/>
          <p:cNvSpPr/>
          <p:nvPr/>
        </p:nvSpPr>
        <p:spPr>
          <a:xfrm>
            <a:off x="3146413" y="4973393"/>
            <a:ext cx="5708027" cy="88462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3283863" y="5060228"/>
            <a:ext cx="1147313" cy="2309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a:t>集合研修</a:t>
            </a:r>
          </a:p>
        </p:txBody>
      </p:sp>
      <p:sp>
        <p:nvSpPr>
          <p:cNvPr id="96" name="正方形/長方形 95"/>
          <p:cNvSpPr/>
          <p:nvPr/>
        </p:nvSpPr>
        <p:spPr>
          <a:xfrm>
            <a:off x="3248867" y="5482312"/>
            <a:ext cx="5834747" cy="23577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r>
              <a:rPr kumimoji="1" lang="ja-JP" altLang="en-US" sz="1100" b="1" u="sng" dirty="0"/>
              <a:t>ゼミ形式</a:t>
            </a:r>
            <a:r>
              <a:rPr kumimoji="1" lang="ja-JP" altLang="en-US" sz="1100" dirty="0"/>
              <a:t>で、各地域の事例を持ち寄りながら、以下２テーマについて検討</a:t>
            </a:r>
            <a:endParaRPr kumimoji="1" lang="en-US" altLang="ja-JP" sz="500" dirty="0"/>
          </a:p>
          <a:p>
            <a:r>
              <a:rPr kumimoji="1" lang="en-US" altLang="ja-JP" sz="1100" dirty="0"/>
              <a:t>【</a:t>
            </a:r>
            <a:r>
              <a:rPr kumimoji="1" lang="ja-JP" altLang="en-US" sz="1100" dirty="0"/>
              <a:t>テーマ（予定）</a:t>
            </a:r>
            <a:r>
              <a:rPr kumimoji="1" lang="en-US" altLang="ja-JP" sz="1100" dirty="0"/>
              <a:t>】</a:t>
            </a:r>
          </a:p>
          <a:p>
            <a:r>
              <a:rPr kumimoji="1" lang="ja-JP" altLang="en-US" sz="1100" dirty="0"/>
              <a:t>　①地域課題の洗い出し　②課題解決の仕組みづくり（アドバイザー：エンパブリック）</a:t>
            </a:r>
            <a:endParaRPr kumimoji="1" lang="en-US" altLang="ja-JP" sz="1100" dirty="0"/>
          </a:p>
        </p:txBody>
      </p:sp>
      <p:sp>
        <p:nvSpPr>
          <p:cNvPr id="97" name="角丸四角形 96"/>
          <p:cNvSpPr/>
          <p:nvPr/>
        </p:nvSpPr>
        <p:spPr>
          <a:xfrm>
            <a:off x="3146413" y="5920769"/>
            <a:ext cx="5708027" cy="85959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3280456" y="5970857"/>
            <a:ext cx="1282115" cy="232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a:t>個別伴走支援</a:t>
            </a:r>
          </a:p>
        </p:txBody>
      </p:sp>
      <p:sp>
        <p:nvSpPr>
          <p:cNvPr id="99" name="正方形/長方形 98"/>
          <p:cNvSpPr/>
          <p:nvPr/>
        </p:nvSpPr>
        <p:spPr>
          <a:xfrm>
            <a:off x="3215839" y="6080988"/>
            <a:ext cx="5798345" cy="80673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r>
              <a:rPr kumimoji="1" lang="ja-JP" altLang="en-US" sz="1100" dirty="0"/>
              <a:t>以下のテーマに関する</a:t>
            </a:r>
            <a:r>
              <a:rPr kumimoji="1" lang="ja-JP" altLang="en-US" sz="1100" b="1" u="sng" dirty="0"/>
              <a:t>具体的な課題解決</a:t>
            </a:r>
            <a:r>
              <a:rPr kumimoji="1" lang="ja-JP" altLang="en-US" sz="1100" dirty="0"/>
              <a:t>に向け、</a:t>
            </a:r>
            <a:r>
              <a:rPr kumimoji="1" lang="ja-JP" altLang="en-US" sz="1100" b="1" u="sng" dirty="0"/>
              <a:t>アドバイザーが個別支援</a:t>
            </a:r>
            <a:endParaRPr kumimoji="1" lang="en-US" altLang="ja-JP" sz="500" b="1" u="sng" dirty="0"/>
          </a:p>
          <a:p>
            <a:r>
              <a:rPr kumimoji="1" lang="en-US" altLang="ja-JP" sz="1100" dirty="0"/>
              <a:t>【</a:t>
            </a:r>
            <a:r>
              <a:rPr kumimoji="1" lang="ja-JP" altLang="en-US" sz="1100" dirty="0"/>
              <a:t>支援テーマ（予定）</a:t>
            </a:r>
            <a:r>
              <a:rPr kumimoji="1" lang="en-US" altLang="ja-JP" sz="1100" dirty="0"/>
              <a:t>】</a:t>
            </a:r>
          </a:p>
          <a:p>
            <a:r>
              <a:rPr kumimoji="1" lang="ja-JP" altLang="en-US" sz="1100" dirty="0"/>
              <a:t>　</a:t>
            </a:r>
            <a:r>
              <a:rPr kumimoji="1" lang="ja-JP" altLang="en-US" sz="900" dirty="0"/>
              <a:t>①居場所の運営支援　②住民主体を促す支援の仕方　③地域の多様な主体との連携（アドバイザー：</a:t>
            </a:r>
            <a:r>
              <a:rPr kumimoji="1" lang="en-US" altLang="ja-JP" sz="900" dirty="0"/>
              <a:t>CBS</a:t>
            </a:r>
            <a:r>
              <a:rPr kumimoji="1" lang="ja-JP" altLang="en-US" sz="900" dirty="0"/>
              <a:t>）</a:t>
            </a:r>
            <a:endParaRPr kumimoji="1" lang="en-US" altLang="ja-JP" sz="900" dirty="0"/>
          </a:p>
        </p:txBody>
      </p:sp>
      <p:sp>
        <p:nvSpPr>
          <p:cNvPr id="100" name="正方形/長方形 99"/>
          <p:cNvSpPr/>
          <p:nvPr/>
        </p:nvSpPr>
        <p:spPr>
          <a:xfrm>
            <a:off x="4620760" y="5912269"/>
            <a:ext cx="1376179" cy="33903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r>
              <a:rPr kumimoji="1" lang="ja-JP" altLang="en-US" sz="1100"/>
              <a:t>３地域</a:t>
            </a:r>
            <a:r>
              <a:rPr kumimoji="1" lang="en-US" altLang="ja-JP" sz="1100" dirty="0"/>
              <a:t>×</a:t>
            </a:r>
            <a:r>
              <a:rPr kumimoji="1" lang="ja-JP" altLang="en-US" sz="1100" dirty="0"/>
              <a:t>５回程度</a:t>
            </a:r>
            <a:endParaRPr kumimoji="1" lang="en-US" altLang="ja-JP" sz="1100" dirty="0"/>
          </a:p>
        </p:txBody>
      </p:sp>
      <p:sp>
        <p:nvSpPr>
          <p:cNvPr id="101" name="正方形/長方形 100"/>
          <p:cNvSpPr/>
          <p:nvPr/>
        </p:nvSpPr>
        <p:spPr>
          <a:xfrm>
            <a:off x="4511610" y="5006182"/>
            <a:ext cx="2535301" cy="33903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r>
              <a:rPr kumimoji="1" lang="en-US" altLang="ja-JP" sz="1100" dirty="0"/>
              <a:t>10</a:t>
            </a:r>
            <a:r>
              <a:rPr kumimoji="1" lang="ja-JP" altLang="en-US" sz="1100" dirty="0"/>
              <a:t>地域程度</a:t>
            </a:r>
            <a:r>
              <a:rPr kumimoji="1" lang="en-US" altLang="ja-JP" sz="1100" dirty="0"/>
              <a:t>(</a:t>
            </a:r>
            <a:r>
              <a:rPr kumimoji="1" lang="ja-JP" altLang="en-US" sz="1100" dirty="0"/>
              <a:t>オンラインも開催予定</a:t>
            </a:r>
            <a:r>
              <a:rPr kumimoji="1" lang="en-US" altLang="ja-JP" sz="1100" dirty="0"/>
              <a:t>)</a:t>
            </a:r>
          </a:p>
        </p:txBody>
      </p:sp>
      <p:sp>
        <p:nvSpPr>
          <p:cNvPr id="102" name="正方形/長方形 101"/>
          <p:cNvSpPr/>
          <p:nvPr/>
        </p:nvSpPr>
        <p:spPr>
          <a:xfrm>
            <a:off x="1357994" y="5052793"/>
            <a:ext cx="1292568" cy="33903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r>
              <a:rPr kumimoji="1" lang="ja-JP" altLang="en-US" sz="1100" dirty="0"/>
              <a:t>①</a:t>
            </a:r>
            <a:r>
              <a:rPr kumimoji="1" lang="en-US" altLang="ja-JP" sz="1100" dirty="0"/>
              <a:t>60</a:t>
            </a:r>
            <a:r>
              <a:rPr kumimoji="1" lang="ja-JP" altLang="en-US" sz="1100" dirty="0"/>
              <a:t>名②</a:t>
            </a:r>
            <a:r>
              <a:rPr kumimoji="1" lang="en-US" altLang="ja-JP" sz="1100" dirty="0"/>
              <a:t>30</a:t>
            </a:r>
            <a:r>
              <a:rPr kumimoji="1" lang="ja-JP" altLang="en-US" sz="1100" dirty="0"/>
              <a:t>名程度</a:t>
            </a:r>
            <a:endParaRPr kumimoji="1" lang="en-US" altLang="ja-JP" sz="1100" dirty="0"/>
          </a:p>
          <a:p>
            <a:r>
              <a:rPr kumimoji="1" lang="en-US" altLang="ja-JP" sz="1100" dirty="0"/>
              <a:t>(</a:t>
            </a:r>
            <a:r>
              <a:rPr kumimoji="1" lang="ja-JP" altLang="en-US" sz="1100" dirty="0"/>
              <a:t>ｵﾝﾗｲﾝも開催予定</a:t>
            </a:r>
            <a:r>
              <a:rPr kumimoji="1" lang="en-US" altLang="ja-JP" sz="1100" dirty="0"/>
              <a:t>)</a:t>
            </a:r>
          </a:p>
        </p:txBody>
      </p:sp>
      <p:sp>
        <p:nvSpPr>
          <p:cNvPr id="103" name="二等辺三角形 102"/>
          <p:cNvSpPr/>
          <p:nvPr/>
        </p:nvSpPr>
        <p:spPr>
          <a:xfrm rot="5400000">
            <a:off x="2612124" y="5328644"/>
            <a:ext cx="572727" cy="2526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4</a:t>
            </a:fld>
            <a:endParaRPr lang="ja-JP" altLang="en-US" sz="1662" dirty="0">
              <a:solidFill>
                <a:schemeClr val="tx1"/>
              </a:solidFill>
            </a:endParaRPr>
          </a:p>
        </p:txBody>
      </p:sp>
      <p:sp>
        <p:nvSpPr>
          <p:cNvPr id="45" name="ホームベース 80">
            <a:extLst>
              <a:ext uri="{FF2B5EF4-FFF2-40B4-BE49-F238E27FC236}">
                <a16:creationId xmlns:a16="http://schemas.microsoft.com/office/drawing/2014/main" id="{AEFC0F68-6648-4DB2-9CF1-0173287895AE}"/>
              </a:ext>
            </a:extLst>
          </p:cNvPr>
          <p:cNvSpPr/>
          <p:nvPr/>
        </p:nvSpPr>
        <p:spPr>
          <a:xfrm>
            <a:off x="3056421" y="3175135"/>
            <a:ext cx="2182552" cy="394728"/>
          </a:xfrm>
          <a:prstGeom prst="homePlate">
            <a:avLst/>
          </a:prstGeom>
          <a:solidFill>
            <a:schemeClr val="accent5">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ゼミ参加者フォローアップ</a:t>
            </a:r>
            <a:endParaRPr kumimoji="1" lang="en-US" altLang="ja-JP" sz="1050" dirty="0">
              <a:solidFill>
                <a:schemeClr val="tx1"/>
              </a:solidFill>
            </a:endParaRPr>
          </a:p>
          <a:p>
            <a:pPr algn="ctr"/>
            <a:r>
              <a:rPr kumimoji="1" lang="en-US" altLang="ja-JP" sz="1050" dirty="0">
                <a:solidFill>
                  <a:schemeClr val="tx1"/>
                </a:solidFill>
              </a:rPr>
              <a:t>(</a:t>
            </a:r>
            <a:r>
              <a:rPr kumimoji="1" lang="ja-JP" altLang="en-US" sz="1050" dirty="0">
                <a:solidFill>
                  <a:schemeClr val="tx1"/>
                </a:solidFill>
              </a:rPr>
              <a:t>過年度含む</a:t>
            </a:r>
            <a:r>
              <a:rPr kumimoji="1" lang="en-US" altLang="ja-JP" sz="1050" dirty="0">
                <a:solidFill>
                  <a:schemeClr val="tx1"/>
                </a:solidFill>
              </a:rPr>
              <a:t>)</a:t>
            </a:r>
          </a:p>
        </p:txBody>
      </p:sp>
      <p:sp>
        <p:nvSpPr>
          <p:cNvPr id="44" name="正方形/長方形 43"/>
          <p:cNvSpPr/>
          <p:nvPr/>
        </p:nvSpPr>
        <p:spPr>
          <a:xfrm>
            <a:off x="745853" y="3187768"/>
            <a:ext cx="274769" cy="1594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r>
              <a:rPr kumimoji="1" lang="ja-JP" altLang="en-US" sz="1400" dirty="0">
                <a:solidFill>
                  <a:schemeClr val="tx1"/>
                </a:solidFill>
              </a:rPr>
              <a:t>　公開講座①</a:t>
            </a:r>
            <a:endParaRPr kumimoji="1" lang="en-US" altLang="ja-JP" sz="1400" dirty="0">
              <a:solidFill>
                <a:schemeClr val="tx1"/>
              </a:solidFill>
            </a:endParaRPr>
          </a:p>
        </p:txBody>
      </p:sp>
      <p:sp>
        <p:nvSpPr>
          <p:cNvPr id="47" name="楕円 46"/>
          <p:cNvSpPr/>
          <p:nvPr/>
        </p:nvSpPr>
        <p:spPr>
          <a:xfrm>
            <a:off x="675087" y="4493197"/>
            <a:ext cx="419745" cy="280216"/>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7/28</a:t>
            </a:r>
            <a:endParaRPr kumimoji="1" lang="ja-JP" altLang="en-US" sz="900" dirty="0">
              <a:solidFill>
                <a:schemeClr val="tx1"/>
              </a:solidFill>
            </a:endParaRPr>
          </a:p>
        </p:txBody>
      </p:sp>
      <p:sp>
        <p:nvSpPr>
          <p:cNvPr id="66" name="正方形/長方形 65"/>
          <p:cNvSpPr/>
          <p:nvPr/>
        </p:nvSpPr>
        <p:spPr>
          <a:xfrm>
            <a:off x="443335" y="3187767"/>
            <a:ext cx="274769" cy="1593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r>
              <a:rPr kumimoji="1" lang="ja-JP" altLang="en-US" sz="1400" dirty="0">
                <a:solidFill>
                  <a:schemeClr val="tx1"/>
                </a:solidFill>
              </a:rPr>
              <a:t>　事業説明会</a:t>
            </a:r>
            <a:endParaRPr kumimoji="1" lang="en-US" altLang="ja-JP" sz="1400" dirty="0">
              <a:solidFill>
                <a:schemeClr val="tx1"/>
              </a:solidFill>
            </a:endParaRPr>
          </a:p>
        </p:txBody>
      </p:sp>
      <p:sp>
        <p:nvSpPr>
          <p:cNvPr id="49" name="楕円 48"/>
          <p:cNvSpPr/>
          <p:nvPr/>
        </p:nvSpPr>
        <p:spPr>
          <a:xfrm>
            <a:off x="372739" y="4493197"/>
            <a:ext cx="419745" cy="280216"/>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36000" tIns="36000" rIns="36000" bIns="36000" rtlCol="0" anchor="ctr"/>
          <a:lstStyle/>
          <a:p>
            <a:pPr algn="ctr"/>
            <a:r>
              <a:rPr kumimoji="1" lang="en-US" altLang="ja-JP" sz="900" dirty="0">
                <a:solidFill>
                  <a:schemeClr val="tx1"/>
                </a:solidFill>
              </a:rPr>
              <a:t>7/28</a:t>
            </a:r>
            <a:endParaRPr kumimoji="1" lang="ja-JP" altLang="en-US" sz="900" dirty="0">
              <a:solidFill>
                <a:schemeClr val="tx1"/>
              </a:solidFill>
            </a:endParaRPr>
          </a:p>
        </p:txBody>
      </p:sp>
      <p:sp>
        <p:nvSpPr>
          <p:cNvPr id="42" name="右矢印 41"/>
          <p:cNvSpPr/>
          <p:nvPr/>
        </p:nvSpPr>
        <p:spPr>
          <a:xfrm>
            <a:off x="1972123" y="4315422"/>
            <a:ext cx="1095135" cy="412770"/>
          </a:xfrm>
          <a:prstGeom prst="rightArrow">
            <a:avLst>
              <a:gd name="adj1" fmla="val 45477"/>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a:off x="1966383" y="4436736"/>
            <a:ext cx="4158" cy="170142"/>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2617338" y="6176520"/>
            <a:ext cx="572727" cy="2526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227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139465" y="117910"/>
            <a:ext cx="8849259" cy="442807"/>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t>②プロボノプログラム</a:t>
            </a:r>
            <a:r>
              <a:rPr kumimoji="1" lang="ja-JP" altLang="en-US" sz="1400" b="1" dirty="0"/>
              <a:t>｜地域福祉団体・</a:t>
            </a:r>
            <a:r>
              <a:rPr kumimoji="1" lang="en-US" altLang="ja-JP" sz="1400" b="1" dirty="0"/>
              <a:t>NPO</a:t>
            </a:r>
            <a:r>
              <a:rPr kumimoji="1" lang="ja-JP" altLang="en-US" sz="1400" b="1" dirty="0"/>
              <a:t>等向け支援</a:t>
            </a:r>
            <a:endParaRPr kumimoji="1" lang="ja-JP" altLang="en-US" dirty="0"/>
          </a:p>
        </p:txBody>
      </p:sp>
      <p:sp>
        <p:nvSpPr>
          <p:cNvPr id="6" name="角丸四角形 5"/>
          <p:cNvSpPr/>
          <p:nvPr/>
        </p:nvSpPr>
        <p:spPr>
          <a:xfrm>
            <a:off x="5797" y="1436172"/>
            <a:ext cx="2476500" cy="495286"/>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sz="1400" b="1" dirty="0">
                <a:solidFill>
                  <a:prstClr val="black"/>
                </a:solidFill>
                <a:latin typeface="メイリオ" pitchFamily="50" charset="-128"/>
                <a:ea typeface="メイリオ" pitchFamily="50" charset="-128"/>
              </a:rPr>
              <a:t>地域福祉の担い手団体</a:t>
            </a:r>
            <a:endParaRPr lang="en-US" altLang="ja-JP" sz="1400" b="1" dirty="0">
              <a:solidFill>
                <a:prstClr val="black"/>
              </a:solidFill>
              <a:latin typeface="メイリオ" pitchFamily="50" charset="-128"/>
              <a:ea typeface="メイリオ" pitchFamily="50" charset="-128"/>
            </a:endParaRPr>
          </a:p>
        </p:txBody>
      </p:sp>
      <p:sp>
        <p:nvSpPr>
          <p:cNvPr id="7" name="角丸四角形 6"/>
          <p:cNvSpPr/>
          <p:nvPr/>
        </p:nvSpPr>
        <p:spPr>
          <a:xfrm>
            <a:off x="6584001" y="1436172"/>
            <a:ext cx="2476500" cy="495286"/>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sz="1400" b="1" dirty="0">
                <a:solidFill>
                  <a:prstClr val="black"/>
                </a:solidFill>
                <a:latin typeface="メイリオ" pitchFamily="50" charset="-128"/>
                <a:ea typeface="メイリオ" pitchFamily="50" charset="-128"/>
              </a:rPr>
              <a:t>プロボノワーカー</a:t>
            </a:r>
            <a:endParaRPr lang="en-US" altLang="ja-JP" sz="1400" b="1" dirty="0">
              <a:solidFill>
                <a:prstClr val="black"/>
              </a:solidFill>
              <a:latin typeface="メイリオ" pitchFamily="50" charset="-128"/>
              <a:ea typeface="メイリオ" pitchFamily="50" charset="-128"/>
            </a:endParaRPr>
          </a:p>
          <a:p>
            <a:pPr algn="ctr" fontAlgn="base">
              <a:spcBef>
                <a:spcPct val="0"/>
              </a:spcBef>
              <a:spcAft>
                <a:spcPct val="0"/>
              </a:spcAft>
              <a:defRPr/>
            </a:pPr>
            <a:r>
              <a:rPr lang="ja-JP" altLang="en-US" sz="1100" b="1" dirty="0">
                <a:solidFill>
                  <a:prstClr val="black"/>
                </a:solidFill>
                <a:latin typeface="メイリオ" pitchFamily="50" charset="-128"/>
                <a:ea typeface="メイリオ" pitchFamily="50" charset="-128"/>
              </a:rPr>
              <a:t>（企業人等ボランティア）</a:t>
            </a:r>
            <a:endParaRPr lang="en-US" altLang="ja-JP" sz="1100" b="1" dirty="0">
              <a:solidFill>
                <a:prstClr val="black"/>
              </a:solidFill>
              <a:latin typeface="メイリオ" pitchFamily="50" charset="-128"/>
              <a:ea typeface="メイリオ" pitchFamily="50" charset="-128"/>
            </a:endParaRPr>
          </a:p>
        </p:txBody>
      </p:sp>
      <p:cxnSp>
        <p:nvCxnSpPr>
          <p:cNvPr id="8" name="直線矢印コネクタ 7"/>
          <p:cNvCxnSpPr/>
          <p:nvPr/>
        </p:nvCxnSpPr>
        <p:spPr>
          <a:xfrm>
            <a:off x="2499549" y="1669306"/>
            <a:ext cx="4101704" cy="1587"/>
          </a:xfrm>
          <a:prstGeom prst="straightConnector1">
            <a:avLst/>
          </a:prstGeom>
          <a:ln w="76200">
            <a:solidFill>
              <a:schemeClr val="accent5">
                <a:lumMod val="20000"/>
                <a:lumOff val="8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3295759" y="1436172"/>
            <a:ext cx="2476500" cy="495286"/>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sz="1400" b="1" dirty="0">
                <a:solidFill>
                  <a:prstClr val="black"/>
                </a:solidFill>
                <a:latin typeface="メイリオ" pitchFamily="50" charset="-128"/>
                <a:ea typeface="メイリオ" pitchFamily="50" charset="-128"/>
              </a:rPr>
              <a:t>事務局</a:t>
            </a:r>
          </a:p>
        </p:txBody>
      </p:sp>
      <p:sp>
        <p:nvSpPr>
          <p:cNvPr id="16" name="角丸四角形 15"/>
          <p:cNvSpPr/>
          <p:nvPr/>
        </p:nvSpPr>
        <p:spPr>
          <a:xfrm rot="10800000" flipV="1">
            <a:off x="138659" y="4471916"/>
            <a:ext cx="8698759" cy="539006"/>
          </a:xfrm>
          <a:prstGeom prst="roundRect">
            <a:avLst/>
          </a:prstGeom>
          <a:solidFill>
            <a:schemeClr val="accent5">
              <a:lumMod val="20000"/>
              <a:lumOff val="80000"/>
            </a:schemeClr>
          </a:solidFill>
          <a:ln w="2857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sz="1600" b="1" dirty="0">
                <a:solidFill>
                  <a:prstClr val="black"/>
                </a:solidFill>
                <a:latin typeface="メイリオ" pitchFamily="50" charset="-128"/>
                <a:ea typeface="メイリオ" pitchFamily="50" charset="-128"/>
              </a:rPr>
              <a:t>支援先団体の運営基盤強化に役立つ具体的な成果物を提供</a:t>
            </a:r>
            <a:endParaRPr lang="en-US" altLang="ja-JP" sz="1600" b="1" dirty="0">
              <a:solidFill>
                <a:prstClr val="black"/>
              </a:solidFill>
              <a:latin typeface="メイリオ" pitchFamily="50" charset="-128"/>
              <a:ea typeface="メイリオ" pitchFamily="50" charset="-128"/>
            </a:endParaRPr>
          </a:p>
          <a:p>
            <a:pPr algn="ctr" fontAlgn="base">
              <a:spcBef>
                <a:spcPct val="0"/>
              </a:spcBef>
              <a:spcAft>
                <a:spcPct val="0"/>
              </a:spcAft>
              <a:defRPr/>
            </a:pPr>
            <a:r>
              <a:rPr lang="ja-JP" altLang="en-US" sz="1100" dirty="0">
                <a:solidFill>
                  <a:prstClr val="black"/>
                </a:solidFill>
                <a:latin typeface="メイリオ" pitchFamily="50" charset="-128"/>
                <a:ea typeface="メイリオ" pitchFamily="50" charset="-128"/>
              </a:rPr>
              <a:t>（課題整理ワークショップ／マーケティング基礎調査／チラシ作成／ウェブサイト構築／運営マニュアル作成／営業資料作成／等）</a:t>
            </a:r>
            <a:endParaRPr lang="en-US" altLang="ja-JP" sz="1100" dirty="0">
              <a:solidFill>
                <a:prstClr val="black"/>
              </a:solidFill>
              <a:latin typeface="メイリオ" pitchFamily="50" charset="-128"/>
              <a:ea typeface="メイリオ" pitchFamily="50" charset="-128"/>
            </a:endParaRPr>
          </a:p>
        </p:txBody>
      </p:sp>
      <p:sp>
        <p:nvSpPr>
          <p:cNvPr id="17" name="正方形/長方形 16"/>
          <p:cNvSpPr/>
          <p:nvPr/>
        </p:nvSpPr>
        <p:spPr>
          <a:xfrm>
            <a:off x="95530" y="2112644"/>
            <a:ext cx="2984760" cy="183837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長期プロジェクト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「ネットワーク型プロボノ</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プロジェクト」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2021</a:t>
            </a:r>
            <a:r>
              <a:rPr lang="ja-JP" altLang="en-US"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月頃予定</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地域・テーマ・事業の型を同じくする複数団体が連携するネットワーク組織に対し、約</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ヵ月の期間をかけて運営基盤強化につながる支援を提供します。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149336" y="2109477"/>
            <a:ext cx="2911165" cy="1865411"/>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短期プロジェクト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「プロボノ１</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DAY</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チャレンジ」</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日（土）開催</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200" dirty="0">
                <a:solidFill>
                  <a:prstClr val="black"/>
                </a:solidFill>
                <a:latin typeface="メイリオ" pitchFamily="50" charset="-128"/>
                <a:ea typeface="メイリオ" pitchFamily="50" charset="-128"/>
              </a:rPr>
              <a:t>1</a:t>
            </a:r>
            <a:r>
              <a:rPr lang="ja-JP" altLang="en-US" sz="1200" dirty="0">
                <a:solidFill>
                  <a:prstClr val="black"/>
                </a:solidFill>
                <a:latin typeface="メイリオ" pitchFamily="50" charset="-128"/>
                <a:ea typeface="メイリオ" pitchFamily="50" charset="-128"/>
              </a:rPr>
              <a:t>ヵ月の準備期間＋本番</a:t>
            </a:r>
            <a:r>
              <a:rPr lang="en-US" altLang="ja-JP" sz="1200" dirty="0">
                <a:solidFill>
                  <a:prstClr val="black"/>
                </a:solidFill>
                <a:latin typeface="メイリオ" pitchFamily="50" charset="-128"/>
                <a:ea typeface="メイリオ" pitchFamily="50" charset="-128"/>
              </a:rPr>
              <a:t>1</a:t>
            </a:r>
            <a:r>
              <a:rPr lang="ja-JP" altLang="en-US" sz="1200" dirty="0">
                <a:solidFill>
                  <a:prstClr val="black"/>
                </a:solidFill>
                <a:latin typeface="メイリオ" pitchFamily="50" charset="-128"/>
                <a:ea typeface="メイリオ" pitchFamily="50" charset="-128"/>
              </a:rPr>
              <a:t>日に限定したプロボノ体験型企画。</a:t>
            </a:r>
            <a:endParaRPr lang="en-US" altLang="ja-JP" sz="1200" dirty="0">
              <a:solidFill>
                <a:prstClr val="black"/>
              </a:solidFill>
              <a:latin typeface="メイリオ" pitchFamily="50" charset="-128"/>
              <a:ea typeface="メイリオ" pitchFamily="50" charset="-128"/>
            </a:endParaRPr>
          </a:p>
          <a:p>
            <a:pPr fontAlgn="base">
              <a:spcBef>
                <a:spcPct val="0"/>
              </a:spcBef>
              <a:spcAft>
                <a:spcPct val="0"/>
              </a:spcAft>
            </a:pPr>
            <a:r>
              <a:rPr lang="ja-JP" altLang="en-US" sz="1200" dirty="0">
                <a:solidFill>
                  <a:prstClr val="black"/>
                </a:solidFill>
                <a:latin typeface="メイリオ" pitchFamily="50" charset="-128"/>
                <a:ea typeface="メイリオ" pitchFamily="50" charset="-128"/>
              </a:rPr>
              <a:t>短期間で実現可能な成果物の提供にチャレンジします。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矢印: 下 10">
            <a:extLst>
              <a:ext uri="{FF2B5EF4-FFF2-40B4-BE49-F238E27FC236}">
                <a16:creationId xmlns:a16="http://schemas.microsoft.com/office/drawing/2014/main" id="{DC1E4E00-1B21-4D42-8FCA-9CBC2F1752B7}"/>
              </a:ext>
            </a:extLst>
          </p:cNvPr>
          <p:cNvSpPr/>
          <p:nvPr/>
        </p:nvSpPr>
        <p:spPr>
          <a:xfrm>
            <a:off x="3883179" y="4002922"/>
            <a:ext cx="1422066" cy="415728"/>
          </a:xfrm>
          <a:prstGeom prst="downArrow">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3140016" y="2112644"/>
            <a:ext cx="2950231" cy="183837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中期プロジェクト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「ホームタウンプロボノ」</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月頃予定</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ヵ月の期間をかけて、支援先団体が必要とする運営基盤強化につながる成果物を提供</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1716657" y="2147980"/>
            <a:ext cx="1190445" cy="241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２件程度</a:t>
            </a:r>
          </a:p>
        </p:txBody>
      </p:sp>
      <p:sp>
        <p:nvSpPr>
          <p:cNvPr id="22" name="角丸四角形 21"/>
          <p:cNvSpPr/>
          <p:nvPr/>
        </p:nvSpPr>
        <p:spPr>
          <a:xfrm>
            <a:off x="4785703" y="2208362"/>
            <a:ext cx="1190445" cy="241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３団体程度</a:t>
            </a:r>
          </a:p>
        </p:txBody>
      </p:sp>
      <p:sp>
        <p:nvSpPr>
          <p:cNvPr id="23" name="角丸四角形 22"/>
          <p:cNvSpPr/>
          <p:nvPr/>
        </p:nvSpPr>
        <p:spPr>
          <a:xfrm>
            <a:off x="7798279" y="2205998"/>
            <a:ext cx="1190445" cy="241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10</a:t>
            </a:r>
            <a:r>
              <a:rPr kumimoji="1" lang="ja-JP" altLang="en-US" sz="1200" dirty="0">
                <a:solidFill>
                  <a:schemeClr val="tx1"/>
                </a:solidFill>
              </a:rPr>
              <a:t>団体程度</a:t>
            </a:r>
          </a:p>
        </p:txBody>
      </p:sp>
      <p:sp>
        <p:nvSpPr>
          <p:cNvPr id="24" name="角丸四角形 23"/>
          <p:cNvSpPr/>
          <p:nvPr/>
        </p:nvSpPr>
        <p:spPr>
          <a:xfrm>
            <a:off x="138660" y="632297"/>
            <a:ext cx="8893194" cy="622689"/>
          </a:xfrm>
          <a:prstGeom prst="roundRect">
            <a:avLst/>
          </a:prstGeom>
          <a:ln w="28575"/>
        </p:spPr>
        <p:style>
          <a:lnRef idx="2">
            <a:schemeClr val="dk1"/>
          </a:lnRef>
          <a:fillRef idx="1">
            <a:schemeClr val="lt1"/>
          </a:fillRef>
          <a:effectRef idx="0">
            <a:schemeClr val="dk1"/>
          </a:effectRef>
          <a:fontRef idx="minor">
            <a:schemeClr val="dk1"/>
          </a:fontRef>
        </p:style>
        <p:txBody>
          <a:bodyPr lIns="36000" rIns="36000" rtlCol="0" anchor="ctr"/>
          <a:lstStyle/>
          <a:p>
            <a:r>
              <a:rPr kumimoji="1"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高齢者支援を行っている地域団体</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、又は</a:t>
            </a:r>
            <a:r>
              <a:rPr kumimoji="1"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高齢者が担い手となって地域福祉活動を行っている地域団体</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ビジネススキルや専門知識を活かしたボランティア活動である</a:t>
            </a:r>
            <a:r>
              <a:rPr kumimoji="1"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「プロボノ」</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により、団体の運営基盤強化に向けた支援を提供します。</a:t>
            </a:r>
            <a:endParaRPr kumimoji="1" lang="ja-JP" altLang="en-US" sz="1200" dirty="0"/>
          </a:p>
        </p:txBody>
      </p:sp>
      <p:sp>
        <p:nvSpPr>
          <p:cNvPr id="25"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5</a:t>
            </a:fld>
            <a:endParaRPr lang="ja-JP" altLang="en-US" sz="1662" dirty="0">
              <a:solidFill>
                <a:schemeClr val="tx1"/>
              </a:solidFill>
            </a:endParaRPr>
          </a:p>
        </p:txBody>
      </p:sp>
      <p:pic>
        <p:nvPicPr>
          <p:cNvPr id="26" name="図 25">
            <a:extLst>
              <a:ext uri="{FF2B5EF4-FFF2-40B4-BE49-F238E27FC236}">
                <a16:creationId xmlns:a16="http://schemas.microsoft.com/office/drawing/2014/main" id="{68151627-3FC1-4A56-9681-1F4BD70938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824" y="5288568"/>
            <a:ext cx="1661886" cy="1175354"/>
          </a:xfrm>
          <a:prstGeom prst="rect">
            <a:avLst/>
          </a:prstGeom>
          <a:ln>
            <a:solidFill>
              <a:schemeClr val="tx1"/>
            </a:solidFill>
          </a:ln>
        </p:spPr>
      </p:pic>
      <p:pic>
        <p:nvPicPr>
          <p:cNvPr id="27" name="図 26">
            <a:extLst>
              <a:ext uri="{FF2B5EF4-FFF2-40B4-BE49-F238E27FC236}">
                <a16:creationId xmlns:a16="http://schemas.microsoft.com/office/drawing/2014/main" id="{37D611A1-62DE-4909-8D2B-9EC9B1BA3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096" y="5110489"/>
            <a:ext cx="1155055" cy="1620758"/>
          </a:xfrm>
          <a:prstGeom prst="rect">
            <a:avLst/>
          </a:prstGeom>
          <a:ln>
            <a:solidFill>
              <a:schemeClr val="bg1">
                <a:lumMod val="65000"/>
              </a:schemeClr>
            </a:solidFill>
          </a:ln>
        </p:spPr>
      </p:pic>
      <p:pic>
        <p:nvPicPr>
          <p:cNvPr id="28" name="Picture 3" descr="C:\Users\sg_miyasaka\Dropbox (サービスグラント)\サービスグラント共有フォルダ\3：営業\32：行政向け\東京都／地域包括ケアシステム\THTP_2015年度\30_プロボノ１DAYチャレンジ\THTPウェブサイト掲載用素材\mitaka.png">
            <a:extLst>
              <a:ext uri="{FF2B5EF4-FFF2-40B4-BE49-F238E27FC236}">
                <a16:creationId xmlns:a16="http://schemas.microsoft.com/office/drawing/2014/main" id="{304B7F36-4558-425C-9E92-7278750479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9086" y="5188693"/>
            <a:ext cx="1147931" cy="1620758"/>
          </a:xfrm>
          <a:prstGeom prst="rect">
            <a:avLst/>
          </a:prstGeom>
          <a:noFill/>
        </p:spPr>
      </p:pic>
      <p:pic>
        <p:nvPicPr>
          <p:cNvPr id="29" name="Picture 3" descr="C:\Users\sg_miyasaka\Dropbox (サービスグラント)\サービスグラント共有フォルダ\3：営業\32：行政向け\東京都／地域包括ケアシステム\個別プロジェクト\2016年度_1DAY\野川元気スクール\nogawa_seika.png">
            <a:extLst>
              <a:ext uri="{FF2B5EF4-FFF2-40B4-BE49-F238E27FC236}">
                <a16:creationId xmlns:a16="http://schemas.microsoft.com/office/drawing/2014/main" id="{40B28685-3C1B-4A8D-821F-204746212D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0861" y="5224104"/>
            <a:ext cx="2124842" cy="1220048"/>
          </a:xfrm>
          <a:prstGeom prst="rect">
            <a:avLst/>
          </a:prstGeom>
          <a:noFill/>
          <a:effectLst>
            <a:outerShdw blurRad="50800" dist="38100" dir="8100000" algn="tr" rotWithShape="0">
              <a:prstClr val="black">
                <a:alpha val="40000"/>
              </a:prstClr>
            </a:outerShdw>
          </a:effectLst>
        </p:spPr>
      </p:pic>
      <p:pic>
        <p:nvPicPr>
          <p:cNvPr id="30" name="Picture 2">
            <a:extLst>
              <a:ext uri="{FF2B5EF4-FFF2-40B4-BE49-F238E27FC236}">
                <a16:creationId xmlns:a16="http://schemas.microsoft.com/office/drawing/2014/main" id="{55514305-3019-4751-8A49-F49909C2C6A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76287" y="5116963"/>
            <a:ext cx="1299861" cy="1434329"/>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1" name="Picture 8">
            <a:extLst>
              <a:ext uri="{FF2B5EF4-FFF2-40B4-BE49-F238E27FC236}">
                <a16:creationId xmlns:a16="http://schemas.microsoft.com/office/drawing/2014/main" id="{2B328A19-2584-4C37-BFF5-4B44121591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798773">
            <a:off x="5688710" y="5762666"/>
            <a:ext cx="664303" cy="963239"/>
          </a:xfrm>
          <a:prstGeom prst="rect">
            <a:avLst/>
          </a:prstGeom>
          <a:noFill/>
          <a:ln w="9525">
            <a:solidFill>
              <a:schemeClr val="accent1"/>
            </a:solidFill>
            <a:miter lim="800000"/>
            <a:headEnd/>
            <a:tailEnd/>
          </a:ln>
        </p:spPr>
      </p:pic>
      <p:pic>
        <p:nvPicPr>
          <p:cNvPr id="32" name="図 31">
            <a:extLst>
              <a:ext uri="{FF2B5EF4-FFF2-40B4-BE49-F238E27FC236}">
                <a16:creationId xmlns:a16="http://schemas.microsoft.com/office/drawing/2014/main" id="{F7B106DA-52DA-4801-85C6-EE16D54BF6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7368" y="5131094"/>
            <a:ext cx="1093534" cy="1579549"/>
          </a:xfrm>
          <a:prstGeom prst="rect">
            <a:avLst/>
          </a:prstGeom>
          <a:ln>
            <a:solidFill>
              <a:schemeClr val="tx1"/>
            </a:solidFill>
          </a:ln>
        </p:spPr>
      </p:pic>
    </p:spTree>
    <p:extLst>
      <p:ext uri="{BB962C8B-B14F-4D97-AF65-F5344CB8AC3E}">
        <p14:creationId xmlns:p14="http://schemas.microsoft.com/office/powerpoint/2010/main" val="175259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60E80CB-2D88-41BA-BB9A-A1B8E0D1EB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4" y="720005"/>
            <a:ext cx="9083615" cy="5454247"/>
          </a:xfrm>
          <a:prstGeom prst="rect">
            <a:avLst/>
          </a:prstGeom>
        </p:spPr>
      </p:pic>
      <p:sp>
        <p:nvSpPr>
          <p:cNvPr id="35" name="正方形/長方形 21"/>
          <p:cNvSpPr>
            <a:spLocks noChangeArrowheads="1"/>
          </p:cNvSpPr>
          <p:nvPr/>
        </p:nvSpPr>
        <p:spPr bwMode="auto">
          <a:xfrm>
            <a:off x="279386" y="5932867"/>
            <a:ext cx="8326315" cy="825012"/>
          </a:xfrm>
          <a:prstGeom prst="roundRect">
            <a:avLst/>
          </a:prstGeom>
          <a:ln w="57150"/>
        </p:spPr>
        <p:style>
          <a:lnRef idx="1">
            <a:schemeClr val="accent2"/>
          </a:lnRef>
          <a:fillRef idx="2">
            <a:schemeClr val="accent2"/>
          </a:fillRef>
          <a:effectRef idx="1">
            <a:schemeClr val="accent2"/>
          </a:effectRef>
          <a:fontRef idx="minor">
            <a:schemeClr val="dk1"/>
          </a:fontRef>
        </p:style>
        <p:txBody>
          <a:bodyPr anchor="ct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554"/>
              </a:spcAft>
              <a:defRPr/>
            </a:pPr>
            <a:r>
              <a:rPr lang="ja-JP" altLang="en-US" sz="1846"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46" dirty="0">
                <a:latin typeface="メイリオ" panose="020B0604030504040204" pitchFamily="50" charset="-128"/>
                <a:ea typeface="メイリオ" panose="020B0604030504040204" pitchFamily="50" charset="-128"/>
                <a:cs typeface="メイリオ" panose="020B0604030504040204" pitchFamily="50" charset="-128"/>
              </a:rPr>
              <a:t>https://hometown.metro.tokyo.jp</a:t>
            </a:r>
          </a:p>
        </p:txBody>
      </p:sp>
      <p:grpSp>
        <p:nvGrpSpPr>
          <p:cNvPr id="12292" name="グループ化 3"/>
          <p:cNvGrpSpPr>
            <a:grpSpLocks/>
          </p:cNvGrpSpPr>
          <p:nvPr/>
        </p:nvGrpSpPr>
        <p:grpSpPr bwMode="auto">
          <a:xfrm>
            <a:off x="5134287" y="6194908"/>
            <a:ext cx="2390043" cy="568569"/>
            <a:chOff x="5216586" y="6075468"/>
            <a:chExt cx="2589931" cy="616203"/>
          </a:xfrm>
        </p:grpSpPr>
        <p:pic>
          <p:nvPicPr>
            <p:cNvPr id="12295" name="Picture 4" descr="http://www.sharots.com/sozai/search/kensaku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586" y="6075468"/>
              <a:ext cx="2589931" cy="6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テキスト ボックス 2"/>
            <p:cNvSpPr txBox="1">
              <a:spLocks noChangeArrowheads="1"/>
            </p:cNvSpPr>
            <p:nvPr/>
          </p:nvSpPr>
          <p:spPr bwMode="auto">
            <a:xfrm>
              <a:off x="5216586" y="6109098"/>
              <a:ext cx="1631454" cy="31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東京ホームタウン</a:t>
              </a:r>
            </a:p>
          </p:txBody>
        </p:sp>
      </p:grpSp>
      <p:pic>
        <p:nvPicPr>
          <p:cNvPr id="12293" name="Picture 2" descr="C:\Users\T0497932\AppData\Local\Microsoft\Windows\Temporary Internet Files\Content.Outlook\739OP4WY\Attachment-1.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12320" y="6015461"/>
            <a:ext cx="722434" cy="7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額縁 10"/>
          <p:cNvSpPr/>
          <p:nvPr/>
        </p:nvSpPr>
        <p:spPr>
          <a:xfrm>
            <a:off x="60385" y="117036"/>
            <a:ext cx="9014604" cy="390502"/>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600" b="1" dirty="0"/>
              <a:t>③東京ホームタウンプロジェクト</a:t>
            </a:r>
            <a:r>
              <a:rPr kumimoji="1" lang="en-US" altLang="ja-JP" sz="1600" b="1" dirty="0"/>
              <a:t>WEB</a:t>
            </a:r>
            <a:r>
              <a:rPr kumimoji="1" lang="ja-JP" altLang="en-US" sz="1600" b="1" dirty="0"/>
              <a:t>サイト運営</a:t>
            </a:r>
            <a:r>
              <a:rPr kumimoji="1" lang="ja-JP" altLang="en-US" sz="1200" b="1" dirty="0"/>
              <a:t>｜各プログラムの進捗や地域づくりに役立つヒントを情報発信</a:t>
            </a:r>
          </a:p>
        </p:txBody>
      </p:sp>
      <p:sp>
        <p:nvSpPr>
          <p:cNvPr id="13"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6</a:t>
            </a:fld>
            <a:endParaRPr lang="ja-JP" altLang="en-US" sz="1662" dirty="0">
              <a:solidFill>
                <a:schemeClr val="tx1"/>
              </a:solidFill>
            </a:endParaRPr>
          </a:p>
        </p:txBody>
      </p:sp>
      <p:sp>
        <p:nvSpPr>
          <p:cNvPr id="12" name="星 12 11"/>
          <p:cNvSpPr/>
          <p:nvPr/>
        </p:nvSpPr>
        <p:spPr>
          <a:xfrm>
            <a:off x="-60385" y="846059"/>
            <a:ext cx="2889849" cy="862641"/>
          </a:xfrm>
          <a:prstGeom prst="star12">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平均ページビュー数</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15,000</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件／月</a:t>
            </a:r>
          </a:p>
        </p:txBody>
      </p:sp>
    </p:spTree>
    <p:extLst>
      <p:ext uri="{BB962C8B-B14F-4D97-AF65-F5344CB8AC3E}">
        <p14:creationId xmlns:p14="http://schemas.microsoft.com/office/powerpoint/2010/main" val="313519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額縁 10"/>
          <p:cNvSpPr/>
          <p:nvPr/>
        </p:nvSpPr>
        <p:spPr>
          <a:xfrm>
            <a:off x="60385" y="48028"/>
            <a:ext cx="9014604" cy="390502"/>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b="1" dirty="0"/>
              <a:t>④ 総括イベント（東京ホームタウン大学）の開催実績</a:t>
            </a:r>
            <a:endParaRPr lang="ja-JP" altLang="en-US" sz="1200" b="1" dirty="0"/>
          </a:p>
        </p:txBody>
      </p:sp>
      <p:sp>
        <p:nvSpPr>
          <p:cNvPr id="13"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7</a:t>
            </a:fld>
            <a:endParaRPr lang="ja-JP" altLang="en-US" sz="1662"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91674517"/>
              </p:ext>
            </p:extLst>
          </p:nvPr>
        </p:nvGraphicFramePr>
        <p:xfrm>
          <a:off x="117231" y="810625"/>
          <a:ext cx="8932984" cy="5779476"/>
        </p:xfrm>
        <a:graphic>
          <a:graphicData uri="http://schemas.openxmlformats.org/drawingml/2006/table">
            <a:tbl>
              <a:tblPr firstRow="1" bandRow="1">
                <a:tableStyleId>{5940675A-B579-460E-94D1-54222C63F5DA}</a:tableStyleId>
              </a:tblPr>
              <a:tblGrid>
                <a:gridCol w="674370">
                  <a:extLst>
                    <a:ext uri="{9D8B030D-6E8A-4147-A177-3AD203B41FA5}">
                      <a16:colId xmlns:a16="http://schemas.microsoft.com/office/drawing/2014/main" val="20000"/>
                    </a:ext>
                  </a:extLst>
                </a:gridCol>
                <a:gridCol w="795659">
                  <a:extLst>
                    <a:ext uri="{9D8B030D-6E8A-4147-A177-3AD203B41FA5}">
                      <a16:colId xmlns:a16="http://schemas.microsoft.com/office/drawing/2014/main" val="20001"/>
                    </a:ext>
                  </a:extLst>
                </a:gridCol>
                <a:gridCol w="1078302">
                  <a:extLst>
                    <a:ext uri="{9D8B030D-6E8A-4147-A177-3AD203B41FA5}">
                      <a16:colId xmlns:a16="http://schemas.microsoft.com/office/drawing/2014/main" val="20002"/>
                    </a:ext>
                  </a:extLst>
                </a:gridCol>
                <a:gridCol w="5529532">
                  <a:extLst>
                    <a:ext uri="{9D8B030D-6E8A-4147-A177-3AD203B41FA5}">
                      <a16:colId xmlns:a16="http://schemas.microsoft.com/office/drawing/2014/main" val="20003"/>
                    </a:ext>
                  </a:extLst>
                </a:gridCol>
                <a:gridCol w="855121">
                  <a:extLst>
                    <a:ext uri="{9D8B030D-6E8A-4147-A177-3AD203B41FA5}">
                      <a16:colId xmlns:a16="http://schemas.microsoft.com/office/drawing/2014/main" val="20004"/>
                    </a:ext>
                  </a:extLst>
                </a:gridCol>
              </a:tblGrid>
              <a:tr h="250174">
                <a:tc>
                  <a:txBody>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solidFill>
                      <a:srgbClr val="FFF0E1"/>
                    </a:solidFill>
                  </a:tcPr>
                </a:tc>
                <a:tc>
                  <a:txBody>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日時</a:t>
                      </a:r>
                    </a:p>
                  </a:txBody>
                  <a:tcPr marL="84406" marR="84406" marT="42203" marB="42203" anchor="ctr">
                    <a:solidFill>
                      <a:srgbClr val="FFF0E1"/>
                    </a:solidFill>
                  </a:tcPr>
                </a:tc>
                <a:tc>
                  <a:txBody>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場所</a:t>
                      </a:r>
                    </a:p>
                  </a:txBody>
                  <a:tcPr marL="84406" marR="84406" marT="42203" marB="42203" anchor="ctr">
                    <a:solidFill>
                      <a:srgbClr val="FFF0E1"/>
                    </a:solidFill>
                  </a:tcPr>
                </a:tc>
                <a:tc>
                  <a:txBody>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内容</a:t>
                      </a:r>
                    </a:p>
                  </a:txBody>
                  <a:tcPr marL="84406" marR="84406" marT="42203" marB="42203" anchor="ctr">
                    <a:solidFill>
                      <a:srgbClr val="FFF0E1"/>
                    </a:solidFill>
                  </a:tcPr>
                </a:tc>
                <a:tc>
                  <a:txBody>
                    <a:bodyPr/>
                    <a:lstStyle/>
                    <a:p>
                      <a:pPr algn="ct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来場者数</a:t>
                      </a:r>
                    </a:p>
                  </a:txBody>
                  <a:tcPr marL="84406" marR="84406" marT="42203" marB="42203" anchor="ctr">
                    <a:solidFill>
                      <a:srgbClr val="FFF0E1"/>
                    </a:solidFill>
                  </a:tcPr>
                </a:tc>
                <a:extLst>
                  <a:ext uri="{0D108BD9-81ED-4DB2-BD59-A6C34878D82A}">
                    <a16:rowId xmlns:a16="http://schemas.microsoft.com/office/drawing/2014/main" val="10000"/>
                  </a:ext>
                </a:extLst>
              </a:tr>
              <a:tr h="959172">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14:00-17:00</a:t>
                      </a: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日経ホール</a:t>
                      </a:r>
                    </a:p>
                  </a:txBody>
                  <a:tcPr marL="84406" marR="84406" marT="42203" marB="42203" anchor="ctr"/>
                </a:tc>
                <a:tc>
                  <a:txBody>
                    <a:bodyPr/>
                    <a:lstStyle/>
                    <a:p>
                      <a:pPr algn="l"/>
                      <a:r>
                        <a:rPr kumimoji="1" lang="ja-JP" altLang="en-US"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「いくつになっても、いきいきと暮らせるまちをつくる」</a:t>
                      </a:r>
                      <a:endParaRPr kumimoji="1" lang="en-US" altLang="ja-JP"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第一部：東京ホームタウンプロジェクトでの都内の地域団体への取組支援事例紹介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第二部：パネルディスカッション「</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年超高齢社会に向けた東京の課題をもとに、個人、地域、企業に求められることとは？」</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（ねじめ正一（作家）、上野千鶴子（東京大学名誉教授）、牧野益巳（日本マイ</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クロソフト㈱）、堀田聰子（国際医療福祉大学大学院教授））</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466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p>
                  </a:txBody>
                  <a:tcPr marL="84406" marR="84406" marT="42203" marB="42203" anchor="ctr"/>
                </a:tc>
                <a:extLst>
                  <a:ext uri="{0D108BD9-81ED-4DB2-BD59-A6C34878D82A}">
                    <a16:rowId xmlns:a16="http://schemas.microsoft.com/office/drawing/2014/main" val="10001"/>
                  </a:ext>
                </a:extLst>
              </a:tr>
              <a:tr h="1108654">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13:00-17:00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専修大学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神田キャンパス</a:t>
                      </a:r>
                    </a:p>
                  </a:txBody>
                  <a:tcPr marL="84406" marR="84406" marT="42203" marB="42203" anchor="ctr"/>
                </a:tc>
                <a:tc>
                  <a:txBody>
                    <a:bodyPr/>
                    <a:lstStyle/>
                    <a:p>
                      <a:pPr algn="l"/>
                      <a:r>
                        <a:rPr kumimoji="1" lang="ja-JP" altLang="en-US"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「東京のまちで活躍する地域団体が大集合！」</a:t>
                      </a:r>
                      <a:endParaRPr kumimoji="1" lang="en-US" altLang="ja-JP"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１限目：基調対談「人口減少・超高齢社会における地域コミュニティとは？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・地域団体等の多様な参加によって地域社会を支える仕組みとは？」</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（樋口恵子（東京家政大学女性未来研究所長）、大森彌（東京大学名誉教授）、</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聞き手：後藤千恵（</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解説委員））</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２限目：地域活動団体による</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err="1">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分科会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３限目：懇親会</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579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p>
                  </a:txBody>
                  <a:tcPr marL="84406" marR="84406" marT="42203" marB="42203" anchor="ctr"/>
                </a:tc>
                <a:extLst>
                  <a:ext uri="{0D108BD9-81ED-4DB2-BD59-A6C34878D82A}">
                    <a16:rowId xmlns:a16="http://schemas.microsoft.com/office/drawing/2014/main" val="10002"/>
                  </a:ext>
                </a:extLst>
              </a:tr>
              <a:tr h="844608">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13:00-17:00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明治学院大学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白金キャンパス</a:t>
                      </a:r>
                    </a:p>
                  </a:txBody>
                  <a:tcPr marL="84406" marR="84406" marT="42203" marB="42203" anchor="ctr"/>
                </a:tc>
                <a:tc>
                  <a:txBody>
                    <a:bodyPr/>
                    <a:lstStyle/>
                    <a:p>
                      <a:pPr algn="l"/>
                      <a:r>
                        <a:rPr kumimoji="1" lang="ja-JP" altLang="en-US"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「東京の地域づくりの知恵と出会いがキャンパスに集合！」</a:t>
                      </a:r>
                      <a:endParaRPr kumimoji="1" lang="en-US" altLang="ja-JP"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１限目：基調トークライブ「超高齢社会・東京の未来を展望する～近未来の東京の課題と、その課題解決に向けたヒント～」</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（山崎亮（</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studio-L</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代表））</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２限目：地域活動団体による７つの分科会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３限目：懇親会</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425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p>
                  </a:txBody>
                  <a:tcPr marL="84406" marR="84406" marT="42203" marB="42203" anchor="ctr"/>
                </a:tc>
                <a:extLst>
                  <a:ext uri="{0D108BD9-81ED-4DB2-BD59-A6C34878D82A}">
                    <a16:rowId xmlns:a16="http://schemas.microsoft.com/office/drawing/2014/main" val="10003"/>
                  </a:ext>
                </a:extLst>
              </a:tr>
              <a:tr h="1239253">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13:00-18:00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津田塾大学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千駄ヶ谷</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キャンパス</a:t>
                      </a:r>
                    </a:p>
                  </a:txBody>
                  <a:tcPr marL="84406" marR="84406" marT="42203" marB="42203" anchor="ctr"/>
                </a:tc>
                <a:tc>
                  <a:txBody>
                    <a:bodyPr/>
                    <a:lstStyle/>
                    <a:p>
                      <a:pPr algn="l"/>
                      <a:r>
                        <a:rPr kumimoji="1" lang="ja-JP" altLang="en-US"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「東京の元気をつくる　まちづくりのヒントが見つかる！－</a:t>
                      </a:r>
                      <a:r>
                        <a:rPr kumimoji="1" lang="en-US" altLang="ja-JP"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年に向けた、東京の宿題とは？」</a:t>
                      </a:r>
                      <a:endParaRPr kumimoji="1" lang="en-US" altLang="ja-JP" sz="1100" b="1" u="sng"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１限目：基調講義「人と人とのつながりが元気なまちをつくる～最新フレイル予防の視点から見る地域活動の意義～」</a:t>
                      </a:r>
                      <a:r>
                        <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（飯島勝矢（東京大学高齢社会総合研究機構教授））</a:t>
                      </a:r>
                      <a:endParaRPr kumimoji="1" lang="en-US" altLang="ja-JP"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２限目：６つのテーマ別分科会</a:t>
                      </a:r>
                      <a:endParaRPr kumimoji="1" lang="en-US" altLang="ja-JP"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３限目：総括講義「会社から地域へ“私のライフシフト”」</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（ライフシフト実践者３名、聞き手：飯島勝矢、内多勝康（医療型短期入所施設</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「もみじの家」ハウスマネージャー））</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479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a:t>
                      </a:r>
                    </a:p>
                  </a:txBody>
                  <a:tcPr marL="84406" marR="84406" marT="42203" marB="42203" anchor="ctr"/>
                </a:tc>
                <a:extLst>
                  <a:ext uri="{0D108BD9-81ED-4DB2-BD59-A6C34878D82A}">
                    <a16:rowId xmlns:a16="http://schemas.microsoft.com/office/drawing/2014/main" val="10004"/>
                  </a:ext>
                </a:extLst>
              </a:tr>
              <a:tr h="967653">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13:30-20:30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東京大学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伊藤謝恩</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ホール</a:t>
                      </a:r>
                    </a:p>
                  </a:txBody>
                  <a:tcPr marL="84406" marR="84406" marT="42203" marB="42203" anchor="ctr"/>
                </a:tc>
                <a:tc>
                  <a:txBody>
                    <a:bodyPr/>
                    <a:lstStyle/>
                    <a:p>
                      <a:pPr algn="l"/>
                      <a:r>
                        <a:rPr kumimoji="1" lang="ja-JP" altLang="en-US" sz="1100" b="1" u="sng" kern="120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「わたしのまち“東京”で豊かに生きるには？」</a:t>
                      </a:r>
                      <a:endParaRPr kumimoji="1" lang="en-US" altLang="ja-JP" sz="1100" b="1" u="sng" kern="120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１限目：基調講義「</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年代、超高齢社会を展望する」（田中滋（埼玉県立大学理事長）</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２限目～３限目：</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テーマ別分科会</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４限目：トークセッション「人生</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年時代の地域との関わり方」（安藤哲也氏（ライフシフト・ジャパン㈱取締役会長　ほか、現役企業人、地域活動者）</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地域活動交流見本市も同時開催</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pPr algn="ctr"/>
                      <a:r>
                        <a:rPr kumimoji="1" lang="en-US" altLang="zh-CN" sz="1100" dirty="0">
                          <a:latin typeface="Meiryo UI" panose="020B0604030504040204" pitchFamily="50" charset="-128"/>
                          <a:ea typeface="Meiryo UI" panose="020B0604030504040204" pitchFamily="50" charset="-128"/>
                          <a:cs typeface="Meiryo UI" panose="020B0604030504040204" pitchFamily="50" charset="-128"/>
                        </a:rPr>
                        <a:t>460</a:t>
                      </a:r>
                      <a:r>
                        <a:rPr kumimoji="1" lang="zh-CN" altLang="en-US" sz="1100" dirty="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新型コロナウイルの影響でキャンセル多数</a:t>
                      </a:r>
                    </a:p>
                  </a:txBody>
                  <a:tcPr marL="84406" marR="84406" marT="42203" marB="42203" anchor="ctr"/>
                </a:tc>
                <a:extLst>
                  <a:ext uri="{0D108BD9-81ED-4DB2-BD59-A6C34878D82A}">
                    <a16:rowId xmlns:a16="http://schemas.microsoft.com/office/drawing/2014/main" val="3518889878"/>
                  </a:ext>
                </a:extLst>
              </a:tr>
            </a:tbl>
          </a:graphicData>
        </a:graphic>
      </p:graphicFrame>
      <p:sp>
        <p:nvSpPr>
          <p:cNvPr id="14" name="正方形/長方形 13"/>
          <p:cNvSpPr/>
          <p:nvPr/>
        </p:nvSpPr>
        <p:spPr>
          <a:xfrm>
            <a:off x="128954" y="6603082"/>
            <a:ext cx="5498123" cy="246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年度は「東京ホームタウン大学」として実施</a:t>
            </a:r>
          </a:p>
        </p:txBody>
      </p:sp>
      <p:sp>
        <p:nvSpPr>
          <p:cNvPr id="15" name="正方形/長方形 14"/>
          <p:cNvSpPr/>
          <p:nvPr/>
        </p:nvSpPr>
        <p:spPr>
          <a:xfrm>
            <a:off x="15385" y="593569"/>
            <a:ext cx="8882430" cy="246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参加対象者</a:t>
            </a:r>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地域福祉の活動に取り組む</a:t>
            </a:r>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・地域団体、地域貢献活動に関心を持つ企業・団体・個人、社会福祉協議会・行政関係者</a:t>
            </a:r>
          </a:p>
        </p:txBody>
      </p:sp>
    </p:spTree>
    <p:extLst>
      <p:ext uri="{BB962C8B-B14F-4D97-AF65-F5344CB8AC3E}">
        <p14:creationId xmlns:p14="http://schemas.microsoft.com/office/powerpoint/2010/main" val="221115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18"/>
          <p:cNvGrpSpPr>
            <a:grpSpLocks/>
          </p:cNvGrpSpPr>
          <p:nvPr/>
        </p:nvGrpSpPr>
        <p:grpSpPr bwMode="auto">
          <a:xfrm>
            <a:off x="1" y="65364"/>
            <a:ext cx="9142535" cy="570137"/>
            <a:chOff x="0" y="0"/>
            <a:chExt cx="9144000" cy="461963"/>
          </a:xfrm>
        </p:grpSpPr>
        <p:sp>
          <p:nvSpPr>
            <p:cNvPr id="35" name="正方形/長方形 34"/>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923" dirty="0">
                <a:solidFill>
                  <a:prstClr val="black"/>
                </a:solidFill>
                <a:latin typeface="メイリオ" pitchFamily="50" charset="-128"/>
                <a:ea typeface="メイリオ" pitchFamily="50" charset="-128"/>
              </a:endParaRPr>
            </a:p>
          </p:txBody>
        </p:sp>
        <p:sp>
          <p:nvSpPr>
            <p:cNvPr id="36" name="正方形/長方形 35"/>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923" dirty="0">
                <a:solidFill>
                  <a:prstClr val="black"/>
                </a:solidFill>
                <a:latin typeface="メイリオ" pitchFamily="50" charset="-128"/>
                <a:ea typeface="メイリオ" pitchFamily="50" charset="-128"/>
              </a:endParaRPr>
            </a:p>
          </p:txBody>
        </p:sp>
      </p:grpSp>
      <p:sp>
        <p:nvSpPr>
          <p:cNvPr id="37" name="タイトル 1"/>
          <p:cNvSpPr txBox="1">
            <a:spLocks/>
          </p:cNvSpPr>
          <p:nvPr/>
        </p:nvSpPr>
        <p:spPr>
          <a:xfrm>
            <a:off x="232911" y="118535"/>
            <a:ext cx="8526720" cy="38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en-US" altLang="ja-JP" sz="1662" dirty="0">
                <a:solidFill>
                  <a:prstClr val="black"/>
                </a:solidFill>
                <a:latin typeface="メイリオ" pitchFamily="50" charset="-128"/>
                <a:ea typeface="メイリオ" pitchFamily="50" charset="-128"/>
                <a:cs typeface="メイリオ" pitchFamily="50" charset="-128"/>
              </a:rPr>
              <a:t>【</a:t>
            </a:r>
            <a:r>
              <a:rPr lang="ja-JP" altLang="en-US" sz="1662" dirty="0">
                <a:solidFill>
                  <a:prstClr val="black"/>
                </a:solidFill>
                <a:latin typeface="メイリオ" pitchFamily="50" charset="-128"/>
                <a:ea typeface="メイリオ" pitchFamily="50" charset="-128"/>
                <a:cs typeface="メイリオ" pitchFamily="50" charset="-128"/>
              </a:rPr>
              <a:t>参考</a:t>
            </a:r>
            <a:r>
              <a:rPr lang="en-US" altLang="ja-JP" sz="1662" dirty="0">
                <a:solidFill>
                  <a:prstClr val="black"/>
                </a:solidFill>
                <a:latin typeface="メイリオ" pitchFamily="50" charset="-128"/>
                <a:ea typeface="メイリオ" pitchFamily="50" charset="-128"/>
                <a:cs typeface="メイリオ" pitchFamily="50" charset="-128"/>
              </a:rPr>
              <a:t>】</a:t>
            </a:r>
            <a:r>
              <a:rPr lang="ja-JP" altLang="en-US" sz="1662" dirty="0">
                <a:solidFill>
                  <a:prstClr val="black"/>
                </a:solidFill>
                <a:latin typeface="メイリオ" pitchFamily="50" charset="-128"/>
                <a:ea typeface="メイリオ" pitchFamily="50" charset="-128"/>
                <a:cs typeface="メイリオ" pitchFamily="50" charset="-128"/>
              </a:rPr>
              <a:t>多世代交流に係る活動プログラム　“地域づくりの台本”　の活用について</a:t>
            </a:r>
          </a:p>
        </p:txBody>
      </p:sp>
      <p:sp>
        <p:nvSpPr>
          <p:cNvPr id="18" name="スライド番号プレースホルダー 1"/>
          <p:cNvSpPr txBox="1">
            <a:spLocks/>
          </p:cNvSpPr>
          <p:nvPr/>
        </p:nvSpPr>
        <p:spPr>
          <a:xfrm>
            <a:off x="7046912" y="6524007"/>
            <a:ext cx="2133600" cy="337038"/>
          </a:xfrm>
          <a:prstGeom prst="rect">
            <a:avLst/>
          </a:prstGeom>
        </p:spPr>
        <p:txBody>
          <a:bodyPr vert="horz" lIns="84368" tIns="42186" rIns="84368" bIns="42186"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662">
                <a:solidFill>
                  <a:schemeClr val="tx1"/>
                </a:solidFill>
              </a:rPr>
              <a:pPr/>
              <a:t>8</a:t>
            </a:fld>
            <a:endParaRPr lang="ja-JP" altLang="en-US" sz="1662" dirty="0">
              <a:solidFill>
                <a:schemeClr val="tx1"/>
              </a:solidFill>
            </a:endParaRPr>
          </a:p>
        </p:txBody>
      </p:sp>
      <p:sp>
        <p:nvSpPr>
          <p:cNvPr id="27" name="正方形/長方形 26"/>
          <p:cNvSpPr/>
          <p:nvPr/>
        </p:nvSpPr>
        <p:spPr>
          <a:xfrm>
            <a:off x="6376792" y="2417321"/>
            <a:ext cx="2607128" cy="3581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38"/>
          <a:stretch/>
        </p:blipFill>
        <p:spPr bwMode="auto">
          <a:xfrm>
            <a:off x="6453392" y="2725909"/>
            <a:ext cx="2453928" cy="317658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正方形/長方形 27"/>
          <p:cNvSpPr/>
          <p:nvPr/>
        </p:nvSpPr>
        <p:spPr>
          <a:xfrm>
            <a:off x="6569383" y="2347319"/>
            <a:ext cx="2221946" cy="49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62"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≪成果物≫</a:t>
            </a:r>
          </a:p>
        </p:txBody>
      </p:sp>
      <p:sp>
        <p:nvSpPr>
          <p:cNvPr id="29" name="角丸四角形 28"/>
          <p:cNvSpPr/>
          <p:nvPr/>
        </p:nvSpPr>
        <p:spPr>
          <a:xfrm>
            <a:off x="92733" y="6107506"/>
            <a:ext cx="6345848" cy="69801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ja-JP" sz="1477" dirty="0">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77"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から</a:t>
            </a:r>
            <a:r>
              <a:rPr lang="ja-JP" altLang="ja-JP" sz="1477" dirty="0">
                <a:latin typeface="メイリオ" panose="020B0604030504040204" pitchFamily="50" charset="-128"/>
                <a:ea typeface="メイリオ" panose="020B0604030504040204" pitchFamily="50" charset="-128"/>
                <a:cs typeface="メイリオ" panose="020B0604030504040204" pitchFamily="50" charset="-128"/>
              </a:rPr>
              <a:t>閲覧・ダウンロードいただけます</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77"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77" u="sng" dirty="0"/>
              <a:t>https://hometown.metro.tokyo.jp/program/</a:t>
            </a:r>
            <a:r>
              <a:rPr lang="en-US" altLang="ja-JP" sz="1477" b="1" u="sng" dirty="0"/>
              <a:t>intergeneration-program</a:t>
            </a:r>
            <a:r>
              <a:rPr lang="en-US" altLang="ja-JP" sz="1477" u="sng" dirty="0"/>
              <a:t>/</a:t>
            </a:r>
            <a:r>
              <a:rPr lang="en-US" altLang="ja-JP" sz="1477" dirty="0"/>
              <a:t>  </a:t>
            </a:r>
            <a:endParaRPr lang="ja-JP" altLang="ja-JP" sz="1477" dirty="0"/>
          </a:p>
        </p:txBody>
      </p:sp>
      <p:sp>
        <p:nvSpPr>
          <p:cNvPr id="30" name="角丸四角形吹き出し 29"/>
          <p:cNvSpPr/>
          <p:nvPr/>
        </p:nvSpPr>
        <p:spPr>
          <a:xfrm>
            <a:off x="6232937" y="6046748"/>
            <a:ext cx="1565888" cy="727583"/>
          </a:xfrm>
          <a:prstGeom prst="wedgeRoundRectCallout">
            <a:avLst>
              <a:gd name="adj1" fmla="val 58534"/>
              <a:gd name="adj2" fmla="val -18168"/>
              <a:gd name="adj3" fmla="val 16667"/>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8" dirty="0">
                <a:latin typeface="メイリオ" panose="020B0604030504040204" pitchFamily="50" charset="-128"/>
                <a:ea typeface="メイリオ" panose="020B0604030504040204" pitchFamily="50" charset="-128"/>
                <a:cs typeface="メイリオ" panose="020B0604030504040204" pitchFamily="50" charset="-128"/>
              </a:rPr>
              <a:t>アンケートフォームから</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感想を</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お寄せください！</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94303" y="6048482"/>
            <a:ext cx="964558" cy="73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descr="C:\Users\T0515914\Desktop\こまじい.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381" y="4119217"/>
            <a:ext cx="3533378" cy="1833007"/>
          </a:xfrm>
          <a:prstGeom prst="rect">
            <a:avLst/>
          </a:prstGeom>
          <a:noFill/>
          <a:extLst>
            <a:ext uri="{909E8E84-426E-40DD-AFC4-6F175D3DCCD1}">
              <a14:hiddenFill xmlns:a14="http://schemas.microsoft.com/office/drawing/2010/main">
                <a:solidFill>
                  <a:srgbClr val="FFFFFF"/>
                </a:solidFill>
              </a14:hiddenFill>
            </a:ext>
          </a:extLst>
        </p:spPr>
      </p:pic>
      <p:sp>
        <p:nvSpPr>
          <p:cNvPr id="38" name="右矢印 37"/>
          <p:cNvSpPr/>
          <p:nvPr/>
        </p:nvSpPr>
        <p:spPr>
          <a:xfrm>
            <a:off x="5856351" y="3316670"/>
            <a:ext cx="372494" cy="804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角丸四角形 3"/>
          <p:cNvSpPr/>
          <p:nvPr/>
        </p:nvSpPr>
        <p:spPr>
          <a:xfrm>
            <a:off x="133499" y="2388058"/>
            <a:ext cx="5085482" cy="1555487"/>
          </a:xfrm>
          <a:prstGeom prst="roundRect">
            <a:avLst/>
          </a:prstGeom>
          <a:ln w="57150"/>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200" b="1" u="sng" dirty="0"/>
              <a:t>◆文京区「こまじいのうち」</a:t>
            </a:r>
            <a:endParaRPr kumimoji="1" lang="en-US" altLang="ja-JP" sz="1200" b="1" u="sng" dirty="0"/>
          </a:p>
          <a:p>
            <a:r>
              <a:rPr kumimoji="1" lang="ja-JP" altLang="en-US" sz="1200" dirty="0"/>
              <a:t>　</a:t>
            </a:r>
            <a:r>
              <a:rPr kumimoji="1" lang="ja-JP" altLang="en-US" sz="1100" dirty="0"/>
              <a:t>あえてつくる“ゆるやかさ”楽しく巻き込む運営のヒント</a:t>
            </a:r>
            <a:endParaRPr kumimoji="1" lang="en-US" altLang="ja-JP" sz="1100" dirty="0"/>
          </a:p>
          <a:p>
            <a:r>
              <a:rPr kumimoji="1" lang="ja-JP" altLang="en-US" sz="1200" b="1" u="sng" dirty="0"/>
              <a:t>◆板橋区「地域リビングプラスワン」</a:t>
            </a:r>
            <a:endParaRPr kumimoji="1" lang="en-US" altLang="ja-JP" sz="1200" b="1" u="sng" dirty="0"/>
          </a:p>
          <a:p>
            <a:r>
              <a:rPr kumimoji="1" lang="ja-JP" altLang="en-US" sz="1200" dirty="0"/>
              <a:t>　</a:t>
            </a:r>
            <a:r>
              <a:rPr kumimoji="1" lang="ja-JP" altLang="en-US" sz="1100" dirty="0"/>
              <a:t>“誰でも受け入れる”から生まれる日常をシェアする居場所</a:t>
            </a:r>
            <a:endParaRPr kumimoji="1" lang="en-US" altLang="ja-JP" sz="1100" dirty="0"/>
          </a:p>
          <a:p>
            <a:r>
              <a:rPr kumimoji="1" lang="ja-JP" altLang="en-US" sz="1200" b="1" u="sng" dirty="0"/>
              <a:t>◆小金井市「また明日」</a:t>
            </a:r>
            <a:endParaRPr kumimoji="1" lang="en-US" altLang="ja-JP" sz="1200" b="1" u="sng" dirty="0"/>
          </a:p>
          <a:p>
            <a:r>
              <a:rPr kumimoji="1" lang="ja-JP" altLang="en-US" sz="1100" dirty="0"/>
              <a:t>　デイホーム・保育所・寄り合い所　三位一体の“心を寄せ合う空間”</a:t>
            </a:r>
          </a:p>
        </p:txBody>
      </p:sp>
      <p:sp>
        <p:nvSpPr>
          <p:cNvPr id="5" name="角丸四角形吹き出し 4"/>
          <p:cNvSpPr/>
          <p:nvPr/>
        </p:nvSpPr>
        <p:spPr>
          <a:xfrm>
            <a:off x="3587835" y="4198756"/>
            <a:ext cx="2398897" cy="1527734"/>
          </a:xfrm>
          <a:prstGeom prst="wedgeRoundRectCallout">
            <a:avLst>
              <a:gd name="adj1" fmla="val -55932"/>
              <a:gd name="adj2" fmla="val 122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日頃企業等に勤めるビジネスパーソンをはじめとする方々が、団体の代表者やスタッフ、利用者等へのヒアリングを繰り返しながら、活動のエッセンスを抽出し、「地域づくりの台本」を作成</a:t>
            </a:r>
            <a:endParaRPr kumimoji="1" lang="ja-JP" altLang="en-US" sz="1100" dirty="0">
              <a:solidFill>
                <a:schemeClr val="tx1"/>
              </a:solidFill>
            </a:endParaRPr>
          </a:p>
        </p:txBody>
      </p:sp>
      <p:sp>
        <p:nvSpPr>
          <p:cNvPr id="6" name="正方形/長方形 5"/>
          <p:cNvSpPr/>
          <p:nvPr/>
        </p:nvSpPr>
        <p:spPr>
          <a:xfrm>
            <a:off x="133499" y="748093"/>
            <a:ext cx="8902998" cy="1556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ja-JP" altLang="en-US" sz="14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◆「地域づくりの台本」とは？◆</a:t>
            </a:r>
            <a:r>
              <a:rPr lang="ja-JP" altLang="en-US" sz="12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46"/>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様々な活動に取り組んでいる地域団体・ＮＰＯ、地域活動を始めようとする方に対し、</a:t>
            </a: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日々の活動を運営する中で抱える課題を乗り越えるヒントとなる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ことを目指して作成しました。</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46"/>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東京都内で</a:t>
            </a: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「多世代交流」の居場所を実現している</a:t>
            </a:r>
            <a:r>
              <a:rPr lang="en-US" altLang="ja-JP"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団体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にプロボノ</a:t>
            </a:r>
            <a:r>
              <a:rPr lang="en-US" altLang="ja-JP" sz="12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ワーカーが密着取材し、他地域においてもヒントとして役立てられそうなポイントを描き出すことに挑戦しています。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46"/>
              </a:lnSpc>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プロボノ</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社会的・公益的な目的のため、企業の社員等が仕事で培った専門知識や技術を活かして行うボランティア活動</a:t>
            </a:r>
          </a:p>
          <a:p>
            <a:endParaRPr kumimoji="1" lang="ja-JP" altLang="en-US" sz="600" dirty="0"/>
          </a:p>
        </p:txBody>
      </p:sp>
      <p:sp>
        <p:nvSpPr>
          <p:cNvPr id="7" name="正方形/長方形 6"/>
          <p:cNvSpPr/>
          <p:nvPr/>
        </p:nvSpPr>
        <p:spPr>
          <a:xfrm>
            <a:off x="35496" y="298337"/>
            <a:ext cx="9001000" cy="2651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500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平成</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年度東京ホームタウンプロジェクトの一環として実施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46"/>
              </a:lnSpc>
            </a:pPr>
            <a:endParaRPr lang="ja-JP" altLang="en-US" sz="1292"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9571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8"/>
          <p:cNvGrpSpPr>
            <a:grpSpLocks/>
          </p:cNvGrpSpPr>
          <p:nvPr/>
        </p:nvGrpSpPr>
        <p:grpSpPr bwMode="auto">
          <a:xfrm>
            <a:off x="0" y="103882"/>
            <a:ext cx="9091887" cy="589971"/>
            <a:chOff x="0" y="-13508"/>
            <a:chExt cx="9144000" cy="461963"/>
          </a:xfrm>
        </p:grpSpPr>
        <p:sp>
          <p:nvSpPr>
            <p:cNvPr id="20" name="正方形/長方形 19"/>
            <p:cNvSpPr/>
            <p:nvPr/>
          </p:nvSpPr>
          <p:spPr>
            <a:xfrm>
              <a:off x="0" y="-13508"/>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852" dirty="0">
                <a:solidFill>
                  <a:prstClr val="black"/>
                </a:solidFill>
                <a:latin typeface="メイリオ" pitchFamily="50" charset="-128"/>
                <a:ea typeface="メイリオ" pitchFamily="50" charset="-128"/>
              </a:endParaRPr>
            </a:p>
          </p:txBody>
        </p:sp>
        <p:sp>
          <p:nvSpPr>
            <p:cNvPr id="22" name="正方形/長方形 21"/>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852" dirty="0">
                <a:solidFill>
                  <a:prstClr val="black"/>
                </a:solidFill>
                <a:latin typeface="メイリオ" pitchFamily="50" charset="-128"/>
                <a:ea typeface="メイリオ" pitchFamily="50" charset="-128"/>
              </a:endParaRPr>
            </a:p>
          </p:txBody>
        </p:sp>
      </p:grpSp>
      <p:sp>
        <p:nvSpPr>
          <p:cNvPr id="23" name="タイトル 1"/>
          <p:cNvSpPr txBox="1">
            <a:spLocks/>
          </p:cNvSpPr>
          <p:nvPr/>
        </p:nvSpPr>
        <p:spPr>
          <a:xfrm>
            <a:off x="521618" y="189726"/>
            <a:ext cx="8570269" cy="51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3" tIns="38957" rIns="77913" bIns="38957"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en-US" altLang="ja-JP" sz="1534" b="1" dirty="0">
                <a:solidFill>
                  <a:prstClr val="black"/>
                </a:solidFill>
                <a:latin typeface="メイリオ" pitchFamily="50" charset="-128"/>
                <a:ea typeface="メイリオ" pitchFamily="50" charset="-128"/>
                <a:cs typeface="メイリオ" pitchFamily="50" charset="-128"/>
              </a:rPr>
              <a:t>【</a:t>
            </a:r>
            <a:r>
              <a:rPr lang="ja-JP" altLang="en-US" sz="1534" b="1" dirty="0">
                <a:solidFill>
                  <a:prstClr val="black"/>
                </a:solidFill>
                <a:latin typeface="メイリオ" pitchFamily="50" charset="-128"/>
                <a:ea typeface="メイリオ" pitchFamily="50" charset="-128"/>
                <a:cs typeface="メイリオ" pitchFamily="50" charset="-128"/>
              </a:rPr>
              <a:t>参考</a:t>
            </a:r>
            <a:r>
              <a:rPr lang="en-US" altLang="ja-JP" sz="1534" b="1" dirty="0">
                <a:solidFill>
                  <a:prstClr val="black"/>
                </a:solidFill>
                <a:latin typeface="メイリオ" pitchFamily="50" charset="-128"/>
                <a:ea typeface="メイリオ" pitchFamily="50" charset="-128"/>
                <a:cs typeface="メイリオ" pitchFamily="50" charset="-128"/>
              </a:rPr>
              <a:t>】</a:t>
            </a:r>
            <a:r>
              <a:rPr lang="ja-JP" altLang="en-US" sz="1534" b="1" dirty="0">
                <a:solidFill>
                  <a:prstClr val="black"/>
                </a:solidFill>
                <a:latin typeface="メイリオ" pitchFamily="50" charset="-128"/>
                <a:ea typeface="メイリオ" pitchFamily="50" charset="-128"/>
                <a:cs typeface="メイリオ" pitchFamily="50" charset="-128"/>
              </a:rPr>
              <a:t>“ホームタウン大学の教科書”について</a:t>
            </a:r>
            <a:endParaRPr lang="en-US" altLang="ja-JP" sz="1534" b="1" dirty="0">
              <a:solidFill>
                <a:prstClr val="black"/>
              </a:solidFill>
              <a:latin typeface="メイリオ" pitchFamily="50" charset="-128"/>
              <a:ea typeface="メイリオ" pitchFamily="50" charset="-128"/>
              <a:cs typeface="メイリオ" pitchFamily="50" charset="-128"/>
            </a:endParaRPr>
          </a:p>
          <a:p>
            <a:pPr fontAlgn="base">
              <a:spcAft>
                <a:spcPct val="0"/>
              </a:spcAft>
            </a:pPr>
            <a:r>
              <a:rPr lang="ja-JP" altLang="en-US" sz="1108" dirty="0">
                <a:solidFill>
                  <a:prstClr val="black"/>
                </a:solidFill>
                <a:latin typeface="メイリオ" pitchFamily="50" charset="-128"/>
                <a:ea typeface="メイリオ" pitchFamily="50" charset="-128"/>
                <a:cs typeface="メイリオ" pitchFamily="50" charset="-128"/>
              </a:rPr>
              <a:t>（東京ホームタウン大学</a:t>
            </a:r>
            <a:r>
              <a:rPr lang="en-US" altLang="ja-JP" sz="1108" dirty="0">
                <a:solidFill>
                  <a:prstClr val="black"/>
                </a:solidFill>
                <a:latin typeface="メイリオ" pitchFamily="50" charset="-128"/>
                <a:ea typeface="メイリオ" pitchFamily="50" charset="-128"/>
                <a:cs typeface="メイリオ" pitchFamily="50" charset="-128"/>
              </a:rPr>
              <a:t>2020</a:t>
            </a:r>
            <a:r>
              <a:rPr lang="ja-JP" altLang="en-US" sz="1108" dirty="0">
                <a:solidFill>
                  <a:prstClr val="black"/>
                </a:solidFill>
                <a:latin typeface="メイリオ" pitchFamily="50" charset="-128"/>
                <a:ea typeface="メイリオ" pitchFamily="50" charset="-128"/>
                <a:cs typeface="メイリオ" pitchFamily="50" charset="-128"/>
              </a:rPr>
              <a:t>（令和２年２月</a:t>
            </a:r>
            <a:r>
              <a:rPr lang="en-US" altLang="ja-JP" sz="1108" dirty="0">
                <a:solidFill>
                  <a:prstClr val="black"/>
                </a:solidFill>
                <a:latin typeface="メイリオ" pitchFamily="50" charset="-128"/>
                <a:ea typeface="メイリオ" pitchFamily="50" charset="-128"/>
                <a:cs typeface="メイリオ" pitchFamily="50" charset="-128"/>
              </a:rPr>
              <a:t>20</a:t>
            </a:r>
            <a:r>
              <a:rPr lang="ja-JP" altLang="en-US" sz="1108" dirty="0">
                <a:solidFill>
                  <a:prstClr val="black"/>
                </a:solidFill>
                <a:latin typeface="メイリオ" pitchFamily="50" charset="-128"/>
                <a:ea typeface="メイリオ" pitchFamily="50" charset="-128"/>
                <a:cs typeface="メイリオ" pitchFamily="50" charset="-128"/>
              </a:rPr>
              <a:t>日開催）にて配布。区市町村・社協・地域包括支援センターにも送付済み）</a:t>
            </a:r>
          </a:p>
        </p:txBody>
      </p:sp>
      <p:sp>
        <p:nvSpPr>
          <p:cNvPr id="25" name="スライド番号プレースホルダー 1"/>
          <p:cNvSpPr txBox="1">
            <a:spLocks/>
          </p:cNvSpPr>
          <p:nvPr/>
        </p:nvSpPr>
        <p:spPr>
          <a:xfrm>
            <a:off x="7173814" y="6488830"/>
            <a:ext cx="1969477" cy="311112"/>
          </a:xfrm>
          <a:prstGeom prst="rect">
            <a:avLst/>
          </a:prstGeom>
        </p:spPr>
        <p:txBody>
          <a:bodyPr vert="horz" lIns="77878" tIns="38941" rIns="77878" bIns="3894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534">
                <a:solidFill>
                  <a:schemeClr val="tx1"/>
                </a:solidFill>
              </a:rPr>
              <a:pPr/>
              <a:t>9</a:t>
            </a:fld>
            <a:endParaRPr lang="ja-JP" altLang="en-US" sz="1534" dirty="0">
              <a:solidFill>
                <a:schemeClr val="tx1"/>
              </a:solidFill>
            </a:endParaRP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341" y="1645096"/>
            <a:ext cx="3530094" cy="4985670"/>
          </a:xfrm>
          <a:prstGeom prst="rect">
            <a:avLst/>
          </a:prstGeom>
        </p:spPr>
      </p:pic>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8442" y="1652134"/>
            <a:ext cx="2991101" cy="2111789"/>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1586" y="2404892"/>
            <a:ext cx="3022744" cy="2115189"/>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1802" y="3145949"/>
            <a:ext cx="2982410" cy="2130293"/>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6568" y="3841333"/>
            <a:ext cx="2990339" cy="2113486"/>
          </a:xfrm>
          <a:prstGeom prst="rect">
            <a:avLst/>
          </a:prstGeom>
        </p:spPr>
      </p:pic>
      <p:sp>
        <p:nvSpPr>
          <p:cNvPr id="3" name="正方形/長方形 2"/>
          <p:cNvSpPr/>
          <p:nvPr/>
        </p:nvSpPr>
        <p:spPr>
          <a:xfrm>
            <a:off x="118582" y="751027"/>
            <a:ext cx="8973305" cy="816845"/>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292" dirty="0"/>
              <a:t>東京ホームタウンプロジェクト開始から５年間。これまでの取組の中で得た、「東京のこれから」を創っていくためのヒントをたっぷり詰め込んだ</a:t>
            </a:r>
            <a:r>
              <a:rPr kumimoji="1" lang="ja-JP" altLang="en-US" sz="1292" b="1" dirty="0"/>
              <a:t>「東京ホームタウンプロジェクトの教科書」</a:t>
            </a:r>
            <a:r>
              <a:rPr kumimoji="1" lang="ja-JP" altLang="en-US" sz="1292" dirty="0"/>
              <a:t>を作成しました。各地域における地域づくりに是非お役立てください。</a:t>
            </a:r>
          </a:p>
        </p:txBody>
      </p:sp>
      <p:sp>
        <p:nvSpPr>
          <p:cNvPr id="5" name="角丸四角形吹き出し 4"/>
          <p:cNvSpPr/>
          <p:nvPr/>
        </p:nvSpPr>
        <p:spPr>
          <a:xfrm>
            <a:off x="2670279" y="5580883"/>
            <a:ext cx="5982203" cy="1063503"/>
          </a:xfrm>
          <a:prstGeom prst="wedgeRoundRectCallout">
            <a:avLst>
              <a:gd name="adj1" fmla="val -41565"/>
              <a:gd name="adj2" fmla="val -3549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a:t>東京ホームタウンプロジェクト</a:t>
            </a:r>
            <a:r>
              <a:rPr kumimoji="1" lang="en-US" altLang="ja-JP" dirty="0"/>
              <a:t>HP</a:t>
            </a:r>
            <a:r>
              <a:rPr kumimoji="1" lang="ja-JP" altLang="en-US" dirty="0"/>
              <a:t>に掲載しています</a:t>
            </a:r>
            <a:r>
              <a:rPr kumimoji="1" lang="en-US" altLang="ja-JP" sz="2000" b="1" dirty="0"/>
              <a:t>http://bit.ly/THTU_BOOK</a:t>
            </a:r>
            <a:endParaRPr kumimoji="1" lang="ja-JP" altLang="en-US" sz="2000" b="1" dirty="0"/>
          </a:p>
        </p:txBody>
      </p:sp>
    </p:spTree>
    <p:extLst>
      <p:ext uri="{BB962C8B-B14F-4D97-AF65-F5344CB8AC3E}">
        <p14:creationId xmlns:p14="http://schemas.microsoft.com/office/powerpoint/2010/main" val="30205727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3025">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2072</TotalTime>
  <Words>6329</Words>
  <Application>Microsoft Office PowerPoint</Application>
  <PresentationFormat>画面に合わせる (4:3)</PresentationFormat>
  <Paragraphs>1082</Paragraphs>
  <Slides>18</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HGPｺﾞｼｯｸM</vt: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東京ホームタウンプロジェクト　区市町村等向け支援（伴走支援）（平成28年度）</vt:lpstr>
      <vt:lpstr>PowerPoint プレゼンテーション</vt:lpstr>
      <vt:lpstr>PowerPoint プレゼンテーション</vt:lpstr>
      <vt:lpstr>PowerPoint プレゼンテーション</vt:lpstr>
      <vt:lpstr>【参考】「プロボノ」による地域福祉団体等への支援（平成27年度）</vt:lpstr>
      <vt:lpstr>【参考】「プロボノ」による地域福祉団体等への支援（平成28年度）</vt:lpstr>
      <vt:lpstr>【参考】「プロボノ」による地域福祉団体等への支援（平成29年度）</vt:lpstr>
      <vt:lpstr>【参考】「プロボノ」による地域福祉団体等への支援（平成30年度）</vt:lpstr>
      <vt:lpstr>【参考】「プロボノ」による地域福祉団体等への支援（令和元年度）実施結果</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柴岡久美子</cp:lastModifiedBy>
  <cp:revision>147</cp:revision>
  <cp:lastPrinted>2020-07-01T02:44:33Z</cp:lastPrinted>
  <dcterms:created xsi:type="dcterms:W3CDTF">2020-03-06T00:20:22Z</dcterms:created>
  <dcterms:modified xsi:type="dcterms:W3CDTF">2020-07-26T13:08:28Z</dcterms:modified>
</cp:coreProperties>
</file>