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931" r:id="rId2"/>
    <p:sldMasterId id="2147483955" r:id="rId3"/>
    <p:sldMasterId id="2147483966" r:id="rId4"/>
    <p:sldMasterId id="2147483980" r:id="rId5"/>
    <p:sldMasterId id="2147483989" r:id="rId6"/>
  </p:sldMasterIdLst>
  <p:notesMasterIdLst>
    <p:notesMasterId r:id="rId24"/>
  </p:notesMasterIdLst>
  <p:handoutMasterIdLst>
    <p:handoutMasterId r:id="rId25"/>
  </p:handoutMasterIdLst>
  <p:sldIdLst>
    <p:sldId id="1005" r:id="rId7"/>
    <p:sldId id="1013" r:id="rId8"/>
    <p:sldId id="1028" r:id="rId9"/>
    <p:sldId id="1029" r:id="rId10"/>
    <p:sldId id="1030" r:id="rId11"/>
    <p:sldId id="1031" r:id="rId12"/>
    <p:sldId id="1032" r:id="rId13"/>
    <p:sldId id="1033" r:id="rId14"/>
    <p:sldId id="1034" r:id="rId15"/>
    <p:sldId id="1035" r:id="rId16"/>
    <p:sldId id="1036" r:id="rId17"/>
    <p:sldId id="1037" r:id="rId18"/>
    <p:sldId id="1042" r:id="rId19"/>
    <p:sldId id="1039" r:id="rId20"/>
    <p:sldId id="1040" r:id="rId21"/>
    <p:sldId id="1041" r:id="rId22"/>
    <p:sldId id="1026" r:id="rId23"/>
  </p:sldIdLst>
  <p:sldSz cx="9906000" cy="6858000" type="A4"/>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F89BC261-0B0A-4D3A-B40E-B28154EECA65}">
          <p14:sldIdLst>
            <p14:sldId id="1005"/>
            <p14:sldId id="1013"/>
            <p14:sldId id="1028"/>
            <p14:sldId id="1029"/>
            <p14:sldId id="1030"/>
            <p14:sldId id="1031"/>
            <p14:sldId id="1032"/>
            <p14:sldId id="1033"/>
            <p14:sldId id="1034"/>
            <p14:sldId id="1035"/>
            <p14:sldId id="1036"/>
            <p14:sldId id="1037"/>
            <p14:sldId id="1042"/>
            <p14:sldId id="1039"/>
            <p14:sldId id="1040"/>
            <p14:sldId id="1041"/>
            <p14:sldId id="1026"/>
          </p14:sldIdLst>
        </p14:section>
      </p14:sectionLst>
    </p:ext>
    <p:ext uri="{EFAFB233-063F-42B5-8137-9DF3F51BA10A}">
      <p15:sldGuideLst xmlns:p15="http://schemas.microsoft.com/office/powerpoint/2012/main">
        <p15:guide id="1" orient="horz" pos="2160">
          <p15:clr>
            <a:srgbClr val="A4A3A4"/>
          </p15:clr>
        </p15:guide>
        <p15:guide id="2" pos="3121">
          <p15:clr>
            <a:srgbClr val="A4A3A4"/>
          </p15:clr>
        </p15:guide>
      </p15:sldGuideLst>
    </p:ext>
    <p:ext uri="{2D200454-40CA-4A62-9FC3-DE9A4176ACB9}">
      <p15:notesGuideLst xmlns:p15="http://schemas.microsoft.com/office/powerpoint/2012/main">
        <p15:guide id="1" orient="horz" pos="3126">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00CC"/>
    <a:srgbClr val="EED200"/>
    <a:srgbClr val="FEF194"/>
    <a:srgbClr val="C0C945"/>
    <a:srgbClr val="FF9933"/>
    <a:srgbClr val="FFFF99"/>
    <a:srgbClr val="BCBC2C"/>
    <a:srgbClr val="6666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82" autoAdjust="0"/>
    <p:restoredTop sz="84683" autoAdjust="0"/>
  </p:normalViewPr>
  <p:slideViewPr>
    <p:cSldViewPr snapToGrid="0">
      <p:cViewPr varScale="1">
        <p:scale>
          <a:sx n="79" d="100"/>
          <a:sy n="79" d="100"/>
        </p:scale>
        <p:origin x="624" y="36"/>
      </p:cViewPr>
      <p:guideLst>
        <p:guide orient="horz" pos="2160"/>
        <p:guide pos="3121"/>
      </p:guideLst>
    </p:cSldViewPr>
  </p:slideViewPr>
  <p:notesTextViewPr>
    <p:cViewPr>
      <p:scale>
        <a:sx n="1" d="1"/>
        <a:sy n="1" d="1"/>
      </p:scale>
      <p:origin x="0" y="0"/>
    </p:cViewPr>
  </p:notesTextViewPr>
  <p:sorterViewPr>
    <p:cViewPr>
      <p:scale>
        <a:sx n="100" d="100"/>
        <a:sy n="100" d="100"/>
      </p:scale>
      <p:origin x="0" y="26976"/>
    </p:cViewPr>
  </p:sorterViewPr>
  <p:notesViewPr>
    <p:cSldViewPr snapToGrid="0">
      <p:cViewPr varScale="1">
        <p:scale>
          <a:sx n="47" d="100"/>
          <a:sy n="47" d="100"/>
        </p:scale>
        <p:origin x="-2964" y="-102"/>
      </p:cViewPr>
      <p:guideLst>
        <p:guide orient="horz" pos="3126"/>
        <p:guide pos="214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10.68.96.12\zaitaku\&#9313;&#35469;&#30693;&#30151;&#25903;&#25588;&#20418;\29&#24180;&#24230;&#12501;&#12457;&#12523;&#12480;\&#9734;29&#39640;&#40802;&#32773;&#20445;&#20581;&#31119;&#31049;&#35336;&#30011;&#25913;&#23450;\02&#35336;&#30011;&#31574;&#23450;&#21729;&#20250;\290724&#39640;&#40802;&#35336;&#30011;&#31574;&#23450;&#22996;&#21729;&#20250;&#36039;&#26009;(&#35469;&#30693;&#30151;&#65289;%20.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a:latin typeface="メイリオ" panose="020B0604030504040204" pitchFamily="50" charset="-128"/>
                <a:ea typeface="メイリオ" panose="020B0604030504040204" pitchFamily="50" charset="-128"/>
                <a:cs typeface="メイリオ" panose="020B0604030504040204" pitchFamily="50" charset="-128"/>
              </a:defRPr>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認知症高齢者</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（日常生活自立度</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Ⅱ</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以上）</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の居所</a:t>
            </a:r>
          </a:p>
        </c:rich>
      </c:tx>
      <c:overlay val="0"/>
    </c:title>
    <c:autoTitleDeleted val="0"/>
    <c:plotArea>
      <c:layout>
        <c:manualLayout>
          <c:layoutTarget val="inner"/>
          <c:xMode val="edge"/>
          <c:yMode val="edge"/>
          <c:x val="0.51567881346517064"/>
          <c:y val="0.31401312552573524"/>
          <c:w val="0.35902677745150585"/>
          <c:h val="0.60098252792871887"/>
        </c:manualLayout>
      </c:layout>
      <c:pieChart>
        <c:varyColors val="1"/>
        <c:ser>
          <c:idx val="0"/>
          <c:order val="0"/>
          <c:tx>
            <c:strRef>
              <c:f>'居所 '!$B$41</c:f>
              <c:strCache>
                <c:ptCount val="1"/>
                <c:pt idx="0">
                  <c:v>認知症高齢者（日常生活自立度Ⅱ以上）の居所</c:v>
                </c:pt>
              </c:strCache>
            </c:strRef>
          </c:tx>
          <c:dPt>
            <c:idx val="0"/>
            <c:bubble3D val="0"/>
            <c:spPr>
              <a:solidFill>
                <a:schemeClr val="accent5">
                  <a:lumMod val="40000"/>
                  <a:lumOff val="60000"/>
                </a:schemeClr>
              </a:solidFill>
            </c:spPr>
            <c:extLst>
              <c:ext xmlns:c16="http://schemas.microsoft.com/office/drawing/2014/chart" uri="{C3380CC4-5D6E-409C-BE32-E72D297353CC}">
                <c16:uniqueId val="{00000001-BC20-4115-AFBD-9438E3A76FA1}"/>
              </c:ext>
            </c:extLst>
          </c:dPt>
          <c:dPt>
            <c:idx val="1"/>
            <c:bubble3D val="0"/>
            <c:spPr>
              <a:solidFill>
                <a:srgbClr val="FF99CC"/>
              </a:solidFill>
            </c:spPr>
            <c:extLst>
              <c:ext xmlns:c16="http://schemas.microsoft.com/office/drawing/2014/chart" uri="{C3380CC4-5D6E-409C-BE32-E72D297353CC}">
                <c16:uniqueId val="{00000003-BC20-4115-AFBD-9438E3A76FA1}"/>
              </c:ext>
            </c:extLst>
          </c:dPt>
          <c:dPt>
            <c:idx val="2"/>
            <c:bubble3D val="0"/>
            <c:spPr>
              <a:solidFill>
                <a:srgbClr val="1F497D">
                  <a:lumMod val="60000"/>
                  <a:lumOff val="40000"/>
                </a:srgbClr>
              </a:solidFill>
            </c:spPr>
            <c:extLst>
              <c:ext xmlns:c16="http://schemas.microsoft.com/office/drawing/2014/chart" uri="{C3380CC4-5D6E-409C-BE32-E72D297353CC}">
                <c16:uniqueId val="{00000005-BC20-4115-AFBD-9438E3A76FA1}"/>
              </c:ext>
            </c:extLst>
          </c:dPt>
          <c:dPt>
            <c:idx val="3"/>
            <c:bubble3D val="0"/>
            <c:spPr>
              <a:solidFill>
                <a:srgbClr val="FFFF00"/>
              </a:solidFill>
            </c:spPr>
            <c:extLst>
              <c:ext xmlns:c16="http://schemas.microsoft.com/office/drawing/2014/chart" uri="{C3380CC4-5D6E-409C-BE32-E72D297353CC}">
                <c16:uniqueId val="{00000007-BC20-4115-AFBD-9438E3A76FA1}"/>
              </c:ext>
            </c:extLst>
          </c:dPt>
          <c:dPt>
            <c:idx val="4"/>
            <c:bubble3D val="0"/>
            <c:spPr>
              <a:solidFill>
                <a:srgbClr val="8064A2">
                  <a:lumMod val="60000"/>
                  <a:lumOff val="40000"/>
                </a:srgbClr>
              </a:solidFill>
            </c:spPr>
            <c:extLst>
              <c:ext xmlns:c16="http://schemas.microsoft.com/office/drawing/2014/chart" uri="{C3380CC4-5D6E-409C-BE32-E72D297353CC}">
                <c16:uniqueId val="{00000009-BC20-4115-AFBD-9438E3A76FA1}"/>
              </c:ext>
            </c:extLst>
          </c:dPt>
          <c:dPt>
            <c:idx val="5"/>
            <c:bubble3D val="0"/>
            <c:spPr>
              <a:solidFill>
                <a:srgbClr val="FF0000"/>
              </a:solidFill>
            </c:spPr>
            <c:extLst>
              <c:ext xmlns:c16="http://schemas.microsoft.com/office/drawing/2014/chart" uri="{C3380CC4-5D6E-409C-BE32-E72D297353CC}">
                <c16:uniqueId val="{0000000B-BC20-4115-AFBD-9438E3A76FA1}"/>
              </c:ext>
            </c:extLst>
          </c:dPt>
          <c:dPt>
            <c:idx val="6"/>
            <c:bubble3D val="0"/>
            <c:spPr>
              <a:solidFill>
                <a:srgbClr val="66FF66"/>
              </a:solidFill>
            </c:spPr>
            <c:extLst>
              <c:ext xmlns:c16="http://schemas.microsoft.com/office/drawing/2014/chart" uri="{C3380CC4-5D6E-409C-BE32-E72D297353CC}">
                <c16:uniqueId val="{0000000D-BC20-4115-AFBD-9438E3A76FA1}"/>
              </c:ext>
            </c:extLst>
          </c:dPt>
          <c:dPt>
            <c:idx val="7"/>
            <c:bubble3D val="0"/>
            <c:spPr>
              <a:solidFill>
                <a:srgbClr val="FF9900"/>
              </a:solidFill>
            </c:spPr>
            <c:extLst>
              <c:ext xmlns:c16="http://schemas.microsoft.com/office/drawing/2014/chart" uri="{C3380CC4-5D6E-409C-BE32-E72D297353CC}">
                <c16:uniqueId val="{0000000F-BC20-4115-AFBD-9438E3A76FA1}"/>
              </c:ext>
            </c:extLst>
          </c:dPt>
          <c:dLbls>
            <c:dLbl>
              <c:idx val="0"/>
              <c:layout>
                <c:manualLayout>
                  <c:x val="-0.15055679814329526"/>
                  <c:y val="-2.609912660996342E-2"/>
                </c:manualLayout>
              </c:layout>
              <c:tx>
                <c:rich>
                  <a:bodyPr/>
                  <a:lstStyle/>
                  <a:p>
                    <a:pPr>
                      <a:defRPr sz="1200" b="1">
                        <a:solidFill>
                          <a:srgbClr val="FF0000"/>
                        </a:solidFill>
                        <a:latin typeface="Meiryo UI" panose="020B0604030504040204" pitchFamily="50" charset="-128"/>
                        <a:ea typeface="Meiryo UI" panose="020B0604030504040204" pitchFamily="50" charset="-128"/>
                        <a:cs typeface="Meiryo UI" panose="020B0604030504040204" pitchFamily="50" charset="-128"/>
                      </a:defRPr>
                    </a:pP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居宅</a:t>
                    </a:r>
                    <a:r>
                      <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a:p>
                    <a:pPr>
                      <a:defRPr sz="1200" b="1">
                        <a:solidFill>
                          <a:srgbClr val="FF0000"/>
                        </a:solidFill>
                        <a:latin typeface="Meiryo UI" panose="020B0604030504040204" pitchFamily="50" charset="-128"/>
                        <a:ea typeface="Meiryo UI" panose="020B0604030504040204" pitchFamily="50" charset="-128"/>
                        <a:cs typeface="Meiryo UI" panose="020B0604030504040204" pitchFamily="50" charset="-128"/>
                      </a:defRPr>
                    </a:pPr>
                    <a:r>
                      <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55.6%</a:t>
                    </a:r>
                    <a:endParaRPr lang="ja-JP" altLang="en-US" sz="1200" dirty="0">
                      <a:solidFill>
                        <a:srgbClr val="FF0000"/>
                      </a:solidFill>
                    </a:endParaRPr>
                  </a:p>
                </c:rich>
              </c:tx>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20-4115-AFBD-9438E3A76FA1}"/>
                </c:ext>
              </c:extLst>
            </c:dLbl>
            <c:dLbl>
              <c:idx val="1"/>
              <c:layout>
                <c:manualLayout>
                  <c:x val="-7.6057196566405964E-3"/>
                  <c:y val="4.8674073834143815E-2"/>
                </c:manualLayout>
              </c:layout>
              <c:tx>
                <c:rich>
                  <a:bodyPr/>
                  <a:lstStyle/>
                  <a:p>
                    <a:r>
                      <a:rPr lang="zh-TW" altLang="en-US" sz="1000" dirty="0">
                        <a:latin typeface="Meiryo UI" panose="020B0604030504040204" pitchFamily="50" charset="-128"/>
                        <a:ea typeface="Meiryo UI" panose="020B0604030504040204" pitchFamily="50" charset="-128"/>
                        <a:cs typeface="Meiryo UI" panose="020B0604030504040204" pitchFamily="50" charset="-128"/>
                      </a:rPr>
                      <a:t>指定介護老人</a:t>
                    </a:r>
                  </a:p>
                  <a:p>
                    <a:r>
                      <a:rPr lang="zh-TW" altLang="en-US" sz="1000" dirty="0">
                        <a:latin typeface="Meiryo UI" panose="020B0604030504040204" pitchFamily="50" charset="-128"/>
                        <a:ea typeface="Meiryo UI" panose="020B0604030504040204" pitchFamily="50" charset="-128"/>
                        <a:cs typeface="Meiryo UI" panose="020B0604030504040204" pitchFamily="50" charset="-128"/>
                      </a:rPr>
                      <a:t>福祉施設</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 10.9%</a:t>
                    </a:r>
                    <a:endParaRPr lang="zh-TW" altLang="en-US" dirty="0">
                      <a:latin typeface="ＭＳ Ｐゴシック" panose="020B0600070205080204" pitchFamily="50" charset="-128"/>
                      <a:ea typeface="ＭＳ Ｐゴシック" panose="020B0600070205080204" pitchFamily="50" charset="-128"/>
                    </a:endParaRP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20-4115-AFBD-9438E3A76FA1}"/>
                </c:ext>
              </c:extLst>
            </c:dLbl>
            <c:dLbl>
              <c:idx val="2"/>
              <c:layout>
                <c:manualLayout>
                  <c:x val="-0.20257151360622488"/>
                  <c:y val="0.13950351867122113"/>
                </c:manualLayout>
              </c:layout>
              <c:tx>
                <c:rich>
                  <a:bodyPr/>
                  <a:lstStyle/>
                  <a:p>
                    <a:r>
                      <a:rPr lang="zh-TW" altLang="en-US" sz="1000" dirty="0">
                        <a:latin typeface="Meiryo UI" panose="020B0604030504040204" pitchFamily="50" charset="-128"/>
                        <a:ea typeface="Meiryo UI" panose="020B0604030504040204" pitchFamily="50" charset="-128"/>
                        <a:cs typeface="Meiryo UI" panose="020B0604030504040204" pitchFamily="50" charset="-128"/>
                      </a:rPr>
                      <a:t>介護老人保健</a:t>
                    </a:r>
                  </a:p>
                  <a:p>
                    <a:r>
                      <a:rPr lang="zh-TW" altLang="en-US" sz="1000" dirty="0">
                        <a:latin typeface="Meiryo UI" panose="020B0604030504040204" pitchFamily="50" charset="-128"/>
                        <a:ea typeface="Meiryo UI" panose="020B0604030504040204" pitchFamily="50" charset="-128"/>
                        <a:cs typeface="Meiryo UI" panose="020B0604030504040204" pitchFamily="50" charset="-128"/>
                      </a:rPr>
                      <a:t>施設</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 5.2%</a:t>
                    </a:r>
                    <a:endParaRPr lang="zh-TW" altLang="en-US" dirty="0">
                      <a:latin typeface="ＭＳ Ｐゴシック" panose="020B0600070205080204" pitchFamily="50" charset="-128"/>
                      <a:ea typeface="ＭＳ Ｐゴシック" panose="020B0600070205080204" pitchFamily="50" charset="-128"/>
                    </a:endParaRP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C20-4115-AFBD-9438E3A76FA1}"/>
                </c:ext>
              </c:extLst>
            </c:dLbl>
            <c:dLbl>
              <c:idx val="3"/>
              <c:layout>
                <c:manualLayout>
                  <c:x val="-6.6213944040967462E-2"/>
                  <c:y val="3.018490341166521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C20-4115-AFBD-9438E3A76FA1}"/>
                </c:ext>
              </c:extLst>
            </c:dLbl>
            <c:dLbl>
              <c:idx val="4"/>
              <c:layout>
                <c:manualLayout>
                  <c:x val="-0.23406521701332958"/>
                  <c:y val="-1.2141005973526355E-2"/>
                </c:manualLayout>
              </c:layout>
              <c:tx>
                <c:rich>
                  <a:bodyPr/>
                  <a:lstStyle/>
                  <a:p>
                    <a:r>
                      <a:rPr lang="zh-TW" altLang="en-US" sz="1000" dirty="0">
                        <a:latin typeface="Meiryo UI" panose="020B0604030504040204" pitchFamily="50" charset="-128"/>
                        <a:ea typeface="Meiryo UI" panose="020B0604030504040204" pitchFamily="50" charset="-128"/>
                        <a:cs typeface="Meiryo UI" panose="020B0604030504040204" pitchFamily="50" charset="-128"/>
                      </a:rPr>
                      <a:t>特定施設入居者生活介護適用施設</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 7.7%</a:t>
                    </a:r>
                    <a:endParaRPr lang="zh-TW" altLang="en-US" dirty="0">
                      <a:latin typeface="ＭＳ Ｐゴシック" panose="020B0600070205080204" pitchFamily="50" charset="-128"/>
                      <a:ea typeface="ＭＳ Ｐゴシック" panose="020B0600070205080204" pitchFamily="50" charset="-128"/>
                    </a:endParaRP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C20-4115-AFBD-9438E3A76FA1}"/>
                </c:ext>
              </c:extLst>
            </c:dLbl>
            <c:dLbl>
              <c:idx val="5"/>
              <c:layout>
                <c:manualLayout>
                  <c:x val="-6.1805001464483776E-2"/>
                  <c:y val="-4.0814158787161742E-2"/>
                </c:manualLayout>
              </c:layout>
              <c:tx>
                <c:rich>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認知症高齢者</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グループホーム</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 2.6%</a:t>
                    </a:r>
                    <a:endParaRPr lang="ja-JP" altLang="en-US" dirty="0">
                      <a:latin typeface="+mn-ea"/>
                      <a:ea typeface="+mn-ea"/>
                    </a:endParaRP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C20-4115-AFBD-9438E3A76FA1}"/>
                </c:ext>
              </c:extLst>
            </c:dLbl>
            <c:dLbl>
              <c:idx val="6"/>
              <c:layout>
                <c:manualLayout>
                  <c:x val="-6.5261435598064868E-2"/>
                  <c:y val="-8.5926263448205462E-2"/>
                </c:manualLayout>
              </c:layout>
              <c:tx>
                <c:rich>
                  <a:bodyPr/>
                  <a:lstStyle/>
                  <a:p>
                    <a:r>
                      <a:rPr lang="ja-JP" altLang="en-US" sz="1000">
                        <a:latin typeface="Meiryo UI" panose="020B0604030504040204" pitchFamily="50" charset="-128"/>
                        <a:ea typeface="Meiryo UI" panose="020B0604030504040204" pitchFamily="50" charset="-128"/>
                        <a:cs typeface="Meiryo UI" panose="020B0604030504040204" pitchFamily="50" charset="-128"/>
                      </a:rPr>
                      <a:t>医療機関</a:t>
                    </a:r>
                    <a:r>
                      <a:rPr lang="en-US" altLang="ja-JP" sz="1000">
                        <a:latin typeface="Meiryo UI" panose="020B0604030504040204" pitchFamily="50" charset="-128"/>
                        <a:ea typeface="Meiryo UI" panose="020B0604030504040204" pitchFamily="50" charset="-128"/>
                        <a:cs typeface="Meiryo UI" panose="020B0604030504040204" pitchFamily="50" charset="-128"/>
                      </a:rPr>
                      <a:t>, 11.8%</a:t>
                    </a:r>
                    <a:endParaRPr lang="ja-JP" altLang="en-US"/>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C20-4115-AFBD-9438E3A76FA1}"/>
                </c:ext>
              </c:extLst>
            </c:dLbl>
            <c:dLbl>
              <c:idx val="7"/>
              <c:layout>
                <c:manualLayout>
                  <c:x val="5.0981438570317584E-3"/>
                  <c:y val="-4.462162934277143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C20-4115-AFBD-9438E3A76FA1}"/>
                </c:ext>
              </c:extLst>
            </c:dLbl>
            <c:dLbl>
              <c:idx val="8"/>
              <c:layout>
                <c:manualLayout>
                  <c:x val="0.1047906879394353"/>
                  <c:y val="-2.77358071325408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C20-4115-AFBD-9438E3A76FA1}"/>
                </c:ext>
              </c:extLst>
            </c:dLbl>
            <c:dLbl>
              <c:idx val="9"/>
              <c:layout>
                <c:manualLayout>
                  <c:x val="0.17500016797895998"/>
                  <c:y val="-4.191251443198525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C20-4115-AFBD-9438E3A76FA1}"/>
                </c:ext>
              </c:extLst>
            </c:dLbl>
            <c:spPr>
              <a:noFill/>
              <a:ln>
                <a:noFill/>
              </a:ln>
              <a:effectLst/>
            </c:spPr>
            <c:txPr>
              <a:bodyPr/>
              <a:lstStyle/>
              <a:p>
                <a:pPr>
                  <a:defRPr sz="10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1"/>
            <c:showSerName val="0"/>
            <c:showPercent val="0"/>
            <c:showBubbleSize val="0"/>
            <c:showLeaderLines val="1"/>
            <c:extLst>
              <c:ext xmlns:c15="http://schemas.microsoft.com/office/drawing/2012/chart" uri="{CE6537A1-D6FC-4f65-9D91-7224C49458BB}"/>
            </c:extLst>
          </c:dLbls>
          <c:cat>
            <c:strRef>
              <c:f>'居所 '!$A$42:$A$52</c:f>
              <c:strCache>
                <c:ptCount val="9"/>
                <c:pt idx="0">
                  <c:v>居宅</c:v>
                </c:pt>
                <c:pt idx="1">
                  <c:v>指定介護老人福祉施設</c:v>
                </c:pt>
                <c:pt idx="2">
                  <c:v>介護老人保健施設</c:v>
                </c:pt>
                <c:pt idx="3">
                  <c:v>指定介護療養型医療施設</c:v>
                </c:pt>
                <c:pt idx="4">
                  <c:v>特定施設入居者生活介護適用施設</c:v>
                </c:pt>
                <c:pt idx="5">
                  <c:v>認知症高齢者グループホーム</c:v>
                </c:pt>
                <c:pt idx="6">
                  <c:v>医療機関</c:v>
                </c:pt>
                <c:pt idx="7">
                  <c:v>その他の施設</c:v>
                </c:pt>
                <c:pt idx="8">
                  <c:v>不明</c:v>
                </c:pt>
              </c:strCache>
            </c:strRef>
          </c:cat>
          <c:val>
            <c:numRef>
              <c:f>'居所 '!$B$42:$B$52</c:f>
              <c:numCache>
                <c:formatCode>0.0%</c:formatCode>
                <c:ptCount val="9"/>
                <c:pt idx="0">
                  <c:v>0.55596209898262594</c:v>
                </c:pt>
                <c:pt idx="1">
                  <c:v>0.10927713242182018</c:v>
                </c:pt>
                <c:pt idx="2">
                  <c:v>5.2151434343961849E-2</c:v>
                </c:pt>
                <c:pt idx="3">
                  <c:v>1.0183532053646324E-2</c:v>
                </c:pt>
                <c:pt idx="4">
                  <c:v>7.6738789138871388E-2</c:v>
                </c:pt>
                <c:pt idx="5">
                  <c:v>2.6297665947509114E-2</c:v>
                </c:pt>
                <c:pt idx="6">
                  <c:v>0.11766222660317191</c:v>
                </c:pt>
                <c:pt idx="7">
                  <c:v>4.9171445637237784E-2</c:v>
                </c:pt>
                <c:pt idx="8">
                  <c:v>2.5556748711554719E-3</c:v>
                </c:pt>
              </c:numCache>
            </c:numRef>
          </c:val>
          <c:extLst>
            <c:ext xmlns:c16="http://schemas.microsoft.com/office/drawing/2014/chart" uri="{C3380CC4-5D6E-409C-BE32-E72D297353CC}">
              <c16:uniqueId val="{00000012-BC20-4115-AFBD-9438E3A76FA1}"/>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ln w="6350">
      <a:noFill/>
    </a:ln>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448" cy="496253"/>
          </a:xfrm>
          <a:prstGeom prst="rect">
            <a:avLst/>
          </a:prstGeom>
        </p:spPr>
        <p:txBody>
          <a:bodyPr vert="horz" lIns="91306" tIns="45653" rIns="91306" bIns="4565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643" y="0"/>
            <a:ext cx="2945448" cy="496253"/>
          </a:xfrm>
          <a:prstGeom prst="rect">
            <a:avLst/>
          </a:prstGeom>
        </p:spPr>
        <p:txBody>
          <a:bodyPr vert="horz" lIns="91306" tIns="45653" rIns="91306" bIns="45653" rtlCol="0"/>
          <a:lstStyle>
            <a:lvl1pPr algn="r">
              <a:defRPr sz="1200"/>
            </a:lvl1pPr>
          </a:lstStyle>
          <a:p>
            <a:fld id="{D2276B7C-4569-4E27-BD60-F8325AA75BD8}" type="datetimeFigureOut">
              <a:rPr kumimoji="1" lang="ja-JP" altLang="en-US" smtClean="0"/>
              <a:t>2018/4/16</a:t>
            </a:fld>
            <a:endParaRPr kumimoji="1" lang="ja-JP" altLang="en-US"/>
          </a:p>
        </p:txBody>
      </p:sp>
      <p:sp>
        <p:nvSpPr>
          <p:cNvPr id="4" name="フッター プレースホルダー 3"/>
          <p:cNvSpPr>
            <a:spLocks noGrp="1"/>
          </p:cNvSpPr>
          <p:nvPr>
            <p:ph type="ftr" sz="quarter" idx="2"/>
          </p:nvPr>
        </p:nvSpPr>
        <p:spPr>
          <a:xfrm>
            <a:off x="1" y="9428800"/>
            <a:ext cx="2945448" cy="496252"/>
          </a:xfrm>
          <a:prstGeom prst="rect">
            <a:avLst/>
          </a:prstGeom>
        </p:spPr>
        <p:txBody>
          <a:bodyPr vert="horz" lIns="91306" tIns="45653" rIns="91306" bIns="4565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643" y="9428800"/>
            <a:ext cx="2945448" cy="496252"/>
          </a:xfrm>
          <a:prstGeom prst="rect">
            <a:avLst/>
          </a:prstGeom>
        </p:spPr>
        <p:txBody>
          <a:bodyPr vert="horz" lIns="91306" tIns="45653" rIns="91306" bIns="45653" rtlCol="0" anchor="b"/>
          <a:lstStyle>
            <a:lvl1pPr algn="r">
              <a:defRPr sz="1200"/>
            </a:lvl1pPr>
          </a:lstStyle>
          <a:p>
            <a:fld id="{15DDC63A-4E04-4CFF-87FB-F4E457F1D631}" type="slidenum">
              <a:rPr kumimoji="1" lang="ja-JP" altLang="en-US" smtClean="0"/>
              <a:t>‹#›</a:t>
            </a:fld>
            <a:endParaRPr kumimoji="1" lang="ja-JP" altLang="en-US"/>
          </a:p>
        </p:txBody>
      </p:sp>
    </p:spTree>
    <p:extLst>
      <p:ext uri="{BB962C8B-B14F-4D97-AF65-F5344CB8AC3E}">
        <p14:creationId xmlns:p14="http://schemas.microsoft.com/office/powerpoint/2010/main" val="4217986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60" cy="496332"/>
          </a:xfrm>
          <a:prstGeom prst="rect">
            <a:avLst/>
          </a:prstGeom>
        </p:spPr>
        <p:txBody>
          <a:bodyPr vert="horz" lIns="95548" tIns="47774" rIns="95548" bIns="47774"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0443" y="0"/>
            <a:ext cx="2945660" cy="496332"/>
          </a:xfrm>
          <a:prstGeom prst="rect">
            <a:avLst/>
          </a:prstGeom>
        </p:spPr>
        <p:txBody>
          <a:bodyPr vert="horz" lIns="95548" tIns="47774" rIns="95548" bIns="47774" rtlCol="0"/>
          <a:lstStyle>
            <a:lvl1pPr algn="r">
              <a:defRPr sz="1300"/>
            </a:lvl1pPr>
          </a:lstStyle>
          <a:p>
            <a:fld id="{30B5B6DB-E5ED-43A6-A7A1-5659AE97A17A}" type="datetimeFigureOut">
              <a:rPr kumimoji="1" lang="ja-JP" altLang="en-US" smtClean="0"/>
              <a:t>2018/4/16</a:t>
            </a:fld>
            <a:endParaRPr kumimoji="1" lang="ja-JP" altLang="en-US"/>
          </a:p>
        </p:txBody>
      </p:sp>
      <p:sp>
        <p:nvSpPr>
          <p:cNvPr id="4" name="スライド イメージ プレースホルダー 3"/>
          <p:cNvSpPr>
            <a:spLocks noGrp="1" noRot="1" noChangeAspect="1"/>
          </p:cNvSpPr>
          <p:nvPr>
            <p:ph type="sldImg" idx="2"/>
          </p:nvPr>
        </p:nvSpPr>
        <p:spPr>
          <a:xfrm>
            <a:off x="711200" y="744538"/>
            <a:ext cx="5375275" cy="3721100"/>
          </a:xfrm>
          <a:prstGeom prst="rect">
            <a:avLst/>
          </a:prstGeom>
          <a:noFill/>
          <a:ln w="12700">
            <a:solidFill>
              <a:prstClr val="black"/>
            </a:solidFill>
          </a:ln>
        </p:spPr>
        <p:txBody>
          <a:bodyPr vert="horz" lIns="95548" tIns="47774" rIns="95548" bIns="47774" rtlCol="0" anchor="ctr"/>
          <a:lstStyle/>
          <a:p>
            <a:endParaRPr lang="ja-JP" altLang="en-US"/>
          </a:p>
        </p:txBody>
      </p:sp>
      <p:sp>
        <p:nvSpPr>
          <p:cNvPr id="5" name="ノート プレースホルダー 4"/>
          <p:cNvSpPr>
            <a:spLocks noGrp="1"/>
          </p:cNvSpPr>
          <p:nvPr>
            <p:ph type="body" sz="quarter" idx="3"/>
          </p:nvPr>
        </p:nvSpPr>
        <p:spPr>
          <a:xfrm>
            <a:off x="679768" y="4715155"/>
            <a:ext cx="5438140" cy="4466987"/>
          </a:xfrm>
          <a:prstGeom prst="rect">
            <a:avLst/>
          </a:prstGeom>
        </p:spPr>
        <p:txBody>
          <a:bodyPr vert="horz" lIns="95548" tIns="47774" rIns="95548" bIns="4777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60" cy="496332"/>
          </a:xfrm>
          <a:prstGeom prst="rect">
            <a:avLst/>
          </a:prstGeom>
        </p:spPr>
        <p:txBody>
          <a:bodyPr vert="horz" lIns="95548" tIns="47774" rIns="95548" bIns="4777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60" cy="496332"/>
          </a:xfrm>
          <a:prstGeom prst="rect">
            <a:avLst/>
          </a:prstGeom>
        </p:spPr>
        <p:txBody>
          <a:bodyPr vert="horz" lIns="95548" tIns="47774" rIns="95548" bIns="47774" rtlCol="0" anchor="b"/>
          <a:lstStyle>
            <a:lvl1pPr algn="r">
              <a:defRPr sz="1300"/>
            </a:lvl1pPr>
          </a:lstStyle>
          <a:p>
            <a:fld id="{6DBD21F5-9C51-43D2-8E34-71EB923BF425}" type="slidenum">
              <a:rPr kumimoji="1" lang="ja-JP" altLang="en-US" smtClean="0"/>
              <a:t>‹#›</a:t>
            </a:fld>
            <a:endParaRPr kumimoji="1" lang="ja-JP" altLang="en-US"/>
          </a:p>
        </p:txBody>
      </p:sp>
    </p:spTree>
    <p:extLst>
      <p:ext uri="{BB962C8B-B14F-4D97-AF65-F5344CB8AC3E}">
        <p14:creationId xmlns:p14="http://schemas.microsoft.com/office/powerpoint/2010/main" val="30262109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a:t>
            </a:r>
            <a:r>
              <a:rPr kumimoji="1" lang="ja-JP" altLang="en-US" dirty="0"/>
              <a:t>　あいさつ</a:t>
            </a:r>
            <a:endParaRPr kumimoji="1" lang="en-US" altLang="ja-JP" dirty="0"/>
          </a:p>
          <a:p>
            <a:endParaRPr kumimoji="1" lang="en-US" altLang="ja-JP" dirty="0"/>
          </a:p>
          <a:p>
            <a:r>
              <a:rPr kumimoji="1" lang="ja-JP" altLang="en-US" dirty="0"/>
              <a:t>皆さん、おはようございます。　東京都福祉保健局高齢社会対策部在宅支援課の柴田と申します。</a:t>
            </a:r>
            <a:endParaRPr kumimoji="1" lang="en-US" altLang="ja-JP" dirty="0"/>
          </a:p>
          <a:p>
            <a:endParaRPr kumimoji="1" lang="en-US" altLang="ja-JP" dirty="0"/>
          </a:p>
          <a:p>
            <a:r>
              <a:rPr kumimoji="1" lang="ja-JP" altLang="en-US" dirty="0"/>
              <a:t>この四月から東京ホームタウンプロジェクトを担当することになりました。</a:t>
            </a:r>
            <a:endParaRPr kumimoji="1" lang="en-US" altLang="ja-JP" dirty="0"/>
          </a:p>
          <a:p>
            <a:endParaRPr kumimoji="1" lang="en-US" altLang="ja-JP" dirty="0"/>
          </a:p>
          <a:p>
            <a:r>
              <a:rPr kumimoji="1" lang="ja-JP" altLang="en-US" dirty="0"/>
              <a:t>本日はお忙しい中、お集まりいただき、ありがとうございます。</a:t>
            </a:r>
            <a:endParaRPr kumimoji="1" lang="en-US" altLang="ja-JP" dirty="0"/>
          </a:p>
          <a:p>
            <a:endParaRPr kumimoji="1" lang="en-US" altLang="ja-JP" dirty="0"/>
          </a:p>
          <a:p>
            <a:r>
              <a:rPr kumimoji="1" lang="ja-JP" altLang="en-US" dirty="0"/>
              <a:t>説明を始める前に、まずはこの「東京ホームタウンプロジェクトとは何か？」について</a:t>
            </a:r>
            <a:r>
              <a:rPr kumimoji="1" lang="en-US" altLang="ja-JP" dirty="0"/>
              <a:t>3</a:t>
            </a:r>
            <a:r>
              <a:rPr kumimoji="1" lang="ja-JP" altLang="en-US" dirty="0"/>
              <a:t>分ほどにまとめた映像を</a:t>
            </a:r>
            <a:endParaRPr kumimoji="1" lang="en-US" altLang="ja-JP" dirty="0"/>
          </a:p>
          <a:p>
            <a:r>
              <a:rPr kumimoji="1" lang="ja-JP" altLang="en-US" dirty="0"/>
              <a:t>昨年度制作いたしましたので、こちらをご覧ください。</a:t>
            </a:r>
            <a:endParaRPr kumimoji="1" lang="en-US" altLang="ja-JP" dirty="0"/>
          </a:p>
        </p:txBody>
      </p:sp>
      <p:sp>
        <p:nvSpPr>
          <p:cNvPr id="4" name="スライド番号プレースホルダー 3"/>
          <p:cNvSpPr>
            <a:spLocks noGrp="1"/>
          </p:cNvSpPr>
          <p:nvPr>
            <p:ph type="sldNum" sz="quarter" idx="10"/>
          </p:nvPr>
        </p:nvSpPr>
        <p:spPr/>
        <p:txBody>
          <a:bodyPr/>
          <a:lstStyle/>
          <a:p>
            <a:fld id="{6DBD21F5-9C51-43D2-8E34-71EB923BF425}" type="slidenum">
              <a:rPr kumimoji="1" lang="ja-JP" altLang="en-US" smtClean="0"/>
              <a:t>0</a:t>
            </a:fld>
            <a:endParaRPr kumimoji="1" lang="ja-JP" altLang="en-US"/>
          </a:p>
        </p:txBody>
      </p:sp>
    </p:spTree>
    <p:extLst>
      <p:ext uri="{BB962C8B-B14F-4D97-AF65-F5344CB8AC3E}">
        <p14:creationId xmlns:p14="http://schemas.microsoft.com/office/powerpoint/2010/main" val="2812700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今観ていただいた動画にもありましたとおり、今後、急速に高齢化が進んでいく東京において、</a:t>
            </a:r>
            <a:endParaRPr kumimoji="1" lang="en-US" altLang="ja-JP" dirty="0"/>
          </a:p>
          <a:p>
            <a:r>
              <a:rPr kumimoji="1" lang="ja-JP" altLang="en-US" dirty="0"/>
              <a:t>なぜ私たちがこのプロジェクトを立ち上げようと考えたかという事業背景について、もう少し詳しく説明するために、</a:t>
            </a:r>
            <a:endParaRPr kumimoji="1" lang="en-US" altLang="ja-JP" dirty="0"/>
          </a:p>
          <a:p>
            <a:r>
              <a:rPr kumimoji="1" lang="ja-JP" altLang="en-US" dirty="0"/>
              <a:t>・「本格的な超高齢社会の到来」と、</a:t>
            </a:r>
            <a:endParaRPr kumimoji="1" lang="en-US" altLang="ja-JP" dirty="0"/>
          </a:p>
          <a:p>
            <a:r>
              <a:rPr kumimoji="1" lang="ja-JP" altLang="en-US" dirty="0"/>
              <a:t>・「高齢化への対応策」としての「地域包括ケアシステムの構築」についてお話しした上で、</a:t>
            </a:r>
            <a:endParaRPr kumimoji="1" lang="en-US" altLang="ja-JP" dirty="0"/>
          </a:p>
          <a:p>
            <a:r>
              <a:rPr kumimoji="1" lang="ja-JP" altLang="en-US" dirty="0"/>
              <a:t>・「東京ホームタウンプロジェクト」の事業全体の概要についてもご説明したいと思います。</a:t>
            </a:r>
            <a:endParaRPr kumimoji="1" lang="en-US" altLang="ja-JP" dirty="0"/>
          </a:p>
        </p:txBody>
      </p:sp>
      <p:sp>
        <p:nvSpPr>
          <p:cNvPr id="4" name="スライド番号プレースホルダー 3"/>
          <p:cNvSpPr>
            <a:spLocks noGrp="1"/>
          </p:cNvSpPr>
          <p:nvPr>
            <p:ph type="sldNum" sz="quarter" idx="10"/>
          </p:nvPr>
        </p:nvSpPr>
        <p:spPr/>
        <p:txBody>
          <a:bodyPr/>
          <a:lstStyle/>
          <a:p>
            <a:fld id="{6DBD21F5-9C51-43D2-8E34-71EB923BF425}" type="slidenum">
              <a:rPr kumimoji="1" lang="ja-JP" altLang="en-US" smtClean="0"/>
              <a:t>1</a:t>
            </a:fld>
            <a:endParaRPr kumimoji="1" lang="ja-JP" altLang="en-US"/>
          </a:p>
        </p:txBody>
      </p:sp>
    </p:spTree>
    <p:extLst>
      <p:ext uri="{BB962C8B-B14F-4D97-AF65-F5344CB8AC3E}">
        <p14:creationId xmlns:p14="http://schemas.microsoft.com/office/powerpoint/2010/main" val="913481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スライド イメージ プレースホルダー 1"/>
          <p:cNvSpPr>
            <a:spLocks noGrp="1" noRot="1" noChangeAspect="1" noTextEdit="1"/>
          </p:cNvSpPr>
          <p:nvPr>
            <p:ph type="sldImg"/>
          </p:nvPr>
        </p:nvSpPr>
        <p:spPr bwMode="auto">
          <a:xfrm>
            <a:off x="711200" y="744538"/>
            <a:ext cx="5375275"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スライド イメージ プレースホルダ 1"/>
          <p:cNvSpPr>
            <a:spLocks noGrp="1" noRot="1" noChangeAspect="1" noTextEdit="1"/>
          </p:cNvSpPr>
          <p:nvPr>
            <p:ph type="sldImg"/>
          </p:nvPr>
        </p:nvSpPr>
        <p:spPr bwMode="auto">
          <a:xfrm>
            <a:off x="711200" y="744538"/>
            <a:ext cx="5375275"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a:p>
        </p:txBody>
      </p:sp>
      <p:sp>
        <p:nvSpPr>
          <p:cNvPr id="11366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kumimoji="1" sz="1200">
                <a:solidFill>
                  <a:schemeClr val="tx1"/>
                </a:solidFill>
                <a:latin typeface="Calibri" pitchFamily="34" charset="0"/>
                <a:ea typeface="ＭＳ Ｐゴシック" pitchFamily="50" charset="-128"/>
              </a:defRPr>
            </a:lvl1pPr>
            <a:lvl2pPr marL="37871400" indent="-37414200" defTabSz="912813" eaLnBrk="0" hangingPunct="0">
              <a:spcBef>
                <a:spcPct val="30000"/>
              </a:spcBef>
              <a:defRPr kumimoji="1" sz="1200">
                <a:solidFill>
                  <a:schemeClr val="tx1"/>
                </a:solidFill>
                <a:latin typeface="Calibri" pitchFamily="34" charset="0"/>
                <a:ea typeface="ＭＳ Ｐゴシック" pitchFamily="50" charset="-128"/>
              </a:defRPr>
            </a:lvl2pPr>
            <a:lvl3pPr marL="1139825" indent="-227013" defTabSz="912813" eaLnBrk="0" hangingPunct="0">
              <a:spcBef>
                <a:spcPct val="30000"/>
              </a:spcBef>
              <a:defRPr kumimoji="1" sz="1200">
                <a:solidFill>
                  <a:schemeClr val="tx1"/>
                </a:solidFill>
                <a:latin typeface="Calibri" pitchFamily="34" charset="0"/>
                <a:ea typeface="ＭＳ Ｐゴシック" pitchFamily="50" charset="-128"/>
              </a:defRPr>
            </a:lvl3pPr>
            <a:lvl4pPr marL="1597025" indent="-227013" defTabSz="912813" eaLnBrk="0" hangingPunct="0">
              <a:spcBef>
                <a:spcPct val="30000"/>
              </a:spcBef>
              <a:defRPr kumimoji="1" sz="1200">
                <a:solidFill>
                  <a:schemeClr val="tx1"/>
                </a:solidFill>
                <a:latin typeface="Calibri" pitchFamily="34" charset="0"/>
                <a:ea typeface="ＭＳ Ｐゴシック" pitchFamily="50" charset="-128"/>
              </a:defRPr>
            </a:lvl4pPr>
            <a:lvl5pPr marL="2052638" indent="-227013" defTabSz="912813" eaLnBrk="0" hangingPunct="0">
              <a:spcBef>
                <a:spcPct val="30000"/>
              </a:spcBef>
              <a:defRPr kumimoji="1" sz="1200">
                <a:solidFill>
                  <a:schemeClr val="tx1"/>
                </a:solidFill>
                <a:latin typeface="Calibri" pitchFamily="34" charset="0"/>
                <a:ea typeface="ＭＳ Ｐゴシック" pitchFamily="50" charset="-128"/>
              </a:defRPr>
            </a:lvl5pPr>
            <a:lvl6pPr marL="2509838" indent="-227013" defTabSz="91281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67038" indent="-227013" defTabSz="91281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4238" indent="-227013" defTabSz="91281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1438" indent="-227013" defTabSz="91281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7481A9CF-DE8C-47BD-9F58-A2C280EB8C7D}" type="slidenum">
              <a:rPr lang="ja-JP" altLang="en-US" sz="1300">
                <a:solidFill>
                  <a:srgbClr val="000000"/>
                </a:solidFill>
              </a:rPr>
              <a:pPr eaLnBrk="1" hangingPunct="1">
                <a:spcBef>
                  <a:spcPct val="0"/>
                </a:spcBef>
              </a:pPr>
              <a:t>4</a:t>
            </a:fld>
            <a:endParaRPr lang="ja-JP" altLang="en-US" sz="13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kumimoji="1" sz="1200">
                <a:solidFill>
                  <a:schemeClr val="tx1"/>
                </a:solidFill>
                <a:latin typeface="Calibri" pitchFamily="34" charset="0"/>
                <a:ea typeface="ＭＳ Ｐゴシック" pitchFamily="50" charset="-128"/>
              </a:defRPr>
            </a:lvl1pPr>
            <a:lvl2pPr marL="739775" indent="-282575" defTabSz="944563" eaLnBrk="0" hangingPunct="0">
              <a:spcBef>
                <a:spcPct val="30000"/>
              </a:spcBef>
              <a:defRPr kumimoji="1" sz="1200">
                <a:solidFill>
                  <a:schemeClr val="tx1"/>
                </a:solidFill>
                <a:latin typeface="Calibri" pitchFamily="34" charset="0"/>
                <a:ea typeface="ＭＳ Ｐゴシック" pitchFamily="50" charset="-128"/>
              </a:defRPr>
            </a:lvl2pPr>
            <a:lvl3pPr marL="1138238" indent="-225425" defTabSz="944563" eaLnBrk="0" hangingPunct="0">
              <a:spcBef>
                <a:spcPct val="30000"/>
              </a:spcBef>
              <a:defRPr kumimoji="1" sz="1200">
                <a:solidFill>
                  <a:schemeClr val="tx1"/>
                </a:solidFill>
                <a:latin typeface="Calibri" pitchFamily="34" charset="0"/>
                <a:ea typeface="ＭＳ Ｐゴシック" pitchFamily="50" charset="-128"/>
              </a:defRPr>
            </a:lvl3pPr>
            <a:lvl4pPr marL="1597025" indent="-225425" defTabSz="944563" eaLnBrk="0" hangingPunct="0">
              <a:spcBef>
                <a:spcPct val="30000"/>
              </a:spcBef>
              <a:defRPr kumimoji="1" sz="1200">
                <a:solidFill>
                  <a:schemeClr val="tx1"/>
                </a:solidFill>
                <a:latin typeface="Calibri" pitchFamily="34" charset="0"/>
                <a:ea typeface="ＭＳ Ｐゴシック" pitchFamily="50" charset="-128"/>
              </a:defRPr>
            </a:lvl4pPr>
            <a:lvl5pPr marL="2054225" indent="-225425" defTabSz="944563" eaLnBrk="0" hangingPunct="0">
              <a:spcBef>
                <a:spcPct val="30000"/>
              </a:spcBef>
              <a:defRPr kumimoji="1" sz="1200">
                <a:solidFill>
                  <a:schemeClr val="tx1"/>
                </a:solidFill>
                <a:latin typeface="Calibri" pitchFamily="34" charset="0"/>
                <a:ea typeface="ＭＳ Ｐゴシック" pitchFamily="50" charset="-128"/>
              </a:defRPr>
            </a:lvl5pPr>
            <a:lvl6pPr marL="2511425" indent="-225425" defTabSz="94456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68625" indent="-225425" defTabSz="94456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5825" indent="-225425" defTabSz="94456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3025" indent="-225425" defTabSz="94456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A9B2A9DC-7E30-4CBD-89DD-F59990916FAF}" type="datetime8">
              <a:rPr lang="en-US" altLang="ja-JP">
                <a:solidFill>
                  <a:srgbClr val="000000"/>
                </a:solidFill>
              </a:rPr>
              <a:pPr eaLnBrk="1" hangingPunct="1">
                <a:spcBef>
                  <a:spcPct val="0"/>
                </a:spcBef>
              </a:pPr>
              <a:t>4/16/2018 11:08 AM</a:t>
            </a:fld>
            <a:endParaRPr lang="en-US" altLang="ja-JP">
              <a:solidFill>
                <a:srgbClr val="000000"/>
              </a:solidFill>
            </a:endParaRPr>
          </a:p>
        </p:txBody>
      </p:sp>
      <p:sp>
        <p:nvSpPr>
          <p:cNvPr id="1146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spcBef>
                <a:spcPct val="30000"/>
              </a:spcBef>
              <a:defRPr kumimoji="1" sz="1200">
                <a:solidFill>
                  <a:schemeClr val="tx1"/>
                </a:solidFill>
                <a:latin typeface="Calibri" pitchFamily="34" charset="0"/>
                <a:ea typeface="ＭＳ Ｐゴシック" pitchFamily="50" charset="-128"/>
              </a:defRPr>
            </a:lvl1pPr>
            <a:lvl2pPr marL="739775" indent="-282575" defTabSz="944563" eaLnBrk="0" hangingPunct="0">
              <a:spcBef>
                <a:spcPct val="30000"/>
              </a:spcBef>
              <a:defRPr kumimoji="1" sz="1200">
                <a:solidFill>
                  <a:schemeClr val="tx1"/>
                </a:solidFill>
                <a:latin typeface="Calibri" pitchFamily="34" charset="0"/>
                <a:ea typeface="ＭＳ Ｐゴシック" pitchFamily="50" charset="-128"/>
              </a:defRPr>
            </a:lvl2pPr>
            <a:lvl3pPr marL="1138238" indent="-225425" defTabSz="944563" eaLnBrk="0" hangingPunct="0">
              <a:spcBef>
                <a:spcPct val="30000"/>
              </a:spcBef>
              <a:defRPr kumimoji="1" sz="1200">
                <a:solidFill>
                  <a:schemeClr val="tx1"/>
                </a:solidFill>
                <a:latin typeface="Calibri" pitchFamily="34" charset="0"/>
                <a:ea typeface="ＭＳ Ｐゴシック" pitchFamily="50" charset="-128"/>
              </a:defRPr>
            </a:lvl3pPr>
            <a:lvl4pPr marL="1597025" indent="-225425" defTabSz="944563" eaLnBrk="0" hangingPunct="0">
              <a:spcBef>
                <a:spcPct val="30000"/>
              </a:spcBef>
              <a:defRPr kumimoji="1" sz="1200">
                <a:solidFill>
                  <a:schemeClr val="tx1"/>
                </a:solidFill>
                <a:latin typeface="Calibri" pitchFamily="34" charset="0"/>
                <a:ea typeface="ＭＳ Ｐゴシック" pitchFamily="50" charset="-128"/>
              </a:defRPr>
            </a:lvl4pPr>
            <a:lvl5pPr marL="2054225" indent="-225425" defTabSz="944563" eaLnBrk="0" hangingPunct="0">
              <a:spcBef>
                <a:spcPct val="30000"/>
              </a:spcBef>
              <a:defRPr kumimoji="1" sz="1200">
                <a:solidFill>
                  <a:schemeClr val="tx1"/>
                </a:solidFill>
                <a:latin typeface="Calibri" pitchFamily="34" charset="0"/>
                <a:ea typeface="ＭＳ Ｐゴシック" pitchFamily="50" charset="-128"/>
              </a:defRPr>
            </a:lvl5pPr>
            <a:lvl6pPr marL="2511425" indent="-225425" defTabSz="94456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68625" indent="-225425" defTabSz="94456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5825" indent="-225425" defTabSz="94456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3025" indent="-225425" defTabSz="94456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30D8FC29-DEF1-4577-BB70-B3BFB0531F22}" type="slidenum">
              <a:rPr lang="en-US" altLang="ja-JP">
                <a:solidFill>
                  <a:srgbClr val="000000"/>
                </a:solidFill>
              </a:rPr>
              <a:pPr eaLnBrk="1" hangingPunct="1">
                <a:spcBef>
                  <a:spcPct val="0"/>
                </a:spcBef>
              </a:pPr>
              <a:t>5</a:t>
            </a:fld>
            <a:endParaRPr lang="en-US" altLang="ja-JP">
              <a:solidFill>
                <a:srgbClr val="000000"/>
              </a:solidFill>
            </a:endParaRPr>
          </a:p>
        </p:txBody>
      </p:sp>
      <p:sp>
        <p:nvSpPr>
          <p:cNvPr id="114692" name="Rectangle 2"/>
          <p:cNvSpPr>
            <a:spLocks noGrp="1" noRot="1" noChangeAspect="1" noChangeArrowheads="1" noTextEdit="1"/>
          </p:cNvSpPr>
          <p:nvPr>
            <p:ph type="sldImg"/>
          </p:nvPr>
        </p:nvSpPr>
        <p:spPr bwMode="auto">
          <a:xfrm>
            <a:off x="711200" y="744538"/>
            <a:ext cx="5375275"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明朝" pitchFamily="18" charset="-128"/>
              </a:rPr>
              <a:t>人口（就業者数</a:t>
            </a:r>
            <a:r>
              <a:rPr lang="en-US" altLang="ja-JP">
                <a:ea typeface="ＭＳ Ｐ明朝" pitchFamily="18" charset="-128"/>
              </a:rPr>
              <a:t>+</a:t>
            </a:r>
            <a:r>
              <a:rPr lang="ja-JP" altLang="en-US">
                <a:ea typeface="ＭＳ Ｐ明朝" pitchFamily="18" charset="-128"/>
              </a:rPr>
              <a:t>非従業者数）を就業者数で割った値（川上</a:t>
            </a:r>
            <a:r>
              <a:rPr lang="en-US" altLang="ja-JP">
                <a:ea typeface="ＭＳ Ｐ明朝" pitchFamily="18" charset="-128"/>
              </a:rPr>
              <a:t>1994</a:t>
            </a:r>
            <a:r>
              <a:rPr lang="ja-JP" altLang="en-US">
                <a:ea typeface="ＭＳ Ｐ明朝" pitchFamily="18" charset="-128"/>
              </a:rPr>
              <a:t>、権丈</a:t>
            </a:r>
            <a:r>
              <a:rPr lang="en-US" altLang="ja-JP">
                <a:ea typeface="ＭＳ Ｐ明朝" pitchFamily="18" charset="-128"/>
              </a:rPr>
              <a:t>2001</a:t>
            </a:r>
            <a:r>
              <a:rPr lang="ja-JP" altLang="en-US">
                <a:ea typeface="ＭＳ Ｐ明朝" pitchFamily="18" charset="-128"/>
              </a:rPr>
              <a:t>）</a:t>
            </a:r>
            <a:endParaRPr lang="en-US" altLang="ja-JP">
              <a:ea typeface="ＭＳ Ｐ明朝" pitchFamily="18" charset="-128"/>
            </a:endParaRPr>
          </a:p>
          <a:p>
            <a:pPr eaLnBrk="1" hangingPunct="1"/>
            <a:r>
              <a:rPr lang="en-US" altLang="ja-JP">
                <a:ea typeface="ＭＳ Ｐ明朝" pitchFamily="18" charset="-128"/>
              </a:rPr>
              <a:t>1955</a:t>
            </a:r>
            <a:r>
              <a:rPr lang="ja-JP" altLang="en-US">
                <a:ea typeface="ＭＳ Ｐ明朝" pitchFamily="18" charset="-128"/>
              </a:rPr>
              <a:t>年も、</a:t>
            </a:r>
            <a:r>
              <a:rPr lang="en-US" altLang="ja-JP">
                <a:ea typeface="ＭＳ Ｐ明朝" pitchFamily="18" charset="-128"/>
              </a:rPr>
              <a:t>1985</a:t>
            </a:r>
            <a:r>
              <a:rPr lang="ja-JP" altLang="en-US">
                <a:ea typeface="ＭＳ Ｐ明朝" pitchFamily="18" charset="-128"/>
              </a:rPr>
              <a:t>年も　約２で推移している。　ほんとに肩車型社会の到来って言える？</a:t>
            </a:r>
            <a:endParaRPr lang="en-US" altLang="ja-JP">
              <a:ea typeface="ＭＳ Ｐ明朝" pitchFamily="18" charset="-128"/>
            </a:endParaRPr>
          </a:p>
          <a:p>
            <a:pPr eaLnBrk="1" hangingPunct="1"/>
            <a:r>
              <a:rPr lang="ja-JP" altLang="en-US">
                <a:ea typeface="ＭＳ Ｐ明朝" pitchFamily="18" charset="-128"/>
              </a:rPr>
              <a:t>昔から社会の扶養負担は同じでは？とにかく、今は</a:t>
            </a:r>
            <a:r>
              <a:rPr lang="en-US" altLang="ja-JP">
                <a:ea typeface="ＭＳ Ｐ明朝" pitchFamily="18" charset="-128"/>
              </a:rPr>
              <a:t>65</a:t>
            </a:r>
            <a:r>
              <a:rPr lang="ja-JP" altLang="en-US">
                <a:ea typeface="ＭＳ Ｐ明朝" pitchFamily="18" charset="-128"/>
              </a:rPr>
              <a:t>歳過ぎても働いている人は大勢いる、しかし、専門職の絶対数が減っていくのはどうしようもない</a:t>
            </a:r>
            <a:endParaRPr lang="en-US" altLang="ja-JP">
              <a:ea typeface="ＭＳ Ｐ明朝" pitchFamily="18" charset="-128"/>
            </a:endParaRPr>
          </a:p>
          <a:p>
            <a:pPr eaLnBrk="1" hangingPunct="1"/>
            <a:r>
              <a:rPr lang="ja-JP" altLang="en-US">
                <a:ea typeface="ＭＳ Ｐ明朝" pitchFamily="18" charset="-128"/>
              </a:rPr>
              <a:t>お金でサービスが買えない、サービスを提供する制度が維持できなければどうしようもない</a:t>
            </a:r>
            <a:endParaRPr lang="en-US" altLang="ja-JP">
              <a:ea typeface="ＭＳ Ｐ明朝" pitchFamily="18"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スライド イメージ プレースホルダー 1"/>
          <p:cNvSpPr>
            <a:spLocks noGrp="1" noRot="1" noChangeAspect="1" noTextEdit="1"/>
          </p:cNvSpPr>
          <p:nvPr>
            <p:ph type="sldImg"/>
          </p:nvPr>
        </p:nvSpPr>
        <p:spPr bwMode="auto">
          <a:xfrm>
            <a:off x="711200" y="744538"/>
            <a:ext cx="5375275"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介護保険制度は自立支援を中心においたが、これだけでは足りないのではないか？</a:t>
            </a:r>
          </a:p>
          <a:p>
            <a:r>
              <a:rPr lang="ja-JP" altLang="en-US" dirty="0"/>
              <a:t>本当に孤立した人たちのためには、一緒に生きる支援をみんなで考えていくのがケアの中心にならないか？</a:t>
            </a:r>
          </a:p>
          <a:p>
            <a:r>
              <a:rPr lang="ja-JP" altLang="en-US" dirty="0"/>
              <a:t>社会の中で暮らすひとりひとりを「独りではない」と認める、</a:t>
            </a:r>
            <a:endParaRPr lang="en-US" altLang="ja-JP" dirty="0"/>
          </a:p>
          <a:p>
            <a:r>
              <a:rPr lang="ja-JP" altLang="en-US" dirty="0"/>
              <a:t>あなたがいないと私は生きられないという「共生」の視点で</a:t>
            </a:r>
            <a:endParaRPr lang="en-US" altLang="ja-JP" dirty="0"/>
          </a:p>
          <a:p>
            <a:r>
              <a:rPr lang="ja-JP" altLang="en-US" dirty="0"/>
              <a:t>日本の社会を再点検したい。</a:t>
            </a:r>
            <a:endParaRPr lang="en-US" altLang="ja-JP" dirty="0"/>
          </a:p>
        </p:txBody>
      </p:sp>
      <p:sp>
        <p:nvSpPr>
          <p:cNvPr id="11571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kumimoji="1" sz="1200">
                <a:solidFill>
                  <a:schemeClr val="tx1"/>
                </a:solidFill>
                <a:latin typeface="Calibri" pitchFamily="34" charset="0"/>
                <a:ea typeface="ＭＳ Ｐゴシック" pitchFamily="50" charset="-128"/>
              </a:defRPr>
            </a:lvl1pPr>
            <a:lvl2pPr marL="746125" indent="-285750" defTabSz="911225" eaLnBrk="0" hangingPunct="0">
              <a:spcBef>
                <a:spcPct val="30000"/>
              </a:spcBef>
              <a:defRPr kumimoji="1" sz="1200">
                <a:solidFill>
                  <a:schemeClr val="tx1"/>
                </a:solidFill>
                <a:latin typeface="Calibri" pitchFamily="34" charset="0"/>
                <a:ea typeface="ＭＳ Ｐゴシック" pitchFamily="50" charset="-128"/>
              </a:defRPr>
            </a:lvl2pPr>
            <a:lvl3pPr marL="1147763" indent="-228600" defTabSz="911225" eaLnBrk="0" hangingPunct="0">
              <a:spcBef>
                <a:spcPct val="30000"/>
              </a:spcBef>
              <a:defRPr kumimoji="1" sz="1200">
                <a:solidFill>
                  <a:schemeClr val="tx1"/>
                </a:solidFill>
                <a:latin typeface="Calibri" pitchFamily="34" charset="0"/>
                <a:ea typeface="ＭＳ Ｐゴシック" pitchFamily="50" charset="-128"/>
              </a:defRPr>
            </a:lvl3pPr>
            <a:lvl4pPr marL="1609725" indent="-228600" defTabSz="911225" eaLnBrk="0" hangingPunct="0">
              <a:spcBef>
                <a:spcPct val="30000"/>
              </a:spcBef>
              <a:defRPr kumimoji="1" sz="1200">
                <a:solidFill>
                  <a:schemeClr val="tx1"/>
                </a:solidFill>
                <a:latin typeface="Calibri" pitchFamily="34" charset="0"/>
                <a:ea typeface="ＭＳ Ｐゴシック" pitchFamily="50" charset="-128"/>
              </a:defRPr>
            </a:lvl4pPr>
            <a:lvl5pPr marL="2070100" indent="-228600" defTabSz="911225" eaLnBrk="0" hangingPunct="0">
              <a:spcBef>
                <a:spcPct val="30000"/>
              </a:spcBef>
              <a:defRPr kumimoji="1" sz="1200">
                <a:solidFill>
                  <a:schemeClr val="tx1"/>
                </a:solidFill>
                <a:latin typeface="Calibri" pitchFamily="34" charset="0"/>
                <a:ea typeface="ＭＳ Ｐゴシック" pitchFamily="50" charset="-128"/>
              </a:defRPr>
            </a:lvl5pPr>
            <a:lvl6pPr marL="2527300" indent="-228600" defTabSz="91122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84500" indent="-228600" defTabSz="91122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41700" indent="-228600" defTabSz="91122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98900" indent="-228600" defTabSz="91122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6D6726BA-6FFC-445F-9206-3236C814F1A1}" type="slidenum">
              <a:rPr lang="ja-JP" altLang="en-US">
                <a:solidFill>
                  <a:srgbClr val="000000"/>
                </a:solidFill>
              </a:rPr>
              <a:pPr eaLnBrk="1" hangingPunct="1">
                <a:spcBef>
                  <a:spcPct val="0"/>
                </a:spcBef>
              </a:pPr>
              <a:t>8</a:t>
            </a:fld>
            <a:endParaRPr lang="en-US" altLang="ja-JP">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スライド イメージ プレースホルダー 1"/>
          <p:cNvSpPr>
            <a:spLocks noGrp="1" noRot="1" noChangeAspect="1" noTextEdit="1"/>
          </p:cNvSpPr>
          <p:nvPr>
            <p:ph type="sldImg"/>
          </p:nvPr>
        </p:nvSpPr>
        <p:spPr bwMode="auto">
          <a:xfrm>
            <a:off x="711200" y="744538"/>
            <a:ext cx="537527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674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kumimoji="1" sz="1200">
                <a:solidFill>
                  <a:schemeClr val="tx1"/>
                </a:solidFill>
                <a:latin typeface="Calibri" pitchFamily="34" charset="0"/>
                <a:ea typeface="ＭＳ Ｐゴシック" pitchFamily="50" charset="-128"/>
              </a:defRPr>
            </a:lvl1pPr>
            <a:lvl2pPr marL="747713" indent="-287338" defTabSz="912813" eaLnBrk="0" hangingPunct="0">
              <a:spcBef>
                <a:spcPct val="30000"/>
              </a:spcBef>
              <a:defRPr kumimoji="1" sz="1200">
                <a:solidFill>
                  <a:schemeClr val="tx1"/>
                </a:solidFill>
                <a:latin typeface="Calibri" pitchFamily="34" charset="0"/>
                <a:ea typeface="ＭＳ Ｐゴシック" pitchFamily="50" charset="-128"/>
              </a:defRPr>
            </a:lvl2pPr>
            <a:lvl3pPr marL="1150938" indent="-230188" defTabSz="912813" eaLnBrk="0" hangingPunct="0">
              <a:spcBef>
                <a:spcPct val="30000"/>
              </a:spcBef>
              <a:defRPr kumimoji="1" sz="1200">
                <a:solidFill>
                  <a:schemeClr val="tx1"/>
                </a:solidFill>
                <a:latin typeface="Calibri" pitchFamily="34" charset="0"/>
                <a:ea typeface="ＭＳ Ｐゴシック" pitchFamily="50" charset="-128"/>
              </a:defRPr>
            </a:lvl3pPr>
            <a:lvl4pPr marL="1611313" indent="-230188" defTabSz="912813" eaLnBrk="0" hangingPunct="0">
              <a:spcBef>
                <a:spcPct val="30000"/>
              </a:spcBef>
              <a:defRPr kumimoji="1" sz="1200">
                <a:solidFill>
                  <a:schemeClr val="tx1"/>
                </a:solidFill>
                <a:latin typeface="Calibri" pitchFamily="34" charset="0"/>
                <a:ea typeface="ＭＳ Ｐゴシック" pitchFamily="50" charset="-128"/>
              </a:defRPr>
            </a:lvl4pPr>
            <a:lvl5pPr marL="2071688" indent="-230188" defTabSz="912813" eaLnBrk="0" hangingPunct="0">
              <a:spcBef>
                <a:spcPct val="30000"/>
              </a:spcBef>
              <a:defRPr kumimoji="1" sz="1200">
                <a:solidFill>
                  <a:schemeClr val="tx1"/>
                </a:solidFill>
                <a:latin typeface="Calibri" pitchFamily="34" charset="0"/>
                <a:ea typeface="ＭＳ Ｐゴシック" pitchFamily="50" charset="-128"/>
              </a:defRPr>
            </a:lvl5pPr>
            <a:lvl6pPr marL="2528888" indent="-230188" defTabSz="91281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86088" indent="-230188" defTabSz="91281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43288" indent="-230188" defTabSz="91281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00488" indent="-230188" defTabSz="91281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FB9DF213-6EEA-4CAF-A0DF-52508CEF1B09}" type="slidenum">
              <a:rPr lang="ja-JP" altLang="en-US">
                <a:solidFill>
                  <a:srgbClr val="000000"/>
                </a:solidFill>
              </a:rPr>
              <a:pPr eaLnBrk="1" hangingPunct="1">
                <a:spcBef>
                  <a:spcPct val="0"/>
                </a:spcBef>
              </a:pPr>
              <a:t>11</a:t>
            </a:fld>
            <a:endParaRPr lang="ja-JP"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TextEdit="1"/>
          </p:cNvSpPr>
          <p:nvPr>
            <p:ph type="sldImg"/>
          </p:nvPr>
        </p:nvSpPr>
        <p:spPr bwMode="auto">
          <a:xfrm>
            <a:off x="709613" y="744538"/>
            <a:ext cx="537845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こちらがその</a:t>
            </a:r>
            <a:r>
              <a:rPr lang="en-US" altLang="ja-JP" dirty="0"/>
              <a:t>HP</a:t>
            </a:r>
            <a:r>
              <a:rPr lang="ja-JP" altLang="en-US" dirty="0"/>
              <a:t>になりますが、ページの上部にあるメニュー・バーの「支援実績」をクリックしていただきますと、</a:t>
            </a:r>
            <a:endParaRPr lang="en-US" altLang="ja-JP" dirty="0"/>
          </a:p>
          <a:p>
            <a:r>
              <a:rPr lang="ja-JP" altLang="en-US" dirty="0"/>
              <a:t>年度別、支援プログラム別の詳細ページを見ることができます。</a:t>
            </a:r>
            <a:endParaRPr lang="en-US" altLang="ja-JP" dirty="0"/>
          </a:p>
          <a:p>
            <a:endParaRPr lang="en-US" altLang="ja-JP" dirty="0"/>
          </a:p>
          <a:p>
            <a:r>
              <a:rPr lang="ja-JP" altLang="en-US" dirty="0"/>
              <a:t>この他、各支援プログラムへの応募方法や説明会への申込み方法を掲載しており、</a:t>
            </a:r>
            <a:endParaRPr lang="en-US" altLang="ja-JP" dirty="0"/>
          </a:p>
          <a:p>
            <a:r>
              <a:rPr lang="ja-JP" altLang="en-US" dirty="0"/>
              <a:t>ご応募いただく際に必要な様式もこちらからダウンロードできます。</a:t>
            </a:r>
            <a:endParaRPr lang="en-US" altLang="ja-JP" dirty="0"/>
          </a:p>
          <a:p>
            <a:r>
              <a:rPr lang="ja-JP" altLang="en-US" dirty="0"/>
              <a:t>今年度の各プロジェクトの進捗・状況についても、今後、随時この</a:t>
            </a:r>
            <a:r>
              <a:rPr lang="en-US" altLang="ja-JP" dirty="0"/>
              <a:t>HP</a:t>
            </a:r>
            <a:r>
              <a:rPr lang="ja-JP" altLang="en-US" dirty="0"/>
              <a:t>で情報提供して参ります。</a:t>
            </a:r>
            <a:endParaRPr lang="en-US" altLang="ja-JP" dirty="0"/>
          </a:p>
          <a:p>
            <a:endParaRPr lang="en-US" altLang="ja-JP" dirty="0"/>
          </a:p>
          <a:p>
            <a:r>
              <a:rPr lang="ja-JP" altLang="en-US" dirty="0"/>
              <a:t>なお、今年度のプロボノ支援の申込み期限は</a:t>
            </a:r>
            <a:r>
              <a:rPr lang="en-US" altLang="ja-JP" dirty="0"/>
              <a:t>6</a:t>
            </a:r>
            <a:r>
              <a:rPr lang="ja-JP" altLang="en-US" dirty="0"/>
              <a:t>月</a:t>
            </a:r>
            <a:r>
              <a:rPr lang="en-US" altLang="ja-JP" dirty="0"/>
              <a:t>15</a:t>
            </a:r>
            <a:r>
              <a:rPr lang="ja-JP" altLang="en-US" dirty="0"/>
              <a:t>日でして、申込みまであと半月ほどございますが、</a:t>
            </a:r>
            <a:endParaRPr lang="en-US" altLang="ja-JP" dirty="0"/>
          </a:p>
          <a:p>
            <a:r>
              <a:rPr lang="ja-JP" altLang="en-US" dirty="0"/>
              <a:t>たくさんの団体からのご応募をお待ちしています。</a:t>
            </a:r>
            <a:endParaRPr lang="en-US" altLang="ja-JP" dirty="0"/>
          </a:p>
          <a:p>
            <a:endParaRPr lang="en-US" altLang="ja-JP" dirty="0"/>
          </a:p>
          <a:p>
            <a:r>
              <a:rPr lang="ja-JP" altLang="en-US" dirty="0"/>
              <a:t>最後になりますが、このプロボノ支援自体は、地域団体の方にご活用いただくための支援プロジェクトではありますが、</a:t>
            </a:r>
            <a:endParaRPr lang="en-US" altLang="ja-JP" dirty="0"/>
          </a:p>
          <a:p>
            <a:r>
              <a:rPr lang="ja-JP" altLang="en-US" dirty="0"/>
              <a:t>例年、参加されるプロボノ・ワーカーにとっても、非常に参加の満足度が高いプログラムでして、</a:t>
            </a:r>
            <a:endParaRPr lang="en-US" altLang="ja-JP" dirty="0"/>
          </a:p>
          <a:p>
            <a:r>
              <a:rPr lang="ja-JP" altLang="en-US" dirty="0"/>
              <a:t>「高齢化や地域活動について、考える良い機会になった」というご意見をいただいております。</a:t>
            </a:r>
            <a:endParaRPr lang="en-US" altLang="ja-JP" dirty="0"/>
          </a:p>
          <a:p>
            <a:r>
              <a:rPr lang="ja-JP" altLang="en-US" dirty="0"/>
              <a:t>ぜひそういった方々に活動の場を提供するためにも、お知り合いの団体さんにもぜひご紹介いただいて、</a:t>
            </a:r>
            <a:endParaRPr lang="en-US" altLang="ja-JP" dirty="0"/>
          </a:p>
          <a:p>
            <a:r>
              <a:rPr lang="ja-JP" altLang="en-US" dirty="0"/>
              <a:t>たくさんの団体の方にこのプログラムをご活用いただければと思います。</a:t>
            </a:r>
            <a:endParaRPr lang="en-US" altLang="ja-JP" dirty="0"/>
          </a:p>
          <a:p>
            <a:endParaRPr lang="en-US" altLang="ja-JP" dirty="0"/>
          </a:p>
          <a:p>
            <a:r>
              <a:rPr lang="ja-JP" altLang="en-US" dirty="0"/>
              <a:t>私からの説明は以上となります。</a:t>
            </a:r>
            <a:endParaRPr lang="en-US" altLang="ja-JP" dirty="0"/>
          </a:p>
        </p:txBody>
      </p:sp>
      <p:sp>
        <p:nvSpPr>
          <p:cNvPr id="17412" name="ヘッダー プレースホルダー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080" eaLnBrk="0" hangingPunct="0">
              <a:defRPr kumimoji="1">
                <a:solidFill>
                  <a:schemeClr val="tx1"/>
                </a:solidFill>
                <a:latin typeface="Arial" pitchFamily="34" charset="0"/>
                <a:ea typeface="ＭＳ Ｐゴシック" pitchFamily="50" charset="-128"/>
              </a:defRPr>
            </a:lvl1pPr>
            <a:lvl2pPr marL="748374" indent="-287836" defTabSz="913080" eaLnBrk="0" hangingPunct="0">
              <a:defRPr kumimoji="1">
                <a:solidFill>
                  <a:schemeClr val="tx1"/>
                </a:solidFill>
                <a:latin typeface="Arial" pitchFamily="34" charset="0"/>
                <a:ea typeface="ＭＳ Ｐゴシック" pitchFamily="50" charset="-128"/>
              </a:defRPr>
            </a:lvl2pPr>
            <a:lvl3pPr marL="1151344" indent="-230269" defTabSz="913080" eaLnBrk="0" hangingPunct="0">
              <a:defRPr kumimoji="1">
                <a:solidFill>
                  <a:schemeClr val="tx1"/>
                </a:solidFill>
                <a:latin typeface="Arial" pitchFamily="34" charset="0"/>
                <a:ea typeface="ＭＳ Ｐゴシック" pitchFamily="50" charset="-128"/>
              </a:defRPr>
            </a:lvl3pPr>
            <a:lvl4pPr marL="1611881" indent="-230269" defTabSz="913080" eaLnBrk="0" hangingPunct="0">
              <a:defRPr kumimoji="1">
                <a:solidFill>
                  <a:schemeClr val="tx1"/>
                </a:solidFill>
                <a:latin typeface="Arial" pitchFamily="34" charset="0"/>
                <a:ea typeface="ＭＳ Ｐゴシック" pitchFamily="50" charset="-128"/>
              </a:defRPr>
            </a:lvl4pPr>
            <a:lvl5pPr marL="2072419" indent="-230269" defTabSz="913080" eaLnBrk="0" hangingPunct="0">
              <a:defRPr kumimoji="1">
                <a:solidFill>
                  <a:schemeClr val="tx1"/>
                </a:solidFill>
                <a:latin typeface="Arial" pitchFamily="34" charset="0"/>
                <a:ea typeface="ＭＳ Ｐゴシック" pitchFamily="50" charset="-128"/>
              </a:defRPr>
            </a:lvl5pPr>
            <a:lvl6pPr marL="2532957" indent="-230269" defTabSz="91308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93494" indent="-230269" defTabSz="91308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54032" indent="-230269" defTabSz="91308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14569" indent="-230269" defTabSz="91308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latin typeface="Calibri" pitchFamily="34" charset="0"/>
              </a:rPr>
              <a:t>〔</a:t>
            </a:r>
            <a:r>
              <a:rPr lang="ja-JP" altLang="en-US">
                <a:latin typeface="Calibri" pitchFamily="34" charset="0"/>
              </a:rPr>
              <a:t>高齢社会対策部在宅支援課</a:t>
            </a:r>
            <a:r>
              <a:rPr lang="en-US" altLang="ja-JP">
                <a:latin typeface="Calibri" pitchFamily="34" charset="0"/>
              </a:rPr>
              <a:t>〕</a:t>
            </a:r>
            <a:endParaRPr lang="ja-JP" altLang="en-US">
              <a:latin typeface="Calibri" pitchFamily="34" charset="0"/>
            </a:endParaRPr>
          </a:p>
        </p:txBody>
      </p:sp>
      <p:sp>
        <p:nvSpPr>
          <p:cNvPr id="17413"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080" eaLnBrk="0" hangingPunct="0">
              <a:defRPr kumimoji="1">
                <a:solidFill>
                  <a:schemeClr val="tx1"/>
                </a:solidFill>
                <a:latin typeface="Arial" pitchFamily="34" charset="0"/>
                <a:ea typeface="ＭＳ Ｐゴシック" pitchFamily="50" charset="-128"/>
              </a:defRPr>
            </a:lvl1pPr>
            <a:lvl2pPr marL="748374" indent="-287836" defTabSz="913080" eaLnBrk="0" hangingPunct="0">
              <a:defRPr kumimoji="1">
                <a:solidFill>
                  <a:schemeClr val="tx1"/>
                </a:solidFill>
                <a:latin typeface="Arial" pitchFamily="34" charset="0"/>
                <a:ea typeface="ＭＳ Ｐゴシック" pitchFamily="50" charset="-128"/>
              </a:defRPr>
            </a:lvl2pPr>
            <a:lvl3pPr marL="1151344" indent="-230269" defTabSz="913080" eaLnBrk="0" hangingPunct="0">
              <a:defRPr kumimoji="1">
                <a:solidFill>
                  <a:schemeClr val="tx1"/>
                </a:solidFill>
                <a:latin typeface="Arial" pitchFamily="34" charset="0"/>
                <a:ea typeface="ＭＳ Ｐゴシック" pitchFamily="50" charset="-128"/>
              </a:defRPr>
            </a:lvl3pPr>
            <a:lvl4pPr marL="1611881" indent="-230269" defTabSz="913080" eaLnBrk="0" hangingPunct="0">
              <a:defRPr kumimoji="1">
                <a:solidFill>
                  <a:schemeClr val="tx1"/>
                </a:solidFill>
                <a:latin typeface="Arial" pitchFamily="34" charset="0"/>
                <a:ea typeface="ＭＳ Ｐゴシック" pitchFamily="50" charset="-128"/>
              </a:defRPr>
            </a:lvl4pPr>
            <a:lvl5pPr marL="2072419" indent="-230269" defTabSz="913080" eaLnBrk="0" hangingPunct="0">
              <a:defRPr kumimoji="1">
                <a:solidFill>
                  <a:schemeClr val="tx1"/>
                </a:solidFill>
                <a:latin typeface="Arial" pitchFamily="34" charset="0"/>
                <a:ea typeface="ＭＳ Ｐゴシック" pitchFamily="50" charset="-128"/>
              </a:defRPr>
            </a:lvl5pPr>
            <a:lvl6pPr marL="2532957" indent="-230269" defTabSz="91308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93494" indent="-230269" defTabSz="91308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54032" indent="-230269" defTabSz="91308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14569" indent="-230269" defTabSz="91308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CD6232AF-B29D-457C-B33B-3D9F8BD5DD03}" type="slidenum">
              <a:rPr lang="ja-JP" altLang="en-US" smtClean="0">
                <a:latin typeface="Calibri" pitchFamily="34" charset="0"/>
              </a:rPr>
              <a:pPr eaLnBrk="1" hangingPunct="1"/>
              <a:t>16</a:t>
            </a:fld>
            <a:endParaRPr lang="en-US" altLang="ja-JP">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64"/>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19"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55F3FBA-EEF3-41A8-B227-508E98D3A66F}" type="datetime1">
              <a:rPr lang="ja-JP" altLang="en-US" smtClean="0">
                <a:solidFill>
                  <a:prstClr val="black">
                    <a:tint val="75000"/>
                  </a:prstClr>
                </a:solidFill>
              </a:rPr>
              <a:pPr/>
              <a:t>2018/4/16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27116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FD8A8FE-018D-4135-A804-D94EFF57C614}" type="datetime1">
              <a:rPr lang="ja-JP" altLang="en-US" smtClean="0">
                <a:solidFill>
                  <a:prstClr val="black">
                    <a:tint val="75000"/>
                  </a:prstClr>
                </a:solidFill>
              </a:rPr>
              <a:pPr/>
              <a:t>2018/4/16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97931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33"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A0249AA-2597-44F0-96D6-A15AACC73260}" type="datetime1">
              <a:rPr lang="ja-JP" altLang="en-US" smtClean="0">
                <a:solidFill>
                  <a:prstClr val="black">
                    <a:tint val="75000"/>
                  </a:prstClr>
                </a:solidFill>
              </a:rPr>
              <a:pPr/>
              <a:t>2018/4/16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72783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C195A156-99C4-4CEF-B7D0-31751429D764}" type="datetime1">
              <a:rPr lang="ja-JP" altLang="en-US" smtClean="0">
                <a:solidFill>
                  <a:prstClr val="black">
                    <a:tint val="75000"/>
                  </a:prstClr>
                </a:solidFill>
              </a:rPr>
              <a:pPr/>
              <a:t>2018/4/16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4D2F3A38-9BCB-4EAC-8028-262564C0E3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12901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74"/>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atin typeface="Arial" pitchFamily="34" charset="0"/>
              </a:defRPr>
            </a:lvl1pPr>
          </a:lstStyle>
          <a:p>
            <a:pPr>
              <a:defRPr/>
            </a:pPr>
            <a:fld id="{B83D8B3B-0F1E-43F1-B12A-A2479F08C42F}" type="datetime1">
              <a:rPr lang="ja-JP" altLang="en-US"/>
              <a:pPr>
                <a:defRPr/>
              </a:pPr>
              <a:t>2018/4/16</a:t>
            </a:fld>
            <a:endParaRPr lang="ja-JP" altLang="en-US"/>
          </a:p>
        </p:txBody>
      </p:sp>
      <p:sp>
        <p:nvSpPr>
          <p:cNvPr id="5" name="フッター プレースホルダ 4"/>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atin typeface="Arial" pitchFamily="34" charset="0"/>
              </a:defRPr>
            </a:lvl1pPr>
          </a:lstStyle>
          <a:p>
            <a:pPr>
              <a:defRPr/>
            </a:pPr>
            <a:fld id="{781E1874-0D22-4444-A705-AB211A1C54CC}" type="slidenum">
              <a:rPr lang="ja-JP" altLang="en-US"/>
              <a:pPr>
                <a:defRPr/>
              </a:pPr>
              <a:t>‹#›</a:t>
            </a:fld>
            <a:endParaRPr lang="ja-JP" altLang="en-US"/>
          </a:p>
        </p:txBody>
      </p:sp>
    </p:spTree>
    <p:extLst>
      <p:ext uri="{BB962C8B-B14F-4D97-AF65-F5344CB8AC3E}">
        <p14:creationId xmlns:p14="http://schemas.microsoft.com/office/powerpoint/2010/main" val="782833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atin typeface="Arial" pitchFamily="34" charset="0"/>
              </a:defRPr>
            </a:lvl1pPr>
          </a:lstStyle>
          <a:p>
            <a:pPr>
              <a:defRPr/>
            </a:pPr>
            <a:fld id="{29D9253D-020D-4715-B194-135F646D7952}" type="datetime1">
              <a:rPr lang="ja-JP" altLang="en-US"/>
              <a:pPr>
                <a:defRPr/>
              </a:pPr>
              <a:t>2018/4/16</a:t>
            </a:fld>
            <a:endParaRPr lang="ja-JP" altLang="en-US"/>
          </a:p>
        </p:txBody>
      </p:sp>
      <p:sp>
        <p:nvSpPr>
          <p:cNvPr id="5" name="フッター プレースホルダ 4"/>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atin typeface="Arial" pitchFamily="34" charset="0"/>
              </a:defRPr>
            </a:lvl1pPr>
          </a:lstStyle>
          <a:p>
            <a:pPr>
              <a:defRPr/>
            </a:pPr>
            <a:fld id="{C2FC7E62-5668-4898-B251-7BF6ED19FE25}" type="slidenum">
              <a:rPr lang="ja-JP" altLang="en-US"/>
              <a:pPr>
                <a:defRPr/>
              </a:pPr>
              <a:t>‹#›</a:t>
            </a:fld>
            <a:endParaRPr lang="ja-JP" altLang="en-US"/>
          </a:p>
        </p:txBody>
      </p:sp>
    </p:spTree>
    <p:extLst>
      <p:ext uri="{BB962C8B-B14F-4D97-AF65-F5344CB8AC3E}">
        <p14:creationId xmlns:p14="http://schemas.microsoft.com/office/powerpoint/2010/main" val="1053410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52"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atin typeface="Arial" pitchFamily="34" charset="0"/>
              </a:defRPr>
            </a:lvl1pPr>
          </a:lstStyle>
          <a:p>
            <a:pPr>
              <a:defRPr/>
            </a:pPr>
            <a:fld id="{61F9E363-DBD7-46D1-A5E0-E15D55061646}" type="datetime1">
              <a:rPr lang="ja-JP" altLang="en-US"/>
              <a:pPr>
                <a:defRPr/>
              </a:pPr>
              <a:t>2018/4/16</a:t>
            </a:fld>
            <a:endParaRPr lang="ja-JP" altLang="en-US"/>
          </a:p>
        </p:txBody>
      </p:sp>
      <p:sp>
        <p:nvSpPr>
          <p:cNvPr id="6" name="フッター プレースホルダ 5"/>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a:latin typeface="Arial" pitchFamily="34" charset="0"/>
              </a:defRPr>
            </a:lvl1pPr>
          </a:lstStyle>
          <a:p>
            <a:pPr>
              <a:defRPr/>
            </a:pPr>
            <a:fld id="{860237E1-0141-410D-98E9-8DFCB94D1358}" type="slidenum">
              <a:rPr lang="ja-JP" altLang="en-US"/>
              <a:pPr>
                <a:defRPr/>
              </a:pPr>
              <a:t>‹#›</a:t>
            </a:fld>
            <a:endParaRPr lang="ja-JP" altLang="en-US"/>
          </a:p>
        </p:txBody>
      </p:sp>
    </p:spTree>
    <p:extLst>
      <p:ext uri="{BB962C8B-B14F-4D97-AF65-F5344CB8AC3E}">
        <p14:creationId xmlns:p14="http://schemas.microsoft.com/office/powerpoint/2010/main" val="616832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40"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40"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atin typeface="Arial" pitchFamily="34" charset="0"/>
              </a:defRPr>
            </a:lvl1pPr>
          </a:lstStyle>
          <a:p>
            <a:pPr>
              <a:defRPr/>
            </a:pPr>
            <a:fld id="{EA3EA1CB-D716-477F-8F59-D237AAF3BF42}" type="datetime1">
              <a:rPr lang="ja-JP" altLang="en-US"/>
              <a:pPr>
                <a:defRPr/>
              </a:pPr>
              <a:t>2018/4/16</a:t>
            </a:fld>
            <a:endParaRPr lang="ja-JP" altLang="en-US"/>
          </a:p>
        </p:txBody>
      </p:sp>
      <p:sp>
        <p:nvSpPr>
          <p:cNvPr id="8" name="フッター プレースホルダ 7"/>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9" name="スライド番号プレースホルダ 8"/>
          <p:cNvSpPr>
            <a:spLocks noGrp="1"/>
          </p:cNvSpPr>
          <p:nvPr>
            <p:ph type="sldNum" sz="quarter" idx="12"/>
          </p:nvPr>
        </p:nvSpPr>
        <p:spPr/>
        <p:txBody>
          <a:bodyPr/>
          <a:lstStyle>
            <a:lvl1pPr>
              <a:defRPr>
                <a:latin typeface="Arial" pitchFamily="34" charset="0"/>
              </a:defRPr>
            </a:lvl1pPr>
          </a:lstStyle>
          <a:p>
            <a:pPr>
              <a:defRPr/>
            </a:pPr>
            <a:fld id="{DFFC962A-CEE0-4002-ACE8-0D82D89EF2F0}" type="slidenum">
              <a:rPr lang="ja-JP" altLang="en-US"/>
              <a:pPr>
                <a:defRPr/>
              </a:pPr>
              <a:t>‹#›</a:t>
            </a:fld>
            <a:endParaRPr lang="ja-JP" altLang="en-US"/>
          </a:p>
        </p:txBody>
      </p:sp>
    </p:spTree>
    <p:extLst>
      <p:ext uri="{BB962C8B-B14F-4D97-AF65-F5344CB8AC3E}">
        <p14:creationId xmlns:p14="http://schemas.microsoft.com/office/powerpoint/2010/main" val="3262547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a:defRPr>
                <a:latin typeface="Arial" pitchFamily="34" charset="0"/>
              </a:defRPr>
            </a:lvl1pPr>
          </a:lstStyle>
          <a:p>
            <a:pPr>
              <a:defRPr/>
            </a:pPr>
            <a:fld id="{3D0C8E27-1E95-4297-992B-16D53DDB7A8C}" type="datetime1">
              <a:rPr lang="ja-JP" altLang="en-US"/>
              <a:pPr>
                <a:defRPr/>
              </a:pPr>
              <a:t>2018/4/16</a:t>
            </a:fld>
            <a:endParaRPr lang="ja-JP" altLang="en-US"/>
          </a:p>
        </p:txBody>
      </p:sp>
      <p:sp>
        <p:nvSpPr>
          <p:cNvPr id="4" name="フッター プレースホルダ 3"/>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5" name="スライド番号プレースホルダ 4"/>
          <p:cNvSpPr>
            <a:spLocks noGrp="1"/>
          </p:cNvSpPr>
          <p:nvPr>
            <p:ph type="sldNum" sz="quarter" idx="12"/>
          </p:nvPr>
        </p:nvSpPr>
        <p:spPr/>
        <p:txBody>
          <a:bodyPr/>
          <a:lstStyle>
            <a:lvl1pPr>
              <a:defRPr>
                <a:latin typeface="Arial" pitchFamily="34" charset="0"/>
              </a:defRPr>
            </a:lvl1pPr>
          </a:lstStyle>
          <a:p>
            <a:pPr>
              <a:defRPr/>
            </a:pPr>
            <a:fld id="{EBDA7ECB-66E2-4A4E-A053-6718B3BEFB2F}" type="slidenum">
              <a:rPr lang="ja-JP" altLang="en-US"/>
              <a:pPr>
                <a:defRPr/>
              </a:pPr>
              <a:t>‹#›</a:t>
            </a:fld>
            <a:endParaRPr lang="ja-JP" altLang="en-US"/>
          </a:p>
        </p:txBody>
      </p:sp>
    </p:spTree>
    <p:extLst>
      <p:ext uri="{BB962C8B-B14F-4D97-AF65-F5344CB8AC3E}">
        <p14:creationId xmlns:p14="http://schemas.microsoft.com/office/powerpoint/2010/main" val="3710079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027"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atin typeface="Arial" pitchFamily="34" charset="0"/>
              </a:defRPr>
            </a:lvl1pPr>
          </a:lstStyle>
          <a:p>
            <a:pPr>
              <a:defRPr/>
            </a:pPr>
            <a:fld id="{921E5C7E-0B19-4278-ACCC-3149C1DB2BFC}" type="datetime1">
              <a:rPr lang="ja-JP" altLang="en-US"/>
              <a:pPr>
                <a:defRPr/>
              </a:pPr>
              <a:t>2018/4/16</a:t>
            </a:fld>
            <a:endParaRPr lang="ja-JP" altLang="en-US"/>
          </a:p>
        </p:txBody>
      </p:sp>
      <p:sp>
        <p:nvSpPr>
          <p:cNvPr id="6" name="フッター プレースホルダ 5"/>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a:latin typeface="Arial" pitchFamily="34" charset="0"/>
              </a:defRPr>
            </a:lvl1pPr>
          </a:lstStyle>
          <a:p>
            <a:pPr>
              <a:defRPr/>
            </a:pPr>
            <a:fld id="{F9782AA8-34D0-47BE-BA7E-3304A997EDB5}" type="slidenum">
              <a:rPr lang="ja-JP" altLang="en-US"/>
              <a:pPr>
                <a:defRPr/>
              </a:pPr>
              <a:t>‹#›</a:t>
            </a:fld>
            <a:endParaRPr lang="ja-JP" altLang="en-US"/>
          </a:p>
        </p:txBody>
      </p:sp>
    </p:spTree>
    <p:extLst>
      <p:ext uri="{BB962C8B-B14F-4D97-AF65-F5344CB8AC3E}">
        <p14:creationId xmlns:p14="http://schemas.microsoft.com/office/powerpoint/2010/main" val="3068918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87"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87"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941687"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atin typeface="Arial" pitchFamily="34" charset="0"/>
              </a:defRPr>
            </a:lvl1pPr>
          </a:lstStyle>
          <a:p>
            <a:pPr>
              <a:defRPr/>
            </a:pPr>
            <a:fld id="{CECF5D16-ED27-4025-A2EE-39182894D27E}" type="datetime1">
              <a:rPr lang="ja-JP" altLang="en-US"/>
              <a:pPr>
                <a:defRPr/>
              </a:pPr>
              <a:t>2018/4/16</a:t>
            </a:fld>
            <a:endParaRPr lang="ja-JP" altLang="en-US"/>
          </a:p>
        </p:txBody>
      </p:sp>
      <p:sp>
        <p:nvSpPr>
          <p:cNvPr id="6" name="フッター プレースホルダ 5"/>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a:latin typeface="Arial" pitchFamily="34" charset="0"/>
              </a:defRPr>
            </a:lvl1pPr>
          </a:lstStyle>
          <a:p>
            <a:pPr>
              <a:defRPr/>
            </a:pPr>
            <a:fld id="{9DC64191-2443-4C4E-B85D-537F3F477D29}" type="slidenum">
              <a:rPr lang="ja-JP" altLang="en-US"/>
              <a:pPr>
                <a:defRPr/>
              </a:pPr>
              <a:t>‹#›</a:t>
            </a:fld>
            <a:endParaRPr lang="ja-JP" altLang="en-US"/>
          </a:p>
        </p:txBody>
      </p:sp>
    </p:spTree>
    <p:extLst>
      <p:ext uri="{BB962C8B-B14F-4D97-AF65-F5344CB8AC3E}">
        <p14:creationId xmlns:p14="http://schemas.microsoft.com/office/powerpoint/2010/main" val="3192289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3528B11-DF72-40AC-922B-D0C9709BD593}" type="datetime1">
              <a:rPr lang="ja-JP" altLang="en-US" smtClean="0">
                <a:solidFill>
                  <a:prstClr val="black">
                    <a:tint val="75000"/>
                  </a:prstClr>
                </a:solidFill>
              </a:rPr>
              <a:pPr/>
              <a:t>2018/4/16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76664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atin typeface="Arial" pitchFamily="34" charset="0"/>
              </a:defRPr>
            </a:lvl1pPr>
          </a:lstStyle>
          <a:p>
            <a:pPr>
              <a:defRPr/>
            </a:pPr>
            <a:fld id="{7DE03851-E095-4DFF-A2CF-DCC9ACF206F4}" type="datetime1">
              <a:rPr lang="ja-JP" altLang="en-US"/>
              <a:pPr>
                <a:defRPr/>
              </a:pPr>
              <a:t>2018/4/16</a:t>
            </a:fld>
            <a:endParaRPr lang="ja-JP" altLang="en-US"/>
          </a:p>
        </p:txBody>
      </p:sp>
      <p:sp>
        <p:nvSpPr>
          <p:cNvPr id="5" name="フッター プレースホルダ 4"/>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atin typeface="Arial" pitchFamily="34" charset="0"/>
              </a:defRPr>
            </a:lvl1pPr>
          </a:lstStyle>
          <a:p>
            <a:pPr>
              <a:defRPr/>
            </a:pPr>
            <a:fld id="{FAA58023-7D13-4715-8552-3BFC2FDD8AC6}" type="slidenum">
              <a:rPr lang="ja-JP" altLang="en-US"/>
              <a:pPr>
                <a:defRPr/>
              </a:pPr>
              <a:t>‹#›</a:t>
            </a:fld>
            <a:endParaRPr lang="ja-JP" altLang="en-US"/>
          </a:p>
        </p:txBody>
      </p:sp>
    </p:spTree>
    <p:extLst>
      <p:ext uri="{BB962C8B-B14F-4D97-AF65-F5344CB8AC3E}">
        <p14:creationId xmlns:p14="http://schemas.microsoft.com/office/powerpoint/2010/main" val="2344601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61" y="274643"/>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52" y="274643"/>
            <a:ext cx="65214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atin typeface="Arial" pitchFamily="34" charset="0"/>
              </a:defRPr>
            </a:lvl1pPr>
          </a:lstStyle>
          <a:p>
            <a:pPr>
              <a:defRPr/>
            </a:pPr>
            <a:fld id="{8301B919-3FDA-4EF1-B960-8D4DB6944ED7}" type="datetime1">
              <a:rPr lang="ja-JP" altLang="en-US"/>
              <a:pPr>
                <a:defRPr/>
              </a:pPr>
              <a:t>2018/4/16</a:t>
            </a:fld>
            <a:endParaRPr lang="ja-JP" altLang="en-US"/>
          </a:p>
        </p:txBody>
      </p:sp>
      <p:sp>
        <p:nvSpPr>
          <p:cNvPr id="5" name="フッター プレースホルダ 4"/>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atin typeface="Arial" pitchFamily="34" charset="0"/>
              </a:defRPr>
            </a:lvl1pPr>
          </a:lstStyle>
          <a:p>
            <a:pPr>
              <a:defRPr/>
            </a:pPr>
            <a:fld id="{C3294645-DB1C-47CA-92B6-B0506863B601}" type="slidenum">
              <a:rPr lang="ja-JP" altLang="en-US"/>
              <a:pPr>
                <a:defRPr/>
              </a:pPr>
              <a:t>‹#›</a:t>
            </a:fld>
            <a:endParaRPr lang="ja-JP" altLang="en-US"/>
          </a:p>
        </p:txBody>
      </p:sp>
    </p:spTree>
    <p:extLst>
      <p:ext uri="{BB962C8B-B14F-4D97-AF65-F5344CB8AC3E}">
        <p14:creationId xmlns:p14="http://schemas.microsoft.com/office/powerpoint/2010/main" val="1912468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98"/>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atin typeface="Arial" pitchFamily="34" charset="0"/>
                <a:ea typeface="ＭＳ Ｐゴシック" pitchFamily="50" charset="-128"/>
              </a:defRPr>
            </a:lvl1pPr>
          </a:lstStyle>
          <a:p>
            <a:pPr>
              <a:defRPr/>
            </a:pPr>
            <a:fld id="{FB069C1B-599A-462F-997B-EE9D9AC58059}" type="datetime1">
              <a:rPr lang="ja-JP" altLang="en-US"/>
              <a:pPr>
                <a:defRPr/>
              </a:pPr>
              <a:t>2018/4/16</a:t>
            </a:fld>
            <a:endParaRPr lang="ja-JP" altLang="en-US"/>
          </a:p>
        </p:txBody>
      </p:sp>
      <p:sp>
        <p:nvSpPr>
          <p:cNvPr id="5" name="フッター プレースホルダ 4"/>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atin typeface="Arial" pitchFamily="34" charset="0"/>
              </a:defRPr>
            </a:lvl1pPr>
          </a:lstStyle>
          <a:p>
            <a:pPr>
              <a:defRPr/>
            </a:pPr>
            <a:fld id="{582253D1-7358-4365-9EEF-318CE8D4A680}" type="slidenum">
              <a:rPr lang="ja-JP" altLang="en-US"/>
              <a:pPr>
                <a:defRPr/>
              </a:pPr>
              <a:t>‹#›</a:t>
            </a:fld>
            <a:endParaRPr lang="ja-JP" altLang="en-US"/>
          </a:p>
        </p:txBody>
      </p:sp>
    </p:spTree>
    <p:extLst>
      <p:ext uri="{BB962C8B-B14F-4D97-AF65-F5344CB8AC3E}">
        <p14:creationId xmlns:p14="http://schemas.microsoft.com/office/powerpoint/2010/main" val="2872550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atin typeface="Arial" pitchFamily="34" charset="0"/>
                <a:ea typeface="ＭＳ Ｐゴシック" pitchFamily="50" charset="-128"/>
              </a:defRPr>
            </a:lvl1pPr>
          </a:lstStyle>
          <a:p>
            <a:pPr>
              <a:defRPr/>
            </a:pPr>
            <a:fld id="{49E60FD5-CD48-406B-8A89-BDDCBB2AB197}" type="datetime1">
              <a:rPr lang="ja-JP" altLang="en-US"/>
              <a:pPr>
                <a:defRPr/>
              </a:pPr>
              <a:t>2018/4/16</a:t>
            </a:fld>
            <a:endParaRPr lang="ja-JP" altLang="en-US"/>
          </a:p>
        </p:txBody>
      </p:sp>
      <p:sp>
        <p:nvSpPr>
          <p:cNvPr id="5" name="フッター プレースホルダ 4"/>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atin typeface="Arial" pitchFamily="34" charset="0"/>
              </a:defRPr>
            </a:lvl1pPr>
          </a:lstStyle>
          <a:p>
            <a:pPr>
              <a:defRPr/>
            </a:pPr>
            <a:fld id="{0638B8CE-2003-443B-8819-10D6E7DB3ABE}" type="slidenum">
              <a:rPr lang="ja-JP" altLang="en-US"/>
              <a:pPr>
                <a:defRPr/>
              </a:pPr>
              <a:t>‹#›</a:t>
            </a:fld>
            <a:endParaRPr lang="ja-JP" altLang="en-US"/>
          </a:p>
        </p:txBody>
      </p:sp>
    </p:spTree>
    <p:extLst>
      <p:ext uri="{BB962C8B-B14F-4D97-AF65-F5344CB8AC3E}">
        <p14:creationId xmlns:p14="http://schemas.microsoft.com/office/powerpoint/2010/main" val="1804886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52"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atin typeface="Arial" pitchFamily="34" charset="0"/>
                <a:ea typeface="ＭＳ Ｐゴシック" pitchFamily="50" charset="-128"/>
              </a:defRPr>
            </a:lvl1pPr>
          </a:lstStyle>
          <a:p>
            <a:pPr>
              <a:defRPr/>
            </a:pPr>
            <a:fld id="{B13689B5-B991-4017-A86D-4FAC71DAB2BF}" type="datetime1">
              <a:rPr lang="ja-JP" altLang="en-US"/>
              <a:pPr>
                <a:defRPr/>
              </a:pPr>
              <a:t>2018/4/16</a:t>
            </a:fld>
            <a:endParaRPr lang="ja-JP" altLang="en-US"/>
          </a:p>
        </p:txBody>
      </p:sp>
      <p:sp>
        <p:nvSpPr>
          <p:cNvPr id="6" name="フッター プレースホルダ 5"/>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a:latin typeface="Arial" pitchFamily="34" charset="0"/>
              </a:defRPr>
            </a:lvl1pPr>
          </a:lstStyle>
          <a:p>
            <a:pPr>
              <a:defRPr/>
            </a:pPr>
            <a:fld id="{A24608D5-2B44-4224-A284-99DB15CE40A7}" type="slidenum">
              <a:rPr lang="ja-JP" altLang="en-US"/>
              <a:pPr>
                <a:defRPr/>
              </a:pPr>
              <a:t>‹#›</a:t>
            </a:fld>
            <a:endParaRPr lang="ja-JP" altLang="en-US"/>
          </a:p>
        </p:txBody>
      </p:sp>
    </p:spTree>
    <p:extLst>
      <p:ext uri="{BB962C8B-B14F-4D97-AF65-F5344CB8AC3E}">
        <p14:creationId xmlns:p14="http://schemas.microsoft.com/office/powerpoint/2010/main" val="5752604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4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4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atin typeface="Arial" pitchFamily="34" charset="0"/>
                <a:ea typeface="ＭＳ Ｐゴシック" pitchFamily="50" charset="-128"/>
              </a:defRPr>
            </a:lvl1pPr>
          </a:lstStyle>
          <a:p>
            <a:pPr>
              <a:defRPr/>
            </a:pPr>
            <a:fld id="{23764696-8DF6-40ED-9D79-6FE7F1A32B7D}" type="datetime1">
              <a:rPr lang="ja-JP" altLang="en-US"/>
              <a:pPr>
                <a:defRPr/>
              </a:pPr>
              <a:t>2018/4/16</a:t>
            </a:fld>
            <a:endParaRPr lang="ja-JP" altLang="en-US"/>
          </a:p>
        </p:txBody>
      </p:sp>
      <p:sp>
        <p:nvSpPr>
          <p:cNvPr id="8" name="フッター プレースホルダ 7"/>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9" name="スライド番号プレースホルダ 8"/>
          <p:cNvSpPr>
            <a:spLocks noGrp="1"/>
          </p:cNvSpPr>
          <p:nvPr>
            <p:ph type="sldNum" sz="quarter" idx="12"/>
          </p:nvPr>
        </p:nvSpPr>
        <p:spPr/>
        <p:txBody>
          <a:bodyPr/>
          <a:lstStyle>
            <a:lvl1pPr>
              <a:defRPr>
                <a:latin typeface="Arial" pitchFamily="34" charset="0"/>
              </a:defRPr>
            </a:lvl1pPr>
          </a:lstStyle>
          <a:p>
            <a:pPr>
              <a:defRPr/>
            </a:pPr>
            <a:fld id="{82AC3B25-219C-4E3A-AE40-824BF36E607E}" type="slidenum">
              <a:rPr lang="ja-JP" altLang="en-US"/>
              <a:pPr>
                <a:defRPr/>
              </a:pPr>
              <a:t>‹#›</a:t>
            </a:fld>
            <a:endParaRPr lang="ja-JP" altLang="en-US"/>
          </a:p>
        </p:txBody>
      </p:sp>
    </p:spTree>
    <p:extLst>
      <p:ext uri="{BB962C8B-B14F-4D97-AF65-F5344CB8AC3E}">
        <p14:creationId xmlns:p14="http://schemas.microsoft.com/office/powerpoint/2010/main" val="156695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a:defRPr>
                <a:latin typeface="Arial" pitchFamily="34" charset="0"/>
                <a:ea typeface="ＭＳ Ｐゴシック" pitchFamily="50" charset="-128"/>
              </a:defRPr>
            </a:lvl1pPr>
          </a:lstStyle>
          <a:p>
            <a:pPr>
              <a:defRPr/>
            </a:pPr>
            <a:fld id="{C0558739-E9E0-4B6F-BAFA-03B16993B063}" type="datetime1">
              <a:rPr lang="ja-JP" altLang="en-US"/>
              <a:pPr>
                <a:defRPr/>
              </a:pPr>
              <a:t>2018/4/16</a:t>
            </a:fld>
            <a:endParaRPr lang="ja-JP" altLang="en-US"/>
          </a:p>
        </p:txBody>
      </p:sp>
      <p:sp>
        <p:nvSpPr>
          <p:cNvPr id="4" name="フッター プレースホルダ 3"/>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5" name="スライド番号プレースホルダ 4"/>
          <p:cNvSpPr>
            <a:spLocks noGrp="1"/>
          </p:cNvSpPr>
          <p:nvPr>
            <p:ph type="sldNum" sz="quarter" idx="12"/>
          </p:nvPr>
        </p:nvSpPr>
        <p:spPr/>
        <p:txBody>
          <a:bodyPr/>
          <a:lstStyle>
            <a:lvl1pPr>
              <a:defRPr>
                <a:latin typeface="Arial" pitchFamily="34" charset="0"/>
              </a:defRPr>
            </a:lvl1pPr>
          </a:lstStyle>
          <a:p>
            <a:pPr>
              <a:defRPr/>
            </a:pPr>
            <a:fld id="{47380478-A0FC-4E53-9A98-CDE1C411A7AB}" type="slidenum">
              <a:rPr lang="ja-JP" altLang="en-US"/>
              <a:pPr>
                <a:defRPr/>
              </a:pPr>
              <a:t>‹#›</a:t>
            </a:fld>
            <a:endParaRPr lang="ja-JP" altLang="en-US"/>
          </a:p>
        </p:txBody>
      </p:sp>
    </p:spTree>
    <p:extLst>
      <p:ext uri="{BB962C8B-B14F-4D97-AF65-F5344CB8AC3E}">
        <p14:creationId xmlns:p14="http://schemas.microsoft.com/office/powerpoint/2010/main" val="534695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027"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atin typeface="Arial" pitchFamily="34" charset="0"/>
                <a:ea typeface="ＭＳ Ｐゴシック" pitchFamily="50" charset="-128"/>
              </a:defRPr>
            </a:lvl1pPr>
          </a:lstStyle>
          <a:p>
            <a:pPr>
              <a:defRPr/>
            </a:pPr>
            <a:fld id="{9C89E843-7303-4B52-A02E-94277CFEBC4D}" type="datetime1">
              <a:rPr lang="ja-JP" altLang="en-US"/>
              <a:pPr>
                <a:defRPr/>
              </a:pPr>
              <a:t>2018/4/16</a:t>
            </a:fld>
            <a:endParaRPr lang="ja-JP" altLang="en-US"/>
          </a:p>
        </p:txBody>
      </p:sp>
      <p:sp>
        <p:nvSpPr>
          <p:cNvPr id="6" name="フッター プレースホルダ 5"/>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a:latin typeface="Arial" pitchFamily="34" charset="0"/>
              </a:defRPr>
            </a:lvl1pPr>
          </a:lstStyle>
          <a:p>
            <a:pPr>
              <a:defRPr/>
            </a:pPr>
            <a:fld id="{CACD3A64-6BFC-404A-8D9B-6B59FDA8795B}" type="slidenum">
              <a:rPr lang="ja-JP" altLang="en-US"/>
              <a:pPr>
                <a:defRPr/>
              </a:pPr>
              <a:t>‹#›</a:t>
            </a:fld>
            <a:endParaRPr lang="ja-JP" altLang="en-US"/>
          </a:p>
        </p:txBody>
      </p:sp>
    </p:spTree>
    <p:extLst>
      <p:ext uri="{BB962C8B-B14F-4D97-AF65-F5344CB8AC3E}">
        <p14:creationId xmlns:p14="http://schemas.microsoft.com/office/powerpoint/2010/main" val="460469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87"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87"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941687"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atin typeface="Arial" pitchFamily="34" charset="0"/>
                <a:ea typeface="ＭＳ Ｐゴシック" pitchFamily="50" charset="-128"/>
              </a:defRPr>
            </a:lvl1pPr>
          </a:lstStyle>
          <a:p>
            <a:pPr>
              <a:defRPr/>
            </a:pPr>
            <a:fld id="{5354F94E-61F9-4E69-858C-3F1F91FE6295}" type="datetime1">
              <a:rPr lang="ja-JP" altLang="en-US"/>
              <a:pPr>
                <a:defRPr/>
              </a:pPr>
              <a:t>2018/4/16</a:t>
            </a:fld>
            <a:endParaRPr lang="ja-JP" altLang="en-US"/>
          </a:p>
        </p:txBody>
      </p:sp>
      <p:sp>
        <p:nvSpPr>
          <p:cNvPr id="6" name="フッター プレースホルダ 5"/>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a:latin typeface="Arial" pitchFamily="34" charset="0"/>
              </a:defRPr>
            </a:lvl1pPr>
          </a:lstStyle>
          <a:p>
            <a:pPr>
              <a:defRPr/>
            </a:pPr>
            <a:fld id="{614241BC-AC7D-4D49-BCBC-DF9D83B4809B}" type="slidenum">
              <a:rPr lang="ja-JP" altLang="en-US"/>
              <a:pPr>
                <a:defRPr/>
              </a:pPr>
              <a:t>‹#›</a:t>
            </a:fld>
            <a:endParaRPr lang="ja-JP" altLang="en-US"/>
          </a:p>
        </p:txBody>
      </p:sp>
    </p:spTree>
    <p:extLst>
      <p:ext uri="{BB962C8B-B14F-4D97-AF65-F5344CB8AC3E}">
        <p14:creationId xmlns:p14="http://schemas.microsoft.com/office/powerpoint/2010/main" val="3798255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atin typeface="Arial" pitchFamily="34" charset="0"/>
                <a:ea typeface="ＭＳ Ｐゴシック" pitchFamily="50" charset="-128"/>
              </a:defRPr>
            </a:lvl1pPr>
          </a:lstStyle>
          <a:p>
            <a:pPr>
              <a:defRPr/>
            </a:pPr>
            <a:fld id="{7E41E994-772B-40C1-9458-39C0E3B7DDB3}" type="datetime1">
              <a:rPr lang="ja-JP" altLang="en-US"/>
              <a:pPr>
                <a:defRPr/>
              </a:pPr>
              <a:t>2018/4/16</a:t>
            </a:fld>
            <a:endParaRPr lang="ja-JP" altLang="en-US"/>
          </a:p>
        </p:txBody>
      </p:sp>
      <p:sp>
        <p:nvSpPr>
          <p:cNvPr id="5" name="フッター プレースホルダ 4"/>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atin typeface="Arial" pitchFamily="34" charset="0"/>
              </a:defRPr>
            </a:lvl1pPr>
          </a:lstStyle>
          <a:p>
            <a:pPr>
              <a:defRPr/>
            </a:pPr>
            <a:fld id="{761673B2-8C9D-499D-B459-5B7CC3CF49F9}" type="slidenum">
              <a:rPr lang="ja-JP" altLang="en-US"/>
              <a:pPr>
                <a:defRPr/>
              </a:pPr>
              <a:t>‹#›</a:t>
            </a:fld>
            <a:endParaRPr lang="ja-JP" altLang="en-US"/>
          </a:p>
        </p:txBody>
      </p:sp>
    </p:spTree>
    <p:extLst>
      <p:ext uri="{BB962C8B-B14F-4D97-AF65-F5344CB8AC3E}">
        <p14:creationId xmlns:p14="http://schemas.microsoft.com/office/powerpoint/2010/main" val="3584408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39"/>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E150ED7-7EEA-4121-A610-9621D57EF921}" type="datetime1">
              <a:rPr lang="ja-JP" altLang="en-US" smtClean="0">
                <a:solidFill>
                  <a:prstClr val="black">
                    <a:tint val="75000"/>
                  </a:prstClr>
                </a:solidFill>
              </a:rPr>
              <a:pPr/>
              <a:t>2018/4/16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55828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61" y="274643"/>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52" y="274643"/>
            <a:ext cx="65214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atin typeface="Arial" pitchFamily="34" charset="0"/>
                <a:ea typeface="ＭＳ Ｐゴシック" pitchFamily="50" charset="-128"/>
              </a:defRPr>
            </a:lvl1pPr>
          </a:lstStyle>
          <a:p>
            <a:pPr>
              <a:defRPr/>
            </a:pPr>
            <a:fld id="{0D9ADDE3-8106-4F6F-9A17-547AE9E74ADA}" type="datetime1">
              <a:rPr lang="ja-JP" altLang="en-US"/>
              <a:pPr>
                <a:defRPr/>
              </a:pPr>
              <a:t>2018/4/16</a:t>
            </a:fld>
            <a:endParaRPr lang="ja-JP" altLang="en-US"/>
          </a:p>
        </p:txBody>
      </p:sp>
      <p:sp>
        <p:nvSpPr>
          <p:cNvPr id="5" name="フッター プレースホルダ 4"/>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atin typeface="Arial" pitchFamily="34" charset="0"/>
              </a:defRPr>
            </a:lvl1pPr>
          </a:lstStyle>
          <a:p>
            <a:pPr>
              <a:defRPr/>
            </a:pPr>
            <a:fld id="{1E4A0DF1-1922-4978-B179-914CDD4B843F}" type="slidenum">
              <a:rPr lang="ja-JP" altLang="en-US"/>
              <a:pPr>
                <a:defRPr/>
              </a:pPr>
              <a:t>‹#›</a:t>
            </a:fld>
            <a:endParaRPr lang="ja-JP" altLang="en-US"/>
          </a:p>
        </p:txBody>
      </p:sp>
    </p:spTree>
    <p:extLst>
      <p:ext uri="{BB962C8B-B14F-4D97-AF65-F5344CB8AC3E}">
        <p14:creationId xmlns:p14="http://schemas.microsoft.com/office/powerpoint/2010/main" val="31207617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ea typeface="ＭＳ Ｐゴシック" pitchFamily="50" charset="-128"/>
              </a:defRPr>
            </a:lvl1pPr>
          </a:lstStyle>
          <a:p>
            <a:pPr>
              <a:defRPr/>
            </a:pPr>
            <a:fld id="{10EEC975-E6C6-4E9A-8515-81097C9C810E}" type="datetime1">
              <a:rPr lang="ja-JP" altLang="en-US"/>
              <a:pPr>
                <a:defRPr/>
              </a:pPr>
              <a:t>2018/4/16</a:t>
            </a:fld>
            <a:endParaRPr lang="ja-JP" altLang="en-US"/>
          </a:p>
        </p:txBody>
      </p:sp>
      <p:sp>
        <p:nvSpPr>
          <p:cNvPr id="3"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a:defRPr/>
            </a:lvl1pPr>
          </a:lstStyle>
          <a:p>
            <a:pPr>
              <a:defRPr/>
            </a:pPr>
            <a:fld id="{FF0CC464-3520-4F5A-9F6B-0955334F23C4}" type="slidenum">
              <a:rPr lang="ja-JP" altLang="en-US"/>
              <a:pPr>
                <a:defRPr/>
              </a:pPr>
              <a:t>‹#›</a:t>
            </a:fld>
            <a:endParaRPr lang="ja-JP" altLang="en-US"/>
          </a:p>
        </p:txBody>
      </p:sp>
    </p:spTree>
    <p:extLst>
      <p:ext uri="{BB962C8B-B14F-4D97-AF65-F5344CB8AC3E}">
        <p14:creationId xmlns:p14="http://schemas.microsoft.com/office/powerpoint/2010/main" val="20550732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92"/>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19"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D651CCDE-E80A-480A-A054-76676504FFBE}" type="datetime1">
              <a:rPr lang="ja-JP" altLang="en-US"/>
              <a:pPr>
                <a:defRPr/>
              </a:pPr>
              <a:t>2018/4/16</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D2C25865-6003-4288-BECA-3F82B706D902}" type="slidenum">
              <a:rPr lang="ja-JP" altLang="en-US"/>
              <a:pPr>
                <a:defRPr/>
              </a:pPr>
              <a:t>‹#›</a:t>
            </a:fld>
            <a:endParaRPr lang="ja-JP" altLang="en-US"/>
          </a:p>
        </p:txBody>
      </p:sp>
    </p:spTree>
    <p:extLst>
      <p:ext uri="{BB962C8B-B14F-4D97-AF65-F5344CB8AC3E}">
        <p14:creationId xmlns:p14="http://schemas.microsoft.com/office/powerpoint/2010/main" val="10685443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2973F970-BFFF-47EC-83BE-C842D5E0A8C0}" type="datetime1">
              <a:rPr lang="ja-JP" altLang="en-US"/>
              <a:pPr>
                <a:defRPr/>
              </a:pPr>
              <a:t>2018/4/16</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A454939E-A380-4B83-AB91-77FD08B1B062}" type="slidenum">
              <a:rPr lang="ja-JP" altLang="en-US"/>
              <a:pPr>
                <a:defRPr/>
              </a:pPr>
              <a:t>‹#›</a:t>
            </a:fld>
            <a:endParaRPr lang="ja-JP" altLang="en-US"/>
          </a:p>
        </p:txBody>
      </p:sp>
    </p:spTree>
    <p:extLst>
      <p:ext uri="{BB962C8B-B14F-4D97-AF65-F5344CB8AC3E}">
        <p14:creationId xmlns:p14="http://schemas.microsoft.com/office/powerpoint/2010/main" val="7284577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67"/>
            <a:ext cx="84201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D51FF849-3FBB-4376-AF00-D6E46B878316}" type="datetime1">
              <a:rPr lang="ja-JP" altLang="en-US"/>
              <a:pPr>
                <a:defRPr/>
              </a:pPr>
              <a:t>2018/4/16</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0A3F5F96-14D6-4380-AFBC-010A44E26925}" type="slidenum">
              <a:rPr lang="ja-JP" altLang="en-US"/>
              <a:pPr>
                <a:defRPr/>
              </a:pPr>
              <a:t>‹#›</a:t>
            </a:fld>
            <a:endParaRPr lang="ja-JP" altLang="en-US"/>
          </a:p>
        </p:txBody>
      </p:sp>
    </p:spTree>
    <p:extLst>
      <p:ext uri="{BB962C8B-B14F-4D97-AF65-F5344CB8AC3E}">
        <p14:creationId xmlns:p14="http://schemas.microsoft.com/office/powerpoint/2010/main" val="23187032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34"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68"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2B902652-5F4E-439B-9F61-645E07B7AC6C}" type="datetime1">
              <a:rPr lang="ja-JP" altLang="en-US"/>
              <a:pPr>
                <a:defRPr/>
              </a:pPr>
              <a:t>2018/4/16</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48A780C8-F883-4F3C-8A26-CC19E5B20AB0}" type="slidenum">
              <a:rPr lang="ja-JP" altLang="en-US"/>
              <a:pPr>
                <a:defRPr/>
              </a:pPr>
              <a:t>‹#›</a:t>
            </a:fld>
            <a:endParaRPr lang="ja-JP" altLang="en-US"/>
          </a:p>
        </p:txBody>
      </p:sp>
    </p:spTree>
    <p:extLst>
      <p:ext uri="{BB962C8B-B14F-4D97-AF65-F5344CB8AC3E}">
        <p14:creationId xmlns:p14="http://schemas.microsoft.com/office/powerpoint/2010/main" val="30826824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85A7F7ED-4C7F-48AD-9B75-45B2845E36A6}" type="datetime1">
              <a:rPr lang="ja-JP" altLang="en-US"/>
              <a:pPr>
                <a:defRPr/>
              </a:pPr>
              <a:t>2018/4/16</a:t>
            </a:fld>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B3C1AA09-0E58-4603-B7BA-D97FDB92E54B}" type="slidenum">
              <a:rPr lang="ja-JP" altLang="en-US"/>
              <a:pPr>
                <a:defRPr/>
              </a:pPr>
              <a:t>‹#›</a:t>
            </a:fld>
            <a:endParaRPr lang="ja-JP" altLang="en-US"/>
          </a:p>
        </p:txBody>
      </p:sp>
    </p:spTree>
    <p:extLst>
      <p:ext uri="{BB962C8B-B14F-4D97-AF65-F5344CB8AC3E}">
        <p14:creationId xmlns:p14="http://schemas.microsoft.com/office/powerpoint/2010/main" val="17837345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312DDBE6-090B-47DB-BA1D-F42C500D8D39}" type="datetime1">
              <a:rPr lang="ja-JP" altLang="en-US"/>
              <a:pPr>
                <a:defRPr/>
              </a:pPr>
              <a:t>2018/4/16</a:t>
            </a:fld>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8E0D30AF-DFED-4F6C-B97D-16913A838162}" type="slidenum">
              <a:rPr lang="ja-JP" altLang="en-US"/>
              <a:pPr>
                <a:defRPr/>
              </a:pPr>
              <a:t>‹#›</a:t>
            </a:fld>
            <a:endParaRPr lang="ja-JP" altLang="en-US"/>
          </a:p>
        </p:txBody>
      </p:sp>
    </p:spTree>
    <p:extLst>
      <p:ext uri="{BB962C8B-B14F-4D97-AF65-F5344CB8AC3E}">
        <p14:creationId xmlns:p14="http://schemas.microsoft.com/office/powerpoint/2010/main" val="14562829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A97E937B-761E-42D4-8A7B-7DE734C39E03}" type="datetime1">
              <a:rPr lang="ja-JP" altLang="en-US"/>
              <a:pPr>
                <a:defRPr/>
              </a:pPr>
              <a:t>2018/4/16</a:t>
            </a:fld>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C66270BE-6E64-4799-8879-44061BAEE786}" type="slidenum">
              <a:rPr lang="ja-JP" altLang="en-US"/>
              <a:pPr>
                <a:defRPr/>
              </a:pPr>
              <a:t>‹#›</a:t>
            </a:fld>
            <a:endParaRPr lang="ja-JP" altLang="en-US"/>
          </a:p>
        </p:txBody>
      </p:sp>
    </p:spTree>
    <p:extLst>
      <p:ext uri="{BB962C8B-B14F-4D97-AF65-F5344CB8AC3E}">
        <p14:creationId xmlns:p14="http://schemas.microsoft.com/office/powerpoint/2010/main" val="58053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3014"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EBE46360-1029-4A6F-B5C7-ADBB4F3C497A}" type="datetime1">
              <a:rPr lang="ja-JP" altLang="en-US"/>
              <a:pPr>
                <a:defRPr/>
              </a:pPr>
              <a:t>2018/4/16</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4525CC67-3EC1-465C-BF4A-777F4296B125}" type="slidenum">
              <a:rPr lang="ja-JP" altLang="en-US"/>
              <a:pPr>
                <a:defRPr/>
              </a:pPr>
              <a:t>‹#›</a:t>
            </a:fld>
            <a:endParaRPr lang="ja-JP" altLang="en-US"/>
          </a:p>
        </p:txBody>
      </p:sp>
    </p:spTree>
    <p:extLst>
      <p:ext uri="{BB962C8B-B14F-4D97-AF65-F5344CB8AC3E}">
        <p14:creationId xmlns:p14="http://schemas.microsoft.com/office/powerpoint/2010/main" val="1642191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34"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68"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FB29D74-88C5-4DCD-A950-E712853BD5CC}" type="datetime1">
              <a:rPr lang="ja-JP" altLang="en-US" smtClean="0">
                <a:solidFill>
                  <a:prstClr val="black">
                    <a:tint val="75000"/>
                  </a:prstClr>
                </a:solidFill>
              </a:rPr>
              <a:pPr/>
              <a:t>2018/4/16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71748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63" y="4800600"/>
            <a:ext cx="59436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663"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6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B43FFE9B-B054-4C5F-B824-08D87E709B20}" type="datetime1">
              <a:rPr lang="ja-JP" altLang="en-US"/>
              <a:pPr>
                <a:defRPr/>
              </a:pPr>
              <a:t>2018/4/16</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48E390A2-AF97-41A8-B2FA-E0488D90650E}" type="slidenum">
              <a:rPr lang="ja-JP" altLang="en-US"/>
              <a:pPr>
                <a:defRPr/>
              </a:pPr>
              <a:t>‹#›</a:t>
            </a:fld>
            <a:endParaRPr lang="ja-JP" altLang="en-US"/>
          </a:p>
        </p:txBody>
      </p:sp>
    </p:spTree>
    <p:extLst>
      <p:ext uri="{BB962C8B-B14F-4D97-AF65-F5344CB8AC3E}">
        <p14:creationId xmlns:p14="http://schemas.microsoft.com/office/powerpoint/2010/main" val="13033626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82188CCF-AB23-471D-8B35-083E278A8F9F}" type="datetime1">
              <a:rPr lang="ja-JP" altLang="en-US"/>
              <a:pPr>
                <a:defRPr/>
              </a:pPr>
              <a:t>2018/4/16</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09DBD749-7705-423B-A30A-4456810C01F8}" type="slidenum">
              <a:rPr lang="ja-JP" altLang="en-US"/>
              <a:pPr>
                <a:defRPr/>
              </a:pPr>
              <a:t>‹#›</a:t>
            </a:fld>
            <a:endParaRPr lang="ja-JP" altLang="en-US"/>
          </a:p>
        </p:txBody>
      </p:sp>
    </p:spTree>
    <p:extLst>
      <p:ext uri="{BB962C8B-B14F-4D97-AF65-F5344CB8AC3E}">
        <p14:creationId xmlns:p14="http://schemas.microsoft.com/office/powerpoint/2010/main" val="24411210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39"/>
            <a:ext cx="222885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33" y="274639"/>
            <a:ext cx="652145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88BC0AF3-90C9-4CC5-8977-F9C01D062968}" type="datetime1">
              <a:rPr lang="ja-JP" altLang="en-US"/>
              <a:pPr>
                <a:defRPr/>
              </a:pPr>
              <a:t>2018/4/16</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20FE15A3-7ECF-4C80-93B8-51E090BE6A79}" type="slidenum">
              <a:rPr lang="ja-JP" altLang="en-US"/>
              <a:pPr>
                <a:defRPr/>
              </a:pPr>
              <a:t>‹#›</a:t>
            </a:fld>
            <a:endParaRPr lang="ja-JP" altLang="en-US"/>
          </a:p>
        </p:txBody>
      </p:sp>
    </p:spTree>
    <p:extLst>
      <p:ext uri="{BB962C8B-B14F-4D97-AF65-F5344CB8AC3E}">
        <p14:creationId xmlns:p14="http://schemas.microsoft.com/office/powerpoint/2010/main" val="1037931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0676C9D9-7ED1-415C-8BC0-1DAAB5C6CBE5}" type="datetime1">
              <a:rPr lang="ja-JP" altLang="en-US"/>
              <a:pPr>
                <a:defRPr/>
              </a:pPr>
              <a:t>2018/4/16</a:t>
            </a:fld>
            <a:endParaRPr lang="ja-JP" altLang="en-US"/>
          </a:p>
        </p:txBody>
      </p:sp>
      <p:sp>
        <p:nvSpPr>
          <p:cNvPr id="5" name="フッター プレースホルダ 4"/>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BE35CDEE-808C-472F-9D2E-696E83AAF4F4}" type="slidenum">
              <a:rPr lang="ja-JP" altLang="en-US"/>
              <a:pPr>
                <a:defRPr/>
              </a:pPr>
              <a:t>‹#›</a:t>
            </a:fld>
            <a:endParaRPr lang="ja-JP" altLang="en-US"/>
          </a:p>
        </p:txBody>
      </p:sp>
    </p:spTree>
    <p:extLst>
      <p:ext uri="{BB962C8B-B14F-4D97-AF65-F5344CB8AC3E}">
        <p14:creationId xmlns:p14="http://schemas.microsoft.com/office/powerpoint/2010/main" val="6255836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F5407134-0F6D-4398-9FE3-6BEE802327C2}" type="datetime1">
              <a:rPr lang="ja-JP" altLang="en-US"/>
              <a:pPr>
                <a:defRPr/>
              </a:pPr>
              <a:t>2018/4/16</a:t>
            </a:fld>
            <a:endParaRPr lang="ja-JP" altLang="en-US"/>
          </a:p>
        </p:txBody>
      </p:sp>
      <p:sp>
        <p:nvSpPr>
          <p:cNvPr id="5" name="フッター プレースホルダ 4"/>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1DF51B1F-4C6C-4333-8783-D48522189F88}" type="slidenum">
              <a:rPr lang="ja-JP" altLang="en-US"/>
              <a:pPr>
                <a:defRPr/>
              </a:pPr>
              <a:t>‹#›</a:t>
            </a:fld>
            <a:endParaRPr lang="ja-JP" altLang="en-US"/>
          </a:p>
        </p:txBody>
      </p:sp>
    </p:spTree>
    <p:extLst>
      <p:ext uri="{BB962C8B-B14F-4D97-AF65-F5344CB8AC3E}">
        <p14:creationId xmlns:p14="http://schemas.microsoft.com/office/powerpoint/2010/main" val="37309278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8"/>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a:xfrm>
            <a:off x="495300" y="6356350"/>
            <a:ext cx="23114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endParaRPr lang="ja-JP" altLang="en-US"/>
          </a:p>
        </p:txBody>
      </p:sp>
      <p:sp>
        <p:nvSpPr>
          <p:cNvPr id="5" name="フッター プレースホルダ 4"/>
          <p:cNvSpPr>
            <a:spLocks noGrp="1"/>
          </p:cNvSpPr>
          <p:nvPr>
            <p:ph type="ftr" sz="quarter" idx="11"/>
          </p:nvPr>
        </p:nvSpPr>
        <p:spPr>
          <a:xfrm>
            <a:off x="3384550" y="6356350"/>
            <a:ext cx="31369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5907A17-2E6F-47FD-A30A-E3A57E665D14}" type="slidenum">
              <a:rPr lang="ja-JP" altLang="en-US"/>
              <a:pPr>
                <a:defRPr/>
              </a:pPr>
              <a:t>‹#›</a:t>
            </a:fld>
            <a:endParaRPr lang="ja-JP" altLang="en-US"/>
          </a:p>
        </p:txBody>
      </p:sp>
    </p:spTree>
    <p:extLst>
      <p:ext uri="{BB962C8B-B14F-4D97-AF65-F5344CB8AC3E}">
        <p14:creationId xmlns:p14="http://schemas.microsoft.com/office/powerpoint/2010/main" val="3825695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grpSp>
        <p:nvGrpSpPr>
          <p:cNvPr id="4" name="グループ化 4"/>
          <p:cNvGrpSpPr>
            <a:grpSpLocks/>
          </p:cNvGrpSpPr>
          <p:nvPr userDrawn="1"/>
        </p:nvGrpSpPr>
        <p:grpSpPr bwMode="auto">
          <a:xfrm>
            <a:off x="0" y="0"/>
            <a:ext cx="9906000" cy="461963"/>
            <a:chOff x="0" y="0"/>
            <a:chExt cx="9144000" cy="461963"/>
          </a:xfrm>
        </p:grpSpPr>
        <p:sp>
          <p:nvSpPr>
            <p:cNvPr id="5" name="正方形/長方形 4"/>
            <p:cNvSpPr/>
            <p:nvPr/>
          </p:nvSpPr>
          <p:spPr>
            <a:xfrm>
              <a:off x="0" y="0"/>
              <a:ext cx="9144000" cy="461963"/>
            </a:xfrm>
            <a:prstGeom prst="rect">
              <a:avLst/>
            </a:prstGeom>
            <a:solidFill>
              <a:srgbClr val="FFF0E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endParaRPr lang="ja-JP" altLang="en-US" sz="1000" dirty="0">
                <a:solidFill>
                  <a:prstClr val="black"/>
                </a:solidFill>
                <a:latin typeface="メイリオ" pitchFamily="50" charset="-128"/>
                <a:ea typeface="メイリオ" pitchFamily="50" charset="-128"/>
              </a:endParaRPr>
            </a:p>
          </p:txBody>
        </p:sp>
        <p:sp>
          <p:nvSpPr>
            <p:cNvPr id="6" name="正方形/長方形 5"/>
            <p:cNvSpPr/>
            <p:nvPr/>
          </p:nvSpPr>
          <p:spPr>
            <a:xfrm>
              <a:off x="211015" y="87313"/>
              <a:ext cx="102577" cy="331787"/>
            </a:xfrm>
            <a:prstGeom prst="rect">
              <a:avLst/>
            </a:prstGeom>
            <a:solidFill>
              <a:srgbClr val="FF75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endParaRPr lang="ja-JP" altLang="en-US" sz="1000" dirty="0">
                <a:solidFill>
                  <a:prstClr val="black"/>
                </a:solidFill>
                <a:latin typeface="メイリオ" pitchFamily="50" charset="-128"/>
                <a:ea typeface="メイリオ" pitchFamily="50" charset="-128"/>
              </a:endParaRPr>
            </a:p>
          </p:txBody>
        </p:sp>
      </p:grpSp>
      <p:sp>
        <p:nvSpPr>
          <p:cNvPr id="7" name="テキスト ボックス 6"/>
          <p:cNvSpPr txBox="1">
            <a:spLocks noChangeArrowheads="1"/>
          </p:cNvSpPr>
          <p:nvPr userDrawn="1"/>
        </p:nvSpPr>
        <p:spPr bwMode="auto">
          <a:xfrm>
            <a:off x="3314700" y="6669088"/>
            <a:ext cx="27622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defRPr/>
            </a:pPr>
            <a:r>
              <a:rPr lang="en-US" altLang="ja-JP" sz="700">
                <a:solidFill>
                  <a:srgbClr val="000000"/>
                </a:solidFill>
                <a:latin typeface="メイリオ" pitchFamily="50" charset="-128"/>
                <a:ea typeface="メイリオ" pitchFamily="50" charset="-128"/>
                <a:cs typeface="メイリオ" pitchFamily="50" charset="-128"/>
              </a:rPr>
              <a:t>Copyright©2017 Service Grant Japan. All Rights Reserved.</a:t>
            </a:r>
          </a:p>
        </p:txBody>
      </p:sp>
      <p:sp>
        <p:nvSpPr>
          <p:cNvPr id="2" name="タイトル 1"/>
          <p:cNvSpPr>
            <a:spLocks noGrp="1"/>
          </p:cNvSpPr>
          <p:nvPr>
            <p:ph type="title"/>
          </p:nvPr>
        </p:nvSpPr>
        <p:spPr>
          <a:xfrm>
            <a:off x="495300" y="54724"/>
            <a:ext cx="8915400" cy="417513"/>
          </a:xfrm>
        </p:spPr>
        <p:txBody>
          <a:bodyPr/>
          <a:lstStyle>
            <a:lvl1pPr algn="l">
              <a:defRPr/>
            </a:lvl1pPr>
          </a:lstStyle>
          <a:p>
            <a:r>
              <a:rPr lang="ja-JP" altLang="en-US" dirty="0"/>
              <a:t>マスタ タイトルの書式設定</a:t>
            </a:r>
          </a:p>
        </p:txBody>
      </p:sp>
      <p:sp>
        <p:nvSpPr>
          <p:cNvPr id="3" name="コンテンツ プレースホルダ 2"/>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8" name="スライド番号プレースホルダ 5"/>
          <p:cNvSpPr>
            <a:spLocks noGrp="1"/>
          </p:cNvSpPr>
          <p:nvPr>
            <p:ph type="sldNum" sz="quarter" idx="10"/>
          </p:nvPr>
        </p:nvSpPr>
        <p:spPr/>
        <p:txBody>
          <a:bodyPr/>
          <a:lstStyle>
            <a:lvl1pPr>
              <a:defRPr/>
            </a:lvl1pPr>
          </a:lstStyle>
          <a:p>
            <a:pPr>
              <a:defRPr/>
            </a:pPr>
            <a:fld id="{2AB6D369-8B0B-45FA-81EC-1D08C5F666C3}" type="slidenum">
              <a:rPr lang="ja-JP" altLang="en-US"/>
              <a:pPr>
                <a:defRPr/>
              </a:pPr>
              <a:t>‹#›</a:t>
            </a:fld>
            <a:endParaRPr lang="ja-JP" altLang="en-US"/>
          </a:p>
        </p:txBody>
      </p:sp>
    </p:spTree>
    <p:extLst>
      <p:ext uri="{BB962C8B-B14F-4D97-AF65-F5344CB8AC3E}">
        <p14:creationId xmlns:p14="http://schemas.microsoft.com/office/powerpoint/2010/main" val="22287959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a:xfrm>
            <a:off x="495300" y="6356350"/>
            <a:ext cx="23114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endParaRPr lang="ja-JP" altLang="en-US"/>
          </a:p>
        </p:txBody>
      </p:sp>
      <p:sp>
        <p:nvSpPr>
          <p:cNvPr id="4" name="フッター プレースホルダ 3"/>
          <p:cNvSpPr>
            <a:spLocks noGrp="1"/>
          </p:cNvSpPr>
          <p:nvPr>
            <p:ph type="ftr" sz="quarter" idx="11"/>
          </p:nvPr>
        </p:nvSpPr>
        <p:spPr>
          <a:xfrm>
            <a:off x="3384550" y="6356350"/>
            <a:ext cx="31369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endParaRPr lang="ja-JP" altLang="en-US"/>
          </a:p>
        </p:txBody>
      </p:sp>
      <p:sp>
        <p:nvSpPr>
          <p:cNvPr id="5" name="スライド番号プレースホルダ 4"/>
          <p:cNvSpPr>
            <a:spLocks noGrp="1"/>
          </p:cNvSpPr>
          <p:nvPr>
            <p:ph type="sldNum" sz="quarter" idx="12"/>
          </p:nvPr>
        </p:nvSpPr>
        <p:spPr/>
        <p:txBody>
          <a:bodyPr/>
          <a:lstStyle>
            <a:lvl1pPr>
              <a:defRPr/>
            </a:lvl1pPr>
          </a:lstStyle>
          <a:p>
            <a:pPr>
              <a:defRPr/>
            </a:pPr>
            <a:fld id="{08D5022D-1BD8-4448-9D12-75759F45552C}" type="slidenum">
              <a:rPr lang="ja-JP" altLang="en-US"/>
              <a:pPr>
                <a:defRPr/>
              </a:pPr>
              <a:t>‹#›</a:t>
            </a:fld>
            <a:endParaRPr lang="ja-JP" altLang="en-US"/>
          </a:p>
        </p:txBody>
      </p:sp>
    </p:spTree>
    <p:extLst>
      <p:ext uri="{BB962C8B-B14F-4D97-AF65-F5344CB8AC3E}">
        <p14:creationId xmlns:p14="http://schemas.microsoft.com/office/powerpoint/2010/main" val="24767500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495300" y="6356350"/>
            <a:ext cx="23114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endParaRPr lang="ja-JP" altLang="en-US"/>
          </a:p>
        </p:txBody>
      </p:sp>
      <p:sp>
        <p:nvSpPr>
          <p:cNvPr id="3" name="フッター プレースホルダ 2"/>
          <p:cNvSpPr>
            <a:spLocks noGrp="1"/>
          </p:cNvSpPr>
          <p:nvPr>
            <p:ph type="ftr" sz="quarter" idx="11"/>
          </p:nvPr>
        </p:nvSpPr>
        <p:spPr>
          <a:xfrm>
            <a:off x="3384550" y="6356350"/>
            <a:ext cx="31369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endParaRPr lang="ja-JP" altLang="en-US"/>
          </a:p>
        </p:txBody>
      </p:sp>
      <p:sp>
        <p:nvSpPr>
          <p:cNvPr id="4" name="スライド番号プレースホルダ 3"/>
          <p:cNvSpPr>
            <a:spLocks noGrp="1"/>
          </p:cNvSpPr>
          <p:nvPr>
            <p:ph type="sldNum" sz="quarter" idx="12"/>
          </p:nvPr>
        </p:nvSpPr>
        <p:spPr/>
        <p:txBody>
          <a:bodyPr/>
          <a:lstStyle>
            <a:lvl1pPr>
              <a:defRPr/>
            </a:lvl1pPr>
          </a:lstStyle>
          <a:p>
            <a:pPr>
              <a:defRPr/>
            </a:pPr>
            <a:fld id="{460925EA-33BB-44C7-BD47-1B5144B57D92}" type="slidenum">
              <a:rPr lang="ja-JP" altLang="en-US"/>
              <a:pPr>
                <a:defRPr/>
              </a:pPr>
              <a:t>‹#›</a:t>
            </a:fld>
            <a:endParaRPr lang="ja-JP" altLang="en-US"/>
          </a:p>
        </p:txBody>
      </p:sp>
    </p:spTree>
    <p:extLst>
      <p:ext uri="{BB962C8B-B14F-4D97-AF65-F5344CB8AC3E}">
        <p14:creationId xmlns:p14="http://schemas.microsoft.com/office/powerpoint/2010/main" val="20812951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a:xfrm>
            <a:off x="495300" y="6356350"/>
            <a:ext cx="23114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endParaRPr lang="ja-JP" altLang="en-US"/>
          </a:p>
        </p:txBody>
      </p:sp>
      <p:sp>
        <p:nvSpPr>
          <p:cNvPr id="6" name="フッター プレースホルダ 5"/>
          <p:cNvSpPr>
            <a:spLocks noGrp="1"/>
          </p:cNvSpPr>
          <p:nvPr>
            <p:ph type="ftr" sz="quarter" idx="11"/>
          </p:nvPr>
        </p:nvSpPr>
        <p:spPr>
          <a:xfrm>
            <a:off x="3384550" y="6356350"/>
            <a:ext cx="31369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a:defRPr/>
            </a:lvl1pPr>
          </a:lstStyle>
          <a:p>
            <a:pPr>
              <a:defRPr/>
            </a:pPr>
            <a:fld id="{BCDE7B28-F951-4718-B6F5-467692CAA7E9}" type="slidenum">
              <a:rPr lang="ja-JP" altLang="en-US"/>
              <a:pPr>
                <a:defRPr/>
              </a:pPr>
              <a:t>‹#›</a:t>
            </a:fld>
            <a:endParaRPr lang="ja-JP" altLang="en-US"/>
          </a:p>
        </p:txBody>
      </p:sp>
    </p:spTree>
    <p:extLst>
      <p:ext uri="{BB962C8B-B14F-4D97-AF65-F5344CB8AC3E}">
        <p14:creationId xmlns:p14="http://schemas.microsoft.com/office/powerpoint/2010/main" val="2351025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3E7A03D-8000-488E-BA73-FDD25EEA67D7}" type="datetime1">
              <a:rPr lang="ja-JP" altLang="en-US" smtClean="0">
                <a:solidFill>
                  <a:prstClr val="black">
                    <a:tint val="75000"/>
                  </a:prstClr>
                </a:solidFill>
              </a:rPr>
              <a:pPr/>
              <a:t>2018/4/16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596460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a:xfrm>
            <a:off x="495300" y="6356350"/>
            <a:ext cx="23114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endParaRPr lang="ja-JP" altLang="en-US"/>
          </a:p>
        </p:txBody>
      </p:sp>
      <p:sp>
        <p:nvSpPr>
          <p:cNvPr id="6" name="フッター プレースホルダ 5"/>
          <p:cNvSpPr>
            <a:spLocks noGrp="1"/>
          </p:cNvSpPr>
          <p:nvPr>
            <p:ph type="ftr" sz="quarter" idx="11"/>
          </p:nvPr>
        </p:nvSpPr>
        <p:spPr>
          <a:xfrm>
            <a:off x="3384550" y="6356350"/>
            <a:ext cx="31369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a:defRPr/>
            </a:lvl1pPr>
          </a:lstStyle>
          <a:p>
            <a:pPr>
              <a:defRPr/>
            </a:pPr>
            <a:fld id="{DEC9A021-475D-4260-B44F-6ADE19E15804}" type="slidenum">
              <a:rPr lang="ja-JP" altLang="en-US"/>
              <a:pPr>
                <a:defRPr/>
              </a:pPr>
              <a:t>‹#›</a:t>
            </a:fld>
            <a:endParaRPr lang="ja-JP" altLang="en-US"/>
          </a:p>
        </p:txBody>
      </p:sp>
    </p:spTree>
    <p:extLst>
      <p:ext uri="{BB962C8B-B14F-4D97-AF65-F5344CB8AC3E}">
        <p14:creationId xmlns:p14="http://schemas.microsoft.com/office/powerpoint/2010/main" val="29734571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a:xfrm>
            <a:off x="495300" y="6356350"/>
            <a:ext cx="23114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endParaRPr lang="ja-JP" altLang="en-US"/>
          </a:p>
        </p:txBody>
      </p:sp>
      <p:sp>
        <p:nvSpPr>
          <p:cNvPr id="5" name="フッター プレースホルダ 4"/>
          <p:cNvSpPr>
            <a:spLocks noGrp="1"/>
          </p:cNvSpPr>
          <p:nvPr>
            <p:ph type="ftr" sz="quarter" idx="11"/>
          </p:nvPr>
        </p:nvSpPr>
        <p:spPr>
          <a:xfrm>
            <a:off x="3384550" y="6356350"/>
            <a:ext cx="31369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7268658-2661-4A40-A7D6-E75BD1385D6C}" type="slidenum">
              <a:rPr lang="ja-JP" altLang="en-US"/>
              <a:pPr>
                <a:defRPr/>
              </a:pPr>
              <a:t>‹#›</a:t>
            </a:fld>
            <a:endParaRPr lang="ja-JP" altLang="en-US"/>
          </a:p>
        </p:txBody>
      </p:sp>
    </p:spTree>
    <p:extLst>
      <p:ext uri="{BB962C8B-B14F-4D97-AF65-F5344CB8AC3E}">
        <p14:creationId xmlns:p14="http://schemas.microsoft.com/office/powerpoint/2010/main" val="14085896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a:xfrm>
            <a:off x="495300" y="6356350"/>
            <a:ext cx="23114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endParaRPr lang="ja-JP" altLang="en-US"/>
          </a:p>
        </p:txBody>
      </p:sp>
      <p:sp>
        <p:nvSpPr>
          <p:cNvPr id="5" name="フッター プレースホルダ 4"/>
          <p:cNvSpPr>
            <a:spLocks noGrp="1"/>
          </p:cNvSpPr>
          <p:nvPr>
            <p:ph type="ftr" sz="quarter" idx="11"/>
          </p:nvPr>
        </p:nvSpPr>
        <p:spPr>
          <a:xfrm>
            <a:off x="3384550" y="6356350"/>
            <a:ext cx="31369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A937672-3D53-468B-9A9A-DDA564E44C93}" type="slidenum">
              <a:rPr lang="ja-JP" altLang="en-US"/>
              <a:pPr>
                <a:defRPr/>
              </a:pPr>
              <a:t>‹#›</a:t>
            </a:fld>
            <a:endParaRPr lang="ja-JP" altLang="en-US"/>
          </a:p>
        </p:txBody>
      </p:sp>
    </p:spTree>
    <p:extLst>
      <p:ext uri="{BB962C8B-B14F-4D97-AF65-F5344CB8AC3E}">
        <p14:creationId xmlns:p14="http://schemas.microsoft.com/office/powerpoint/2010/main" val="7138344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88"/>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19"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E3F1BCD8-F0F7-4456-A99E-30E3563A461E}" type="datetime1">
              <a:rPr lang="ja-JP" altLang="en-US"/>
              <a:pPr>
                <a:defRPr/>
              </a:pPr>
              <a:t>2018/4/16</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E33D8C15-C775-4B0F-9ABD-5876925DDFF4}" type="slidenum">
              <a:rPr lang="ja-JP" altLang="en-US"/>
              <a:pPr>
                <a:defRPr/>
              </a:pPr>
              <a:t>‹#›</a:t>
            </a:fld>
            <a:endParaRPr lang="ja-JP" altLang="en-US"/>
          </a:p>
        </p:txBody>
      </p:sp>
    </p:spTree>
    <p:extLst>
      <p:ext uri="{BB962C8B-B14F-4D97-AF65-F5344CB8AC3E}">
        <p14:creationId xmlns:p14="http://schemas.microsoft.com/office/powerpoint/2010/main" val="30202901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F589A33F-8BD1-4C4E-A125-CD10896BB3CB}" type="datetime1">
              <a:rPr lang="ja-JP" altLang="en-US"/>
              <a:pPr>
                <a:defRPr/>
              </a:pPr>
              <a:t>2018/4/16</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A77ED282-6643-4F57-A05A-D9D236BF1A25}" type="slidenum">
              <a:rPr lang="ja-JP" altLang="en-US"/>
              <a:pPr>
                <a:defRPr/>
              </a:pPr>
              <a:t>‹#›</a:t>
            </a:fld>
            <a:endParaRPr lang="ja-JP" altLang="en-US"/>
          </a:p>
        </p:txBody>
      </p:sp>
    </p:spTree>
    <p:extLst>
      <p:ext uri="{BB962C8B-B14F-4D97-AF65-F5344CB8AC3E}">
        <p14:creationId xmlns:p14="http://schemas.microsoft.com/office/powerpoint/2010/main" val="39648403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63"/>
            <a:ext cx="84201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AE2A6B98-FA43-4EB8-BDF5-C5062DFD1E69}" type="datetime1">
              <a:rPr lang="ja-JP" altLang="en-US"/>
              <a:pPr>
                <a:defRPr/>
              </a:pPr>
              <a:t>2018/4/16</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7EA73FCA-49C4-4213-8B2A-F1D178461B7F}" type="slidenum">
              <a:rPr lang="ja-JP" altLang="en-US"/>
              <a:pPr>
                <a:defRPr/>
              </a:pPr>
              <a:t>‹#›</a:t>
            </a:fld>
            <a:endParaRPr lang="ja-JP" altLang="en-US"/>
          </a:p>
        </p:txBody>
      </p:sp>
    </p:spTree>
    <p:extLst>
      <p:ext uri="{BB962C8B-B14F-4D97-AF65-F5344CB8AC3E}">
        <p14:creationId xmlns:p14="http://schemas.microsoft.com/office/powerpoint/2010/main" val="10761526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34"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68"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959E6B6C-CCEE-461C-AB02-50EA23D19E43}" type="datetime1">
              <a:rPr lang="ja-JP" altLang="en-US"/>
              <a:pPr>
                <a:defRPr/>
              </a:pPr>
              <a:t>2018/4/16</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9AA16FB2-70A6-4361-A5C3-8AAF308B51AB}" type="slidenum">
              <a:rPr lang="ja-JP" altLang="en-US"/>
              <a:pPr>
                <a:defRPr/>
              </a:pPr>
              <a:t>‹#›</a:t>
            </a:fld>
            <a:endParaRPr lang="ja-JP" altLang="en-US"/>
          </a:p>
        </p:txBody>
      </p:sp>
    </p:spTree>
    <p:extLst>
      <p:ext uri="{BB962C8B-B14F-4D97-AF65-F5344CB8AC3E}">
        <p14:creationId xmlns:p14="http://schemas.microsoft.com/office/powerpoint/2010/main" val="33923702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235D7557-BB38-4B39-8D6F-3EC0E75C4BED}" type="datetime1">
              <a:rPr lang="ja-JP" altLang="en-US"/>
              <a:pPr>
                <a:defRPr/>
              </a:pPr>
              <a:t>2018/4/16</a:t>
            </a:fld>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350B66CA-1FAF-442C-A3DE-6B3A2403D1C7}" type="slidenum">
              <a:rPr lang="ja-JP" altLang="en-US"/>
              <a:pPr>
                <a:defRPr/>
              </a:pPr>
              <a:t>‹#›</a:t>
            </a:fld>
            <a:endParaRPr lang="ja-JP" altLang="en-US"/>
          </a:p>
        </p:txBody>
      </p:sp>
    </p:spTree>
    <p:extLst>
      <p:ext uri="{BB962C8B-B14F-4D97-AF65-F5344CB8AC3E}">
        <p14:creationId xmlns:p14="http://schemas.microsoft.com/office/powerpoint/2010/main" val="20361420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FABAEB2F-8CCD-43A8-B360-B955D0C179E0}" type="datetime1">
              <a:rPr lang="ja-JP" altLang="en-US"/>
              <a:pPr>
                <a:defRPr/>
              </a:pPr>
              <a:t>2018/4/16</a:t>
            </a:fld>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D15FEDC5-02C9-4DBA-8AA3-A84BDDD50A3F}" type="slidenum">
              <a:rPr lang="ja-JP" altLang="en-US"/>
              <a:pPr>
                <a:defRPr/>
              </a:pPr>
              <a:t>‹#›</a:t>
            </a:fld>
            <a:endParaRPr lang="ja-JP" altLang="en-US"/>
          </a:p>
        </p:txBody>
      </p:sp>
    </p:spTree>
    <p:extLst>
      <p:ext uri="{BB962C8B-B14F-4D97-AF65-F5344CB8AC3E}">
        <p14:creationId xmlns:p14="http://schemas.microsoft.com/office/powerpoint/2010/main" val="4793334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13750EA8-3DFB-46F5-83D5-C360AE395AD8}" type="datetime1">
              <a:rPr lang="ja-JP" altLang="en-US"/>
              <a:pPr>
                <a:defRPr/>
              </a:pPr>
              <a:t>2018/4/16</a:t>
            </a:fld>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0014AD5D-F42D-49B8-A4F1-EB382C032BA6}" type="slidenum">
              <a:rPr lang="ja-JP" altLang="en-US"/>
              <a:pPr>
                <a:defRPr/>
              </a:pPr>
              <a:t>‹#›</a:t>
            </a:fld>
            <a:endParaRPr lang="ja-JP" altLang="en-US"/>
          </a:p>
        </p:txBody>
      </p:sp>
    </p:spTree>
    <p:extLst>
      <p:ext uri="{BB962C8B-B14F-4D97-AF65-F5344CB8AC3E}">
        <p14:creationId xmlns:p14="http://schemas.microsoft.com/office/powerpoint/2010/main" val="1079866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7A118BA-A901-486C-AEE5-FD9FD97C36F2}" type="datetime1">
              <a:rPr lang="ja-JP" altLang="en-US" smtClean="0">
                <a:solidFill>
                  <a:prstClr val="black">
                    <a:tint val="75000"/>
                  </a:prstClr>
                </a:solidFill>
              </a:rPr>
              <a:pPr/>
              <a:t>2018/4/16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670904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3014"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1BCB1242-EA34-479D-9761-DF41B601F22F}" type="datetime1">
              <a:rPr lang="ja-JP" altLang="en-US"/>
              <a:pPr>
                <a:defRPr/>
              </a:pPr>
              <a:t>2018/4/16</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FEF66489-DEAC-4927-A5E4-FFD532259C70}" type="slidenum">
              <a:rPr lang="ja-JP" altLang="en-US"/>
              <a:pPr>
                <a:defRPr/>
              </a:pPr>
              <a:t>‹#›</a:t>
            </a:fld>
            <a:endParaRPr lang="ja-JP" altLang="en-US"/>
          </a:p>
        </p:txBody>
      </p:sp>
    </p:spTree>
    <p:extLst>
      <p:ext uri="{BB962C8B-B14F-4D97-AF65-F5344CB8AC3E}">
        <p14:creationId xmlns:p14="http://schemas.microsoft.com/office/powerpoint/2010/main" val="222198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63" y="4800600"/>
            <a:ext cx="59436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663"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6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81EF6386-6DE2-415A-8341-A4F90AB21A85}" type="datetime1">
              <a:rPr lang="ja-JP" altLang="en-US"/>
              <a:pPr>
                <a:defRPr/>
              </a:pPr>
              <a:t>2018/4/16</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15B67373-90F8-4283-BB81-5827EC135C2D}" type="slidenum">
              <a:rPr lang="ja-JP" altLang="en-US"/>
              <a:pPr>
                <a:defRPr/>
              </a:pPr>
              <a:t>‹#›</a:t>
            </a:fld>
            <a:endParaRPr lang="ja-JP" altLang="en-US"/>
          </a:p>
        </p:txBody>
      </p:sp>
    </p:spTree>
    <p:extLst>
      <p:ext uri="{BB962C8B-B14F-4D97-AF65-F5344CB8AC3E}">
        <p14:creationId xmlns:p14="http://schemas.microsoft.com/office/powerpoint/2010/main" val="34133589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A428098A-9691-407C-AC1D-DB7F5F30E91E}" type="datetime1">
              <a:rPr lang="ja-JP" altLang="en-US"/>
              <a:pPr>
                <a:defRPr/>
              </a:pPr>
              <a:t>2018/4/16</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2A7B2095-0209-437A-AD77-6691295AC859}" type="slidenum">
              <a:rPr lang="ja-JP" altLang="en-US"/>
              <a:pPr>
                <a:defRPr/>
              </a:pPr>
              <a:t>‹#›</a:t>
            </a:fld>
            <a:endParaRPr lang="ja-JP" altLang="en-US"/>
          </a:p>
        </p:txBody>
      </p:sp>
    </p:spTree>
    <p:extLst>
      <p:ext uri="{BB962C8B-B14F-4D97-AF65-F5344CB8AC3E}">
        <p14:creationId xmlns:p14="http://schemas.microsoft.com/office/powerpoint/2010/main" val="10577021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39"/>
            <a:ext cx="222885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33" y="274639"/>
            <a:ext cx="652145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2CAC262C-127D-4948-9BAD-A87AEC29696F}" type="datetime1">
              <a:rPr lang="ja-JP" altLang="en-US"/>
              <a:pPr>
                <a:defRPr/>
              </a:pPr>
              <a:t>2018/4/16</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E544A96B-2883-42CE-B47F-F71256BAE4E1}" type="slidenum">
              <a:rPr lang="ja-JP" altLang="en-US"/>
              <a:pPr>
                <a:defRPr/>
              </a:pPr>
              <a:t>‹#›</a:t>
            </a:fld>
            <a:endParaRPr lang="ja-JP" altLang="en-US"/>
          </a:p>
        </p:txBody>
      </p:sp>
    </p:spTree>
    <p:extLst>
      <p:ext uri="{BB962C8B-B14F-4D97-AF65-F5344CB8AC3E}">
        <p14:creationId xmlns:p14="http://schemas.microsoft.com/office/powerpoint/2010/main" val="27305094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3A8FB3D2-6BD3-44F5-B285-146F787905F8}" type="datetime1">
              <a:rPr lang="ja-JP" altLang="en-US"/>
              <a:pPr>
                <a:defRPr/>
              </a:pPr>
              <a:t>2018/4/16</a:t>
            </a:fld>
            <a:endParaRPr lang="ja-JP" altLang="en-US"/>
          </a:p>
        </p:txBody>
      </p:sp>
      <p:sp>
        <p:nvSpPr>
          <p:cNvPr id="5" name="フッター プレースホルダ 4"/>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50" charset="-128"/>
              </a:defRPr>
            </a:lvl1pPr>
          </a:lstStyle>
          <a:p>
            <a:pPr>
              <a:defRPr/>
            </a:pPr>
            <a:fld id="{257924B3-7030-44D6-8E74-53664E018152}" type="slidenum">
              <a:rPr lang="ja-JP" altLang="en-US"/>
              <a:pPr>
                <a:defRPr/>
              </a:pPr>
              <a:t>‹#›</a:t>
            </a:fld>
            <a:endParaRPr lang="ja-JP" altLang="en-US"/>
          </a:p>
        </p:txBody>
      </p:sp>
    </p:spTree>
    <p:extLst>
      <p:ext uri="{BB962C8B-B14F-4D97-AF65-F5344CB8AC3E}">
        <p14:creationId xmlns:p14="http://schemas.microsoft.com/office/powerpoint/2010/main" val="1218529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287C64B-168B-4E66-A56A-65948E3F68BC}" type="datetime1">
              <a:rPr lang="ja-JP" altLang="en-US" smtClean="0">
                <a:solidFill>
                  <a:prstClr val="black">
                    <a:tint val="75000"/>
                  </a:prstClr>
                </a:solidFill>
              </a:rPr>
              <a:pPr/>
              <a:t>2018/4/16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75859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3014"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A0FC30D-5C63-4138-8F50-F96064209C89}" type="datetime1">
              <a:rPr lang="ja-JP" altLang="en-US" smtClean="0">
                <a:solidFill>
                  <a:prstClr val="black">
                    <a:tint val="75000"/>
                  </a:prstClr>
                </a:solidFill>
              </a:rPr>
              <a:pPr/>
              <a:t>2018/4/16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2256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63"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6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6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4FBFF97-6454-49E1-8335-D2A65ED9B0F2}" type="datetime1">
              <a:rPr lang="ja-JP" altLang="en-US" smtClean="0">
                <a:solidFill>
                  <a:prstClr val="black">
                    <a:tint val="75000"/>
                  </a:prstClr>
                </a:solidFill>
              </a:rPr>
              <a:pPr/>
              <a:t>2018/4/16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82114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6.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18"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18" y="1600204"/>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16" y="635648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D78D38-B2F4-4E2B-9C3B-04BFE35C7B55}" type="datetime1">
              <a:rPr lang="ja-JP" altLang="en-US" smtClean="0">
                <a:solidFill>
                  <a:prstClr val="black">
                    <a:tint val="75000"/>
                  </a:prstClr>
                </a:solidFill>
              </a:rPr>
              <a:pPr/>
              <a:t>2018/4/16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8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8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8608424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930"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00" y="6356350"/>
            <a:ext cx="2311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defRPr/>
            </a:pPr>
            <a:fld id="{12064101-29C9-4B03-9907-6BF0B2D93CEB}" type="datetime1">
              <a:rPr lang="ja-JP" altLang="en-US"/>
              <a:pPr fontAlgn="base">
                <a:spcBef>
                  <a:spcPct val="0"/>
                </a:spcBef>
                <a:spcAft>
                  <a:spcPct val="0"/>
                </a:spcAft>
                <a:defRPr/>
              </a:pPr>
              <a:t>2018/4/16</a:t>
            </a:fld>
            <a:endParaRPr lang="ja-JP" altLang="en-US"/>
          </a:p>
        </p:txBody>
      </p:sp>
      <p:sp>
        <p:nvSpPr>
          <p:cNvPr id="5" name="フッター プレースホルダ 4"/>
          <p:cNvSpPr>
            <a:spLocks noGrp="1"/>
          </p:cNvSpPr>
          <p:nvPr>
            <p:ph type="ftr" sz="quarter" idx="3"/>
          </p:nvPr>
        </p:nvSpPr>
        <p:spPr>
          <a:xfrm>
            <a:off x="3384550" y="6356350"/>
            <a:ext cx="31369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50" charset="-128"/>
                <a:cs typeface="+mn-cs"/>
              </a:defRPr>
            </a:lvl1pPr>
          </a:lstStyle>
          <a:p>
            <a:pPr fontAlgn="base">
              <a:spcBef>
                <a:spcPct val="0"/>
              </a:spcBef>
              <a:spcAft>
                <a:spcPct val="0"/>
              </a:spcAft>
              <a:defRPr/>
            </a:pPr>
            <a:endParaRPr lang="en-US" altLang="ja-JP"/>
          </a:p>
        </p:txBody>
      </p:sp>
      <p:sp>
        <p:nvSpPr>
          <p:cNvPr id="6" name="スライド番号プレースホルダ 5"/>
          <p:cNvSpPr>
            <a:spLocks noGrp="1"/>
          </p:cNvSpPr>
          <p:nvPr>
            <p:ph type="sldNum" sz="quarter" idx="4"/>
          </p:nvPr>
        </p:nvSpPr>
        <p:spPr>
          <a:xfrm>
            <a:off x="7651750" y="6554788"/>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2000">
                <a:solidFill>
                  <a:srgbClr val="000000"/>
                </a:solidFill>
                <a:latin typeface="Calibri" pitchFamily="34" charset="0"/>
                <a:ea typeface="ＤＨＰ平成ゴシックW5" charset="-128"/>
              </a:defRPr>
            </a:lvl1pPr>
          </a:lstStyle>
          <a:p>
            <a:pPr fontAlgn="base">
              <a:spcBef>
                <a:spcPct val="0"/>
              </a:spcBef>
              <a:spcAft>
                <a:spcPct val="0"/>
              </a:spcAft>
              <a:defRPr/>
            </a:pPr>
            <a:fld id="{54316104-C31C-4C5B-AE55-E90643C81EFB}" type="slidenum">
              <a:rPr lang="ja-JP" altLang="en-US"/>
              <a:pPr fontAlgn="base">
                <a:spcBef>
                  <a:spcPct val="0"/>
                </a:spcBef>
                <a:spcAft>
                  <a:spcPct val="0"/>
                </a:spcAft>
                <a:defRPr/>
              </a:pPr>
              <a:t>‹#›</a:t>
            </a:fld>
            <a:endParaRPr lang="ja-JP" altLang="en-US"/>
          </a:p>
        </p:txBody>
      </p:sp>
    </p:spTree>
    <p:extLst>
      <p:ext uri="{BB962C8B-B14F-4D97-AF65-F5344CB8AC3E}">
        <p14:creationId xmlns:p14="http://schemas.microsoft.com/office/powerpoint/2010/main" val="2211642512"/>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cs typeface="ＭＳ Ｐゴシック" charset="0"/>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cs typeface="ＭＳ Ｐゴシック" charset="0"/>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cs typeface="ＭＳ Ｐゴシック" charset="0"/>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cs typeface="ＭＳ Ｐゴシック" charset="0"/>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00" y="6356350"/>
            <a:ext cx="2311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a:defRPr>
            </a:lvl1pPr>
          </a:lstStyle>
          <a:p>
            <a:pPr fontAlgn="base">
              <a:spcBef>
                <a:spcPct val="0"/>
              </a:spcBef>
              <a:spcAft>
                <a:spcPct val="0"/>
              </a:spcAft>
              <a:defRPr/>
            </a:pPr>
            <a:fld id="{FAD84F11-4A2F-48D1-B6F5-D45273856698}" type="datetime1">
              <a:rPr lang="ja-JP" altLang="en-US"/>
              <a:pPr fontAlgn="base">
                <a:spcBef>
                  <a:spcPct val="0"/>
                </a:spcBef>
                <a:spcAft>
                  <a:spcPct val="0"/>
                </a:spcAft>
                <a:defRPr/>
              </a:pPr>
              <a:t>2018/4/16</a:t>
            </a:fld>
            <a:endParaRPr lang="ja-JP" altLang="en-US"/>
          </a:p>
        </p:txBody>
      </p:sp>
      <p:sp>
        <p:nvSpPr>
          <p:cNvPr id="5" name="フッター プレースホルダ 4"/>
          <p:cNvSpPr>
            <a:spLocks noGrp="1"/>
          </p:cNvSpPr>
          <p:nvPr>
            <p:ph type="ftr" sz="quarter" idx="3"/>
          </p:nvPr>
        </p:nvSpPr>
        <p:spPr>
          <a:xfrm>
            <a:off x="3384550" y="6356350"/>
            <a:ext cx="31369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50" charset="-128"/>
                <a:cs typeface="+mn-cs"/>
              </a:defRPr>
            </a:lvl1pPr>
          </a:lstStyle>
          <a:p>
            <a:pPr fontAlgn="base">
              <a:spcBef>
                <a:spcPct val="0"/>
              </a:spcBef>
              <a:spcAft>
                <a:spcPct val="0"/>
              </a:spcAft>
              <a:defRPr/>
            </a:pPr>
            <a:endParaRPr lang="en-US" altLang="ja-JP"/>
          </a:p>
        </p:txBody>
      </p:sp>
      <p:sp>
        <p:nvSpPr>
          <p:cNvPr id="6" name="スライド番号プレースホルダ 5"/>
          <p:cNvSpPr>
            <a:spLocks noGrp="1"/>
          </p:cNvSpPr>
          <p:nvPr>
            <p:ph type="sldNum" sz="quarter" idx="4"/>
          </p:nvPr>
        </p:nvSpPr>
        <p:spPr>
          <a:xfrm>
            <a:off x="7651750" y="6554788"/>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2000">
                <a:solidFill>
                  <a:srgbClr val="000000"/>
                </a:solidFill>
                <a:latin typeface="Calibri" pitchFamily="34" charset="0"/>
                <a:ea typeface="ＤＨＰ平成ゴシックW5" charset="-128"/>
              </a:defRPr>
            </a:lvl1pPr>
          </a:lstStyle>
          <a:p>
            <a:pPr fontAlgn="base">
              <a:spcBef>
                <a:spcPct val="0"/>
              </a:spcBef>
              <a:spcAft>
                <a:spcPct val="0"/>
              </a:spcAft>
              <a:defRPr/>
            </a:pPr>
            <a:fld id="{75166DBA-0808-4421-ADBB-7083C43DBB6A}" type="slidenum">
              <a:rPr lang="ja-JP" altLang="en-US"/>
              <a:pPr fontAlgn="base">
                <a:spcBef>
                  <a:spcPct val="0"/>
                </a:spcBef>
                <a:spcAft>
                  <a:spcPct val="0"/>
                </a:spcAft>
                <a:defRPr/>
              </a:pPr>
              <a:t>‹#›</a:t>
            </a:fld>
            <a:endParaRPr lang="ja-JP" altLang="en-US"/>
          </a:p>
        </p:txBody>
      </p:sp>
    </p:spTree>
    <p:extLst>
      <p:ext uri="{BB962C8B-B14F-4D97-AF65-F5344CB8AC3E}">
        <p14:creationId xmlns:p14="http://schemas.microsoft.com/office/powerpoint/2010/main" val="1805582034"/>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cs typeface="ＭＳ Ｐゴシック" charset="0"/>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cs typeface="ＭＳ Ｐゴシック" charset="0"/>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cs typeface="ＭＳ Ｐゴシック" charset="0"/>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cs typeface="ＭＳ Ｐゴシック" charset="0"/>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タイトル プレースホルダー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3075" name="テキスト プレースホルダー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ＭＳ Ｐゴシック"/>
              </a:defRPr>
            </a:lvl1pPr>
          </a:lstStyle>
          <a:p>
            <a:pPr>
              <a:defRPr/>
            </a:pPr>
            <a:fld id="{92E673BA-1F3E-4BFA-B401-C06C5B2F2080}" type="datetime1">
              <a:rPr lang="ja-JP" altLang="en-US"/>
              <a:pPr>
                <a:defRPr/>
              </a:pPr>
              <a:t>2018/4/16</a:t>
            </a:fld>
            <a:endParaRPr lang="ja-JP" altLang="en-US"/>
          </a:p>
        </p:txBody>
      </p:sp>
      <p:sp>
        <p:nvSpPr>
          <p:cNvPr id="5" name="フッター プレースホルダー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ー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ＭＳ Ｐゴシック"/>
              </a:defRPr>
            </a:lvl1pPr>
          </a:lstStyle>
          <a:p>
            <a:pPr>
              <a:defRPr/>
            </a:pPr>
            <a:fld id="{365FD3D4-096D-4BEF-A7DB-78B6A3D8F74F}" type="slidenum">
              <a:rPr lang="ja-JP" altLang="en-US"/>
              <a:pPr>
                <a:defRPr/>
              </a:pPr>
              <a:t>‹#›</a:t>
            </a:fld>
            <a:endParaRPr lang="ja-JP" altLang="en-US"/>
          </a:p>
        </p:txBody>
      </p:sp>
    </p:spTree>
    <p:extLst>
      <p:ext uri="{BB962C8B-B14F-4D97-AF65-F5344CB8AC3E}">
        <p14:creationId xmlns:p14="http://schemas.microsoft.com/office/powerpoint/2010/main" val="2915552772"/>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 1"/>
          <p:cNvSpPr>
            <a:spLocks noGrp="1"/>
          </p:cNvSpPr>
          <p:nvPr>
            <p:ph type="title"/>
          </p:nvPr>
        </p:nvSpPr>
        <p:spPr bwMode="auto">
          <a:xfrm>
            <a:off x="495300" y="44450"/>
            <a:ext cx="89154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4099" name="テキスト プレースホルダ 2"/>
          <p:cNvSpPr>
            <a:spLocks noGrp="1"/>
          </p:cNvSpPr>
          <p:nvPr>
            <p:ph type="body" idx="1"/>
          </p:nvPr>
        </p:nvSpPr>
        <p:spPr bwMode="auto">
          <a:xfrm>
            <a:off x="495300" y="620713"/>
            <a:ext cx="8915400" cy="590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 5"/>
          <p:cNvSpPr>
            <a:spLocks noGrp="1"/>
          </p:cNvSpPr>
          <p:nvPr>
            <p:ph type="sldNum" sz="quarter" idx="4"/>
          </p:nvPr>
        </p:nvSpPr>
        <p:spPr>
          <a:xfrm>
            <a:off x="7593013" y="6642100"/>
            <a:ext cx="2311400" cy="215900"/>
          </a:xfrm>
          <a:prstGeom prst="rect">
            <a:avLst/>
          </a:prstGeom>
        </p:spPr>
        <p:txBody>
          <a:bodyPr vert="horz" lIns="91440" tIns="45720" rIns="91440" bIns="45720" rtlCol="0" anchor="ctr"/>
          <a:lstStyle>
            <a:lvl1pPr algn="r" fontAlgn="auto">
              <a:spcBef>
                <a:spcPts val="0"/>
              </a:spcBef>
              <a:spcAft>
                <a:spcPts val="0"/>
              </a:spcAft>
              <a:defRPr sz="1000">
                <a:solidFill>
                  <a:prstClr val="black">
                    <a:tint val="75000"/>
                  </a:prstClr>
                </a:solidFill>
                <a:latin typeface="メイリオ" pitchFamily="50" charset="-128"/>
                <a:ea typeface="メイリオ" pitchFamily="50" charset="-128"/>
              </a:defRPr>
            </a:lvl1pPr>
          </a:lstStyle>
          <a:p>
            <a:pPr>
              <a:defRPr/>
            </a:pPr>
            <a:fld id="{24A5FCB7-6AAD-4D4A-AED3-0C6BF89425B0}" type="slidenum">
              <a:rPr lang="ja-JP" altLang="en-US"/>
              <a:pPr>
                <a:defRPr/>
              </a:pPr>
              <a:t>‹#›</a:t>
            </a:fld>
            <a:endParaRPr lang="ja-JP" altLang="en-US"/>
          </a:p>
        </p:txBody>
      </p:sp>
    </p:spTree>
    <p:extLst>
      <p:ext uri="{BB962C8B-B14F-4D97-AF65-F5344CB8AC3E}">
        <p14:creationId xmlns:p14="http://schemas.microsoft.com/office/powerpoint/2010/main" val="2353206716"/>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Lst>
  <p:hf hdr="0" ftr="0" dt="0"/>
  <p:txStyles>
    <p:titleStyle>
      <a:lvl1pPr algn="ctr" rtl="0" eaLnBrk="0" fontAlgn="base" hangingPunct="0">
        <a:spcBef>
          <a:spcPct val="0"/>
        </a:spcBef>
        <a:spcAft>
          <a:spcPct val="0"/>
        </a:spcAft>
        <a:defRPr kumimoji="1" sz="2400" kern="1200">
          <a:solidFill>
            <a:schemeClr val="tx1"/>
          </a:solidFill>
          <a:latin typeface="メイリオ" pitchFamily="50" charset="-128"/>
          <a:ea typeface="メイリオ" pitchFamily="50" charset="-128"/>
          <a:cs typeface="メイリオ" pitchFamily="50" charset="-128"/>
        </a:defRPr>
      </a:lvl1pPr>
      <a:lvl2pPr algn="ctr" rtl="0" eaLnBrk="0" fontAlgn="base" hangingPunct="0">
        <a:spcBef>
          <a:spcPct val="0"/>
        </a:spcBef>
        <a:spcAft>
          <a:spcPct val="0"/>
        </a:spcAft>
        <a:defRPr kumimoji="1" sz="2400">
          <a:solidFill>
            <a:schemeClr val="tx1"/>
          </a:solidFill>
          <a:latin typeface="メイリオ" pitchFamily="50" charset="-128"/>
          <a:ea typeface="メイリオ" pitchFamily="50" charset="-128"/>
          <a:cs typeface="メイリオ" pitchFamily="50" charset="-128"/>
        </a:defRPr>
      </a:lvl2pPr>
      <a:lvl3pPr algn="ctr" rtl="0" eaLnBrk="0" fontAlgn="base" hangingPunct="0">
        <a:spcBef>
          <a:spcPct val="0"/>
        </a:spcBef>
        <a:spcAft>
          <a:spcPct val="0"/>
        </a:spcAft>
        <a:defRPr kumimoji="1" sz="2400">
          <a:solidFill>
            <a:schemeClr val="tx1"/>
          </a:solidFill>
          <a:latin typeface="メイリオ" pitchFamily="50" charset="-128"/>
          <a:ea typeface="メイリオ" pitchFamily="50" charset="-128"/>
          <a:cs typeface="メイリオ" pitchFamily="50" charset="-128"/>
        </a:defRPr>
      </a:lvl3pPr>
      <a:lvl4pPr algn="ctr" rtl="0" eaLnBrk="0" fontAlgn="base" hangingPunct="0">
        <a:spcBef>
          <a:spcPct val="0"/>
        </a:spcBef>
        <a:spcAft>
          <a:spcPct val="0"/>
        </a:spcAft>
        <a:defRPr kumimoji="1" sz="2400">
          <a:solidFill>
            <a:schemeClr val="tx1"/>
          </a:solidFill>
          <a:latin typeface="メイリオ" pitchFamily="50" charset="-128"/>
          <a:ea typeface="メイリオ" pitchFamily="50" charset="-128"/>
          <a:cs typeface="メイリオ" pitchFamily="50" charset="-128"/>
        </a:defRPr>
      </a:lvl4pPr>
      <a:lvl5pPr algn="ctr" rtl="0" eaLnBrk="0" fontAlgn="base" hangingPunct="0">
        <a:spcBef>
          <a:spcPct val="0"/>
        </a:spcBef>
        <a:spcAft>
          <a:spcPct val="0"/>
        </a:spcAft>
        <a:defRPr kumimoji="1" sz="2400">
          <a:solidFill>
            <a:schemeClr val="tx1"/>
          </a:solidFill>
          <a:latin typeface="メイリオ" pitchFamily="50" charset="-128"/>
          <a:ea typeface="メイリオ" pitchFamily="50" charset="-128"/>
          <a:cs typeface="メイリオ" pitchFamily="50" charset="-128"/>
        </a:defRPr>
      </a:lvl5pPr>
      <a:lvl6pPr marL="457200" algn="ctr" rtl="0" eaLnBrk="1" fontAlgn="base" hangingPunct="1">
        <a:spcBef>
          <a:spcPct val="0"/>
        </a:spcBef>
        <a:spcAft>
          <a:spcPct val="0"/>
        </a:spcAft>
        <a:defRPr kumimoji="1" sz="2400">
          <a:solidFill>
            <a:schemeClr val="tx1"/>
          </a:solidFill>
          <a:latin typeface="メイリオ" pitchFamily="50" charset="-128"/>
          <a:ea typeface="メイリオ" pitchFamily="50" charset="-128"/>
        </a:defRPr>
      </a:lvl6pPr>
      <a:lvl7pPr marL="914400" algn="ctr" rtl="0" eaLnBrk="1" fontAlgn="base" hangingPunct="1">
        <a:spcBef>
          <a:spcPct val="0"/>
        </a:spcBef>
        <a:spcAft>
          <a:spcPct val="0"/>
        </a:spcAft>
        <a:defRPr kumimoji="1" sz="2400">
          <a:solidFill>
            <a:schemeClr val="tx1"/>
          </a:solidFill>
          <a:latin typeface="メイリオ" pitchFamily="50" charset="-128"/>
          <a:ea typeface="メイリオ" pitchFamily="50" charset="-128"/>
        </a:defRPr>
      </a:lvl7pPr>
      <a:lvl8pPr marL="1371600" algn="ctr" rtl="0" eaLnBrk="1" fontAlgn="base" hangingPunct="1">
        <a:spcBef>
          <a:spcPct val="0"/>
        </a:spcBef>
        <a:spcAft>
          <a:spcPct val="0"/>
        </a:spcAft>
        <a:defRPr kumimoji="1" sz="2400">
          <a:solidFill>
            <a:schemeClr val="tx1"/>
          </a:solidFill>
          <a:latin typeface="メイリオ" pitchFamily="50" charset="-128"/>
          <a:ea typeface="メイリオ" pitchFamily="50" charset="-128"/>
        </a:defRPr>
      </a:lvl8pPr>
      <a:lvl9pPr marL="1828800" algn="ctr" rtl="0" eaLnBrk="1" fontAlgn="base" hangingPunct="1">
        <a:spcBef>
          <a:spcPct val="0"/>
        </a:spcBef>
        <a:spcAft>
          <a:spcPct val="0"/>
        </a:spcAft>
        <a:defRPr kumimoji="1" sz="2400">
          <a:solidFill>
            <a:schemeClr val="tx1"/>
          </a:solidFill>
          <a:latin typeface="メイリオ" pitchFamily="50" charset="-128"/>
          <a:ea typeface="メイリオ" pitchFamily="50" charset="-128"/>
        </a:defRPr>
      </a:lvl9pPr>
    </p:titleStyle>
    <p:bodyStyle>
      <a:lvl1pPr algn="l" rtl="0" eaLnBrk="0" fontAlgn="base" hangingPunct="0">
        <a:spcBef>
          <a:spcPct val="20000"/>
        </a:spcBef>
        <a:spcAft>
          <a:spcPct val="0"/>
        </a:spcAft>
        <a:buFont typeface="Arial" pitchFamily="34" charset="0"/>
        <a:defRPr kumimoji="1" sz="1600" kern="1200">
          <a:solidFill>
            <a:schemeClr val="tx1"/>
          </a:solidFill>
          <a:latin typeface="メイリオ" pitchFamily="50" charset="-128"/>
          <a:ea typeface="メイリオ" pitchFamily="50" charset="-128"/>
          <a:cs typeface="メイリオ" pitchFamily="50" charset="-128"/>
        </a:defRPr>
      </a:lvl1pPr>
      <a:lvl2pPr marL="457200" algn="l" rtl="0" eaLnBrk="0" fontAlgn="base" hangingPunct="0">
        <a:spcBef>
          <a:spcPct val="20000"/>
        </a:spcBef>
        <a:spcAft>
          <a:spcPct val="0"/>
        </a:spcAft>
        <a:buFont typeface="Arial" pitchFamily="34" charset="0"/>
        <a:defRPr kumimoji="1" sz="1400" kern="1200">
          <a:solidFill>
            <a:schemeClr val="tx1"/>
          </a:solidFill>
          <a:latin typeface="メイリオ" pitchFamily="50" charset="-128"/>
          <a:ea typeface="メイリオ" pitchFamily="50" charset="-128"/>
          <a:cs typeface="メイリオ" pitchFamily="50" charset="-128"/>
        </a:defRPr>
      </a:lvl2pPr>
      <a:lvl3pPr marL="914400" algn="l" rtl="0" eaLnBrk="0" fontAlgn="base" hangingPunct="0">
        <a:spcBef>
          <a:spcPct val="20000"/>
        </a:spcBef>
        <a:spcAft>
          <a:spcPct val="0"/>
        </a:spcAft>
        <a:buFont typeface="Arial" pitchFamily="34" charset="0"/>
        <a:defRPr kumimoji="1" sz="1200" kern="1200">
          <a:solidFill>
            <a:schemeClr val="tx1"/>
          </a:solidFill>
          <a:latin typeface="メイリオ" pitchFamily="50" charset="-128"/>
          <a:ea typeface="メイリオ" pitchFamily="50" charset="-128"/>
          <a:cs typeface="メイリオ" pitchFamily="50" charset="-128"/>
        </a:defRPr>
      </a:lvl3pPr>
      <a:lvl4pPr marL="1371600" algn="l" rtl="0" eaLnBrk="0" fontAlgn="base" hangingPunct="0">
        <a:spcBef>
          <a:spcPct val="20000"/>
        </a:spcBef>
        <a:spcAft>
          <a:spcPct val="0"/>
        </a:spcAft>
        <a:buFont typeface="Arial" pitchFamily="34" charset="0"/>
        <a:defRPr kumimoji="1" sz="1100" kern="1200">
          <a:solidFill>
            <a:schemeClr val="tx1"/>
          </a:solidFill>
          <a:latin typeface="メイリオ" pitchFamily="50" charset="-128"/>
          <a:ea typeface="メイリオ" pitchFamily="50" charset="-128"/>
          <a:cs typeface="メイリオ" pitchFamily="50" charset="-128"/>
        </a:defRPr>
      </a:lvl4pPr>
      <a:lvl5pPr marL="1828800" algn="l" rtl="0" eaLnBrk="0" fontAlgn="base" hangingPunct="0">
        <a:spcBef>
          <a:spcPct val="20000"/>
        </a:spcBef>
        <a:spcAft>
          <a:spcPct val="0"/>
        </a:spcAft>
        <a:buFont typeface="Arial" pitchFamily="34" charset="0"/>
        <a:defRPr kumimoji="1" sz="1100" kern="1200">
          <a:solidFill>
            <a:schemeClr val="tx1"/>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タイトル プレースホルダー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6147" name="テキスト プレースホルダー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ＭＳ Ｐゴシック"/>
              </a:defRPr>
            </a:lvl1pPr>
          </a:lstStyle>
          <a:p>
            <a:pPr>
              <a:defRPr/>
            </a:pPr>
            <a:fld id="{726DB212-944A-4A12-B370-9807ADA69EE4}" type="datetime1">
              <a:rPr lang="ja-JP" altLang="en-US"/>
              <a:pPr>
                <a:defRPr/>
              </a:pPr>
              <a:t>2018/4/16</a:t>
            </a:fld>
            <a:endParaRPr lang="ja-JP" altLang="en-US"/>
          </a:p>
        </p:txBody>
      </p:sp>
      <p:sp>
        <p:nvSpPr>
          <p:cNvPr id="5" name="フッター プレースホルダー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ー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ＭＳ Ｐゴシック"/>
              </a:defRPr>
            </a:lvl1pPr>
          </a:lstStyle>
          <a:p>
            <a:pPr>
              <a:defRPr/>
            </a:pPr>
            <a:fld id="{94D3A9F3-8356-4BEC-B7E3-CD21A0021722}" type="slidenum">
              <a:rPr lang="ja-JP" altLang="en-US"/>
              <a:pPr>
                <a:defRPr/>
              </a:pPr>
              <a:t>‹#›</a:t>
            </a:fld>
            <a:endParaRPr lang="ja-JP" altLang="en-US"/>
          </a:p>
        </p:txBody>
      </p:sp>
    </p:spTree>
    <p:extLst>
      <p:ext uri="{BB962C8B-B14F-4D97-AF65-F5344CB8AC3E}">
        <p14:creationId xmlns:p14="http://schemas.microsoft.com/office/powerpoint/2010/main" val="3544601472"/>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5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7.xml"/><Relationship Id="rId1" Type="http://schemas.openxmlformats.org/officeDocument/2006/relationships/vmlDrawing" Target="../drawings/vmlDrawing1.vml"/><Relationship Id="rId5" Type="http://schemas.openxmlformats.org/officeDocument/2006/relationships/chart" Target="../charts/char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19.png"/><Relationship Id="rId18" Type="http://schemas.openxmlformats.org/officeDocument/2006/relationships/image" Target="../media/image24.wmf"/><Relationship Id="rId3" Type="http://schemas.openxmlformats.org/officeDocument/2006/relationships/image" Target="../media/image9.wmf"/><Relationship Id="rId7" Type="http://schemas.openxmlformats.org/officeDocument/2006/relationships/image" Target="../media/image13.wmf"/><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8.jpeg"/><Relationship Id="rId16" Type="http://schemas.openxmlformats.org/officeDocument/2006/relationships/image" Target="../media/image22.wmf"/><Relationship Id="rId20" Type="http://schemas.openxmlformats.org/officeDocument/2006/relationships/image" Target="../media/image26.png"/><Relationship Id="rId1" Type="http://schemas.openxmlformats.org/officeDocument/2006/relationships/slideLayout" Target="../slideLayouts/slideLayout31.xml"/><Relationship Id="rId6" Type="http://schemas.openxmlformats.org/officeDocument/2006/relationships/image" Target="../media/image12.wmf"/><Relationship Id="rId11" Type="http://schemas.openxmlformats.org/officeDocument/2006/relationships/image" Target="../media/image17.wmf"/><Relationship Id="rId5" Type="http://schemas.openxmlformats.org/officeDocument/2006/relationships/image" Target="../media/image11.wmf"/><Relationship Id="rId15" Type="http://schemas.openxmlformats.org/officeDocument/2006/relationships/image" Target="../media/image21.wmf"/><Relationship Id="rId10" Type="http://schemas.openxmlformats.org/officeDocument/2006/relationships/image" Target="../media/image16.wmf"/><Relationship Id="rId19" Type="http://schemas.openxmlformats.org/officeDocument/2006/relationships/image" Target="../media/image25.wmf"/><Relationship Id="rId4" Type="http://schemas.openxmlformats.org/officeDocument/2006/relationships/image" Target="../media/image10.wmf"/><Relationship Id="rId9" Type="http://schemas.openxmlformats.org/officeDocument/2006/relationships/image" Target="../media/image15.wmf"/><Relationship Id="rId14" Type="http://schemas.openxmlformats.org/officeDocument/2006/relationships/image" Target="../media/image20.wmf"/></Relationships>
</file>

<file path=ppt/slides/_rels/slide8.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SAGA\Downloads\東京都福祉保健局ロゴ.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6000750"/>
            <a:ext cx="4179888"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1274" y="5878093"/>
            <a:ext cx="1730375"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2" name="テキスト ボックス 16"/>
          <p:cNvSpPr txBox="1">
            <a:spLocks noChangeArrowheads="1"/>
          </p:cNvSpPr>
          <p:nvPr/>
        </p:nvSpPr>
        <p:spPr bwMode="auto">
          <a:xfrm>
            <a:off x="6367462" y="5703468"/>
            <a:ext cx="5699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00" dirty="0">
                <a:latin typeface="メイリオ" pitchFamily="50" charset="-128"/>
                <a:ea typeface="メイリオ" pitchFamily="50" charset="-128"/>
                <a:cs typeface="メイリオ" pitchFamily="50" charset="-128"/>
              </a:rPr>
              <a:t>事務局</a:t>
            </a:r>
          </a:p>
        </p:txBody>
      </p:sp>
      <p:sp>
        <p:nvSpPr>
          <p:cNvPr id="12293" name="テキスト ボックス 1"/>
          <p:cNvSpPr txBox="1">
            <a:spLocks noChangeArrowheads="1"/>
          </p:cNvSpPr>
          <p:nvPr/>
        </p:nvSpPr>
        <p:spPr bwMode="auto">
          <a:xfrm>
            <a:off x="2827204" y="4604871"/>
            <a:ext cx="426270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lnSpc>
                <a:spcPct val="200000"/>
              </a:lnSpc>
              <a:spcBef>
                <a:spcPct val="0"/>
              </a:spcBef>
              <a:buFontTx/>
              <a:buNone/>
            </a:pPr>
            <a:r>
              <a:rPr lang="ja-JP" altLang="en-US" sz="2800" b="1" dirty="0">
                <a:latin typeface="メイリオ" pitchFamily="50" charset="-128"/>
                <a:ea typeface="メイリオ" pitchFamily="50" charset="-128"/>
                <a:cs typeface="メイリオ" pitchFamily="50" charset="-128"/>
              </a:rPr>
              <a:t>平成</a:t>
            </a:r>
            <a:r>
              <a:rPr lang="en-US" altLang="ja-JP" sz="2800" b="1" dirty="0">
                <a:latin typeface="メイリオ" pitchFamily="50" charset="-128"/>
                <a:ea typeface="メイリオ" pitchFamily="50" charset="-128"/>
                <a:cs typeface="メイリオ" pitchFamily="50" charset="-128"/>
              </a:rPr>
              <a:t>30</a:t>
            </a:r>
            <a:r>
              <a:rPr lang="ja-JP" altLang="en-US" sz="2800" b="1" dirty="0">
                <a:latin typeface="メイリオ" pitchFamily="50" charset="-128"/>
                <a:ea typeface="メイリオ" pitchFamily="50" charset="-128"/>
                <a:cs typeface="メイリオ" pitchFamily="50" charset="-128"/>
              </a:rPr>
              <a:t>年度　事業概要　</a:t>
            </a:r>
            <a:endParaRPr lang="en-US" altLang="ja-JP" sz="2800" b="1" dirty="0">
              <a:latin typeface="メイリオ" pitchFamily="50" charset="-128"/>
              <a:ea typeface="メイリオ" pitchFamily="50" charset="-128"/>
              <a:cs typeface="メイリオ" pitchFamily="50" charset="-128"/>
            </a:endParaRPr>
          </a:p>
        </p:txBody>
      </p:sp>
      <p:pic>
        <p:nvPicPr>
          <p:cNvPr id="12294" name="Picture 11" descr="https://scontent.xx.fbcdn.net/v/t1.0-9/15977493_995120590632516_5346551652650846376_n.png?oh=1b6e484a719fbcd75039e1d89ba850f8&amp;oe=58E282B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825" y="983784"/>
            <a:ext cx="9782175" cy="362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p:cNvSpPr/>
          <p:nvPr/>
        </p:nvSpPr>
        <p:spPr>
          <a:xfrm>
            <a:off x="3709194" y="457200"/>
            <a:ext cx="5796755" cy="52658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地域団体向け説明会資料（平成</a:t>
            </a: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23</a:t>
            </a: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24</a:t>
            </a: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28514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タイトル 1"/>
          <p:cNvSpPr>
            <a:spLocks noGrp="1"/>
          </p:cNvSpPr>
          <p:nvPr>
            <p:ph type="title"/>
          </p:nvPr>
        </p:nvSpPr>
        <p:spPr>
          <a:xfrm>
            <a:off x="495300" y="53975"/>
            <a:ext cx="8915400" cy="417513"/>
          </a:xfrm>
        </p:spPr>
        <p:txBody>
          <a:bodyPr/>
          <a:lstStyle/>
          <a:p>
            <a:r>
              <a:rPr lang="ja-JP" altLang="en-US"/>
              <a:t>健康と人とのつながりとは相関関係にある</a:t>
            </a:r>
          </a:p>
        </p:txBody>
      </p:sp>
      <p:pic>
        <p:nvPicPr>
          <p:cNvPr id="100355" name="図 3"/>
          <p:cNvPicPr>
            <a:picLocks noGrp="1" noChangeAspect="1"/>
          </p:cNvPicPr>
          <p:nvPr isPhoto="1"/>
        </p:nvPicPr>
        <p:blipFill>
          <a:blip r:embed="rId2">
            <a:extLst>
              <a:ext uri="{28A0092B-C50C-407E-A947-70E740481C1C}">
                <a14:useLocalDpi xmlns:a14="http://schemas.microsoft.com/office/drawing/2010/main" val="0"/>
              </a:ext>
            </a:extLst>
          </a:blip>
          <a:srcRect l="8466" t="25034" r="8723" b="7523"/>
          <a:stretch>
            <a:fillRect/>
          </a:stretch>
        </p:blipFill>
        <p:spPr bwMode="auto">
          <a:xfrm>
            <a:off x="777875" y="1766888"/>
            <a:ext cx="835025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角丸四角形 4"/>
          <p:cNvSpPr/>
          <p:nvPr/>
        </p:nvSpPr>
        <p:spPr bwMode="auto">
          <a:xfrm>
            <a:off x="323850" y="852488"/>
            <a:ext cx="9309100" cy="547687"/>
          </a:xfrm>
          <a:prstGeom prst="roundRect">
            <a:avLst/>
          </a:prstGeom>
          <a:solidFill>
            <a:schemeClr val="accent3">
              <a:lumMod val="20000"/>
              <a:lumOff val="80000"/>
            </a:schemeClr>
          </a:solidFill>
          <a:ln w="6350"/>
          <a:extLst/>
        </p:spPr>
        <p:style>
          <a:lnRef idx="2">
            <a:schemeClr val="accent3"/>
          </a:lnRef>
          <a:fillRef idx="1">
            <a:schemeClr val="lt1"/>
          </a:fillRef>
          <a:effectRef idx="0">
            <a:schemeClr val="accent3"/>
          </a:effectRef>
          <a:fontRef idx="minor">
            <a:schemeClr val="dk1"/>
          </a:fontRef>
        </p:style>
        <p:txBody>
          <a:bodyPr tIns="144000" bIns="72000" anchor="ctr">
            <a:spAutoFit/>
          </a:bodyPr>
          <a:lstStyle/>
          <a:p>
            <a:pPr marL="216000" indent="-216000">
              <a:defRPr/>
            </a:pP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人との交流が月１回未満の人は、</a:t>
            </a:r>
            <a:r>
              <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1.3</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倍、早期死亡に至りやすい</a:t>
            </a:r>
          </a:p>
        </p:txBody>
      </p:sp>
    </p:spTree>
    <p:extLst>
      <p:ext uri="{BB962C8B-B14F-4D97-AF65-F5344CB8AC3E}">
        <p14:creationId xmlns:p14="http://schemas.microsoft.com/office/powerpoint/2010/main" val="1810259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タイトル 1"/>
          <p:cNvSpPr>
            <a:spLocks noGrp="1"/>
          </p:cNvSpPr>
          <p:nvPr>
            <p:ph type="title"/>
          </p:nvPr>
        </p:nvSpPr>
        <p:spPr>
          <a:xfrm>
            <a:off x="415925" y="692150"/>
            <a:ext cx="9217025" cy="5832475"/>
          </a:xfrm>
          <a:blipFill dpi="0" rotWithShape="0">
            <a:blip r:embed="rId2"/>
            <a:srcRect/>
            <a:tile tx="0" ty="0" sx="100000" sy="100000" flip="none" algn="tl"/>
          </a:blipFill>
        </p:spPr>
        <p:txBody>
          <a:bodyPr anchor="t"/>
          <a:lstStyle/>
          <a:p>
            <a:pPr>
              <a:defRPr/>
            </a:pPr>
            <a:br>
              <a:rPr lang="en-US" altLang="ja-JP" dirty="0">
                <a:latin typeface="+mj-ea"/>
              </a:rPr>
            </a:br>
            <a:br>
              <a:rPr lang="en-US" altLang="ja-JP" dirty="0">
                <a:latin typeface="+mj-ea"/>
              </a:rPr>
            </a:br>
            <a:r>
              <a:rPr lang="ja-JP" altLang="en-US" sz="3600" dirty="0">
                <a:latin typeface="+mj-ea"/>
              </a:rPr>
              <a:t>高齢化に対応する「地域づくり」を応援します！</a:t>
            </a:r>
            <a:endParaRPr lang="en-US" altLang="ja-JP" sz="2000" dirty="0">
              <a:latin typeface="+mj-ea"/>
            </a:endParaRPr>
          </a:p>
        </p:txBody>
      </p:sp>
      <p:sp>
        <p:nvSpPr>
          <p:cNvPr id="101379" name="スライド番号プレースホルダー 4"/>
          <p:cNvSpPr>
            <a:spLocks noGrp="1"/>
          </p:cNvSpPr>
          <p:nvPr>
            <p:ph type="sldNum" sz="quarter" idx="12"/>
          </p:nvPr>
        </p:nvSpPr>
        <p:spPr bwMode="auto">
          <a:xfrm>
            <a:off x="7600950" y="6483350"/>
            <a:ext cx="2311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fld id="{45D0C4A5-9BB0-4A5F-8AFC-2DEAA1262CE3}" type="slidenum">
              <a:rPr lang="ja-JP" altLang="en-US" sz="1200" smtClean="0">
                <a:solidFill>
                  <a:srgbClr val="898989"/>
                </a:solidFill>
                <a:latin typeface="Arial" pitchFamily="34" charset="0"/>
              </a:rPr>
              <a:pPr eaLnBrk="1" hangingPunct="1">
                <a:spcBef>
                  <a:spcPct val="0"/>
                </a:spcBef>
                <a:buFontTx/>
                <a:buNone/>
              </a:pPr>
              <a:t>10</a:t>
            </a:fld>
            <a:endParaRPr lang="ja-JP" altLang="en-US" sz="1200">
              <a:solidFill>
                <a:srgbClr val="898989"/>
              </a:solidFill>
              <a:latin typeface="Arial" pitchFamily="34" charset="0"/>
            </a:endParaRPr>
          </a:p>
        </p:txBody>
      </p:sp>
      <p:pic>
        <p:nvPicPr>
          <p:cNvPr id="101380" name="Picture 11" descr="https://scontent.xx.fbcdn.net/v/t1.0-9/15977493_995120590632516_5346551652650846376_n.png?oh=1b6e484a719fbcd75039e1d89ba850f8&amp;oe=58E282B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8" y="2997200"/>
            <a:ext cx="8948737"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角丸四角形 1"/>
          <p:cNvSpPr/>
          <p:nvPr/>
        </p:nvSpPr>
        <p:spPr>
          <a:xfrm>
            <a:off x="2215356" y="952500"/>
            <a:ext cx="5600700" cy="8890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solidFill>
                  <a:schemeClr val="tx1"/>
                </a:solidFill>
              </a:rPr>
              <a:t>東京都事業の紹介</a:t>
            </a:r>
          </a:p>
        </p:txBody>
      </p:sp>
    </p:spTree>
    <p:extLst>
      <p:ext uri="{BB962C8B-B14F-4D97-AF65-F5344CB8AC3E}">
        <p14:creationId xmlns:p14="http://schemas.microsoft.com/office/powerpoint/2010/main" val="2093626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44"/>
          <p:cNvSpPr/>
          <p:nvPr/>
        </p:nvSpPr>
        <p:spPr bwMode="auto">
          <a:xfrm>
            <a:off x="158750" y="1609725"/>
            <a:ext cx="9618663" cy="3065463"/>
          </a:xfrm>
          <a:prstGeom prst="roundRect">
            <a:avLst>
              <a:gd name="adj" fmla="val 4330"/>
            </a:avLst>
          </a:prstGeom>
          <a:ln>
            <a:headEnd/>
            <a:tailEnd type="triangle" w="med" len="med"/>
          </a:ln>
          <a:extLst/>
        </p:spPr>
        <p:style>
          <a:lnRef idx="2">
            <a:schemeClr val="dk1"/>
          </a:lnRef>
          <a:fillRef idx="1">
            <a:schemeClr val="lt1"/>
          </a:fillRef>
          <a:effectRef idx="0">
            <a:schemeClr val="dk1"/>
          </a:effectRef>
          <a:fontRef idx="minor">
            <a:schemeClr val="dk1"/>
          </a:fontRef>
        </p:style>
        <p:txBody>
          <a:bodyPr/>
          <a:lstStyle>
            <a:lvl1pPr>
              <a:defRPr kumimoji="1" sz="2400">
                <a:solidFill>
                  <a:schemeClr val="tx1"/>
                </a:solidFill>
                <a:latin typeface="Calibri" pitchFamily="34" charset="0"/>
                <a:ea typeface="ＭＳ Ｐゴシック" pitchFamily="50" charset="-128"/>
              </a:defRPr>
            </a:lvl1pPr>
            <a:lvl2pPr marL="37931725" indent="-37474525">
              <a:defRPr kumimoji="1" sz="2400">
                <a:solidFill>
                  <a:schemeClr val="tx1"/>
                </a:solidFill>
                <a:latin typeface="Calibri" pitchFamily="34" charset="0"/>
                <a:ea typeface="ＭＳ Ｐゴシック" pitchFamily="50" charset="-128"/>
              </a:defRPr>
            </a:lvl2pPr>
            <a:lvl3pPr>
              <a:defRPr kumimoji="1" sz="2400">
                <a:solidFill>
                  <a:schemeClr val="tx1"/>
                </a:solidFill>
                <a:latin typeface="Calibri" pitchFamily="34" charset="0"/>
                <a:ea typeface="ＭＳ Ｐゴシック" pitchFamily="50" charset="-128"/>
              </a:defRPr>
            </a:lvl3pPr>
            <a:lvl4pPr>
              <a:defRPr kumimoji="1" sz="2400">
                <a:solidFill>
                  <a:schemeClr val="tx1"/>
                </a:solidFill>
                <a:latin typeface="Calibri" pitchFamily="34" charset="0"/>
                <a:ea typeface="ＭＳ Ｐゴシック" pitchFamily="50" charset="-128"/>
              </a:defRPr>
            </a:lvl4pPr>
            <a:lvl5pPr>
              <a:defRPr kumimoji="1" sz="2400">
                <a:solidFill>
                  <a:schemeClr val="tx1"/>
                </a:solidFill>
                <a:latin typeface="Calibri" pitchFamily="34" charset="0"/>
                <a:ea typeface="ＭＳ Ｐゴシック" pitchFamily="50" charset="-128"/>
              </a:defRPr>
            </a:lvl5pPr>
            <a:lvl6pPr marL="457200" fontAlgn="base">
              <a:spcBef>
                <a:spcPct val="0"/>
              </a:spcBef>
              <a:spcAft>
                <a:spcPct val="0"/>
              </a:spcAft>
              <a:defRPr kumimoji="1" sz="2400">
                <a:solidFill>
                  <a:schemeClr val="tx1"/>
                </a:solidFill>
                <a:latin typeface="Calibri" pitchFamily="34" charset="0"/>
                <a:ea typeface="ＭＳ Ｐゴシック" pitchFamily="50" charset="-128"/>
              </a:defRPr>
            </a:lvl6pPr>
            <a:lvl7pPr marL="914400" fontAlgn="base">
              <a:spcBef>
                <a:spcPct val="0"/>
              </a:spcBef>
              <a:spcAft>
                <a:spcPct val="0"/>
              </a:spcAft>
              <a:defRPr kumimoji="1" sz="2400">
                <a:solidFill>
                  <a:schemeClr val="tx1"/>
                </a:solidFill>
                <a:latin typeface="Calibri" pitchFamily="34" charset="0"/>
                <a:ea typeface="ＭＳ Ｐゴシック" pitchFamily="50" charset="-128"/>
              </a:defRPr>
            </a:lvl7pPr>
            <a:lvl8pPr marL="1371600" fontAlgn="base">
              <a:spcBef>
                <a:spcPct val="0"/>
              </a:spcBef>
              <a:spcAft>
                <a:spcPct val="0"/>
              </a:spcAft>
              <a:defRPr kumimoji="1" sz="2400">
                <a:solidFill>
                  <a:schemeClr val="tx1"/>
                </a:solidFill>
                <a:latin typeface="Calibri" pitchFamily="34" charset="0"/>
                <a:ea typeface="ＭＳ Ｐゴシック" pitchFamily="50" charset="-128"/>
              </a:defRPr>
            </a:lvl8pPr>
            <a:lvl9pPr marL="1828800" fontAlgn="base">
              <a:spcBef>
                <a:spcPct val="0"/>
              </a:spcBef>
              <a:spcAft>
                <a:spcPct val="0"/>
              </a:spcAft>
              <a:defRPr kumimoji="1" sz="2400">
                <a:solidFill>
                  <a:schemeClr val="tx1"/>
                </a:solidFill>
                <a:latin typeface="Calibri" pitchFamily="34" charset="0"/>
                <a:ea typeface="ＭＳ Ｐゴシック" pitchFamily="50" charset="-128"/>
              </a:defRPr>
            </a:lvl9pPr>
          </a:lstStyle>
          <a:p>
            <a:pPr>
              <a:defRPr/>
            </a:pPr>
            <a:endParaRPr lang="en-US" altLang="ja-JP"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207963" y="1482725"/>
            <a:ext cx="792162" cy="350838"/>
          </a:xfrm>
          <a:prstGeom prst="roundRect">
            <a:avLst>
              <a:gd name="adj" fmla="val 33699"/>
            </a:avLst>
          </a:prstGeom>
        </p:spPr>
        <p:style>
          <a:lnRef idx="2">
            <a:schemeClr val="accent6">
              <a:shade val="50000"/>
            </a:schemeClr>
          </a:lnRef>
          <a:fillRef idx="1">
            <a:schemeClr val="accent6"/>
          </a:fillRef>
          <a:effectRef idx="0">
            <a:schemeClr val="accent6"/>
          </a:effectRef>
          <a:fontRef idx="minor">
            <a:schemeClr val="lt1"/>
          </a:fontRef>
        </p:style>
        <p:txBody>
          <a:bodyPr lIns="36000" tIns="36000" rIns="36000" bIns="0" anchor="ctr">
            <a:spAutoFit/>
          </a:bodyPr>
          <a:lstStyle/>
          <a:p>
            <a:pPr algn="ctr">
              <a:defRPr/>
            </a:pPr>
            <a:r>
              <a:rPr lang="ja-JP" altLang="en-US" sz="16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取 組</a:t>
            </a:r>
          </a:p>
        </p:txBody>
      </p:sp>
      <p:sp>
        <p:nvSpPr>
          <p:cNvPr id="6" name="右矢印 5"/>
          <p:cNvSpPr/>
          <p:nvPr/>
        </p:nvSpPr>
        <p:spPr bwMode="auto">
          <a:xfrm>
            <a:off x="4864100" y="2022475"/>
            <a:ext cx="309563" cy="2459038"/>
          </a:xfrm>
          <a:prstGeom prst="rightArrow">
            <a:avLst>
              <a:gd name="adj1" fmla="val 100000"/>
              <a:gd name="adj2" fmla="val 100000"/>
            </a:avLst>
          </a:prstGeom>
          <a:gradFill flip="none" rotWithShape="1">
            <a:gsLst>
              <a:gs pos="0">
                <a:srgbClr val="EED200">
                  <a:tint val="66000"/>
                  <a:satMod val="160000"/>
                </a:srgbClr>
              </a:gs>
              <a:gs pos="50000">
                <a:srgbClr val="EED200">
                  <a:tint val="44500"/>
                  <a:satMod val="160000"/>
                </a:srgbClr>
              </a:gs>
              <a:gs pos="100000">
                <a:srgbClr val="EED200">
                  <a:tint val="23500"/>
                  <a:satMod val="160000"/>
                </a:srgbClr>
              </a:gs>
            </a:gsLst>
            <a:lin ang="10800000" scaled="1"/>
            <a:tileRect/>
          </a:gra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defRPr/>
            </a:pPr>
            <a:endParaRPr lang="ja-JP" altLang="en-US" sz="1200" b="1"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405" name="Picture 28" descr="THTP_logo_out3"/>
          <p:cNvPicPr>
            <a:picLocks noChangeAspect="1" noChangeArrowheads="1"/>
          </p:cNvPicPr>
          <p:nvPr/>
        </p:nvPicPr>
        <p:blipFill>
          <a:blip r:embed="rId3">
            <a:extLst>
              <a:ext uri="{28A0092B-C50C-407E-A947-70E740481C1C}">
                <a14:useLocalDpi xmlns:a14="http://schemas.microsoft.com/office/drawing/2010/main" val="0"/>
              </a:ext>
            </a:extLst>
          </a:blip>
          <a:srcRect b="10654"/>
          <a:stretch>
            <a:fillRect/>
          </a:stretch>
        </p:blipFill>
        <p:spPr bwMode="auto">
          <a:xfrm>
            <a:off x="76200" y="484188"/>
            <a:ext cx="3797300"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6" name="テキスト ボックス 11"/>
          <p:cNvSpPr txBox="1">
            <a:spLocks noChangeArrowheads="1"/>
          </p:cNvSpPr>
          <p:nvPr/>
        </p:nvSpPr>
        <p:spPr bwMode="auto">
          <a:xfrm>
            <a:off x="4294188" y="679450"/>
            <a:ext cx="56118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4572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4572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457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457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600" b="1">
                <a:solidFill>
                  <a:srgbClr val="000000"/>
                </a:solidFill>
                <a:latin typeface="メイリオ" pitchFamily="50" charset="-128"/>
                <a:ea typeface="メイリオ" pitchFamily="50" charset="-128"/>
                <a:cs typeface="メイリオ" pitchFamily="50" charset="-128"/>
              </a:rPr>
              <a:t>東京の強みである活発な企業活動、豊富な経験と知識を持った多くの人たちの力を活用し、地域包括ケアシステムの構築に資する「地域貢献活動」を活性化</a:t>
            </a:r>
          </a:p>
        </p:txBody>
      </p:sp>
      <p:sp>
        <p:nvSpPr>
          <p:cNvPr id="11280" name="正方形/長方形 21"/>
          <p:cNvSpPr>
            <a:spLocks noChangeArrowheads="1"/>
          </p:cNvSpPr>
          <p:nvPr/>
        </p:nvSpPr>
        <p:spPr bwMode="auto">
          <a:xfrm>
            <a:off x="5784850" y="4032250"/>
            <a:ext cx="3587750" cy="452438"/>
          </a:xfrm>
          <a:prstGeom prst="rect">
            <a:avLst/>
          </a:prstGeom>
          <a:ln/>
        </p:spPr>
        <p:style>
          <a:lnRef idx="1">
            <a:schemeClr val="accent6"/>
          </a:lnRef>
          <a:fillRef idx="2">
            <a:schemeClr val="accent6"/>
          </a:fillRef>
          <a:effectRef idx="1">
            <a:schemeClr val="accent6"/>
          </a:effectRef>
          <a:fontRef idx="minor">
            <a:schemeClr val="dk1"/>
          </a:fontRef>
        </p:style>
        <p:txBody>
          <a:bodyPr tIns="36000" anchor="ctr">
            <a:spAutoFit/>
          </a:bodyPr>
          <a:lstStyle>
            <a:lvl1pPr marL="285750" indent="-285750"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indent="0" eaLnBrk="1" hangingPunct="1">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企業人や元気な高齢者に対し、</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広く地域貢献活動への参加のきっかけを提供</a:t>
            </a:r>
          </a:p>
        </p:txBody>
      </p:sp>
      <p:sp>
        <p:nvSpPr>
          <p:cNvPr id="23" name="正方形/長方形 22"/>
          <p:cNvSpPr/>
          <p:nvPr/>
        </p:nvSpPr>
        <p:spPr bwMode="auto">
          <a:xfrm>
            <a:off x="5251450" y="1914525"/>
            <a:ext cx="2492375" cy="276225"/>
          </a:xfrm>
          <a:prstGeom prst="rect">
            <a:avLst/>
          </a:prstGeom>
          <a:solidFill>
            <a:srgbClr val="EED200"/>
          </a:solidFill>
          <a:ln w="1270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defRPr/>
            </a:pPr>
            <a:r>
              <a:rPr lang="ja-JP" altLang="en-US" sz="1200" b="1"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３　Ｗｅｂサイトによる情報発信</a:t>
            </a:r>
          </a:p>
        </p:txBody>
      </p:sp>
      <p:sp>
        <p:nvSpPr>
          <p:cNvPr id="32" name="左矢印 31"/>
          <p:cNvSpPr/>
          <p:nvPr/>
        </p:nvSpPr>
        <p:spPr>
          <a:xfrm rot="10800000">
            <a:off x="5343525" y="4076700"/>
            <a:ext cx="222250" cy="468313"/>
          </a:xfrm>
          <a:prstGeom prst="leftArrow">
            <a:avLst/>
          </a:prstGeom>
          <a:ln/>
        </p:spPr>
        <p:style>
          <a:lnRef idx="1">
            <a:schemeClr val="accent6"/>
          </a:lnRef>
          <a:fillRef idx="3">
            <a:schemeClr val="accent6"/>
          </a:fillRef>
          <a:effectRef idx="2">
            <a:schemeClr val="accent6"/>
          </a:effectRef>
          <a:fontRef idx="minor">
            <a:schemeClr val="lt1"/>
          </a:fontRef>
        </p:style>
        <p:txBody>
          <a:bodyPr wrap="none" anchor="ctr"/>
          <a:lstStyle/>
          <a:p>
            <a:pPr algn="ctr">
              <a:defRPr/>
            </a:pPr>
            <a:endParaRPr lang="ja-JP" altLang="en-US" sz="12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102410" name="正方形/長方形 21"/>
          <p:cNvSpPr>
            <a:spLocks noChangeArrowheads="1"/>
          </p:cNvSpPr>
          <p:nvPr/>
        </p:nvSpPr>
        <p:spPr bwMode="auto">
          <a:xfrm>
            <a:off x="5327650" y="2633663"/>
            <a:ext cx="44227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defTabSz="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 typeface="Wingdings" pitchFamily="2" charset="2"/>
              <a:buChar char="Ø"/>
            </a:pPr>
            <a:r>
              <a:rPr lang="ja-JP" altLang="en-US" sz="1100">
                <a:solidFill>
                  <a:srgbClr val="000000"/>
                </a:solidFill>
                <a:latin typeface="メイリオ" pitchFamily="50" charset="-128"/>
                <a:ea typeface="メイリオ" pitchFamily="50" charset="-128"/>
                <a:cs typeface="メイリオ" pitchFamily="50" charset="-128"/>
              </a:rPr>
              <a:t>進捗状況をリアルタイムに更新、課題解決のモデルケースを提示</a:t>
            </a:r>
          </a:p>
          <a:p>
            <a:pPr eaLnBrk="1" fontAlgn="base" hangingPunct="1">
              <a:spcBef>
                <a:spcPct val="0"/>
              </a:spcBef>
              <a:spcAft>
                <a:spcPct val="0"/>
              </a:spcAft>
              <a:buFont typeface="Wingdings" pitchFamily="2" charset="2"/>
              <a:buChar char="Ø"/>
            </a:pPr>
            <a:r>
              <a:rPr lang="ja-JP" altLang="en-US" sz="1100">
                <a:solidFill>
                  <a:srgbClr val="000000"/>
                </a:solidFill>
                <a:latin typeface="メイリオ" pitchFamily="50" charset="-128"/>
                <a:ea typeface="メイリオ" pitchFamily="50" charset="-128"/>
                <a:cs typeface="メイリオ" pitchFamily="50" charset="-128"/>
              </a:rPr>
              <a:t>幅広い世代や多様な分野の人が興味を持てるコンテンツ</a:t>
            </a:r>
          </a:p>
        </p:txBody>
      </p:sp>
      <p:sp>
        <p:nvSpPr>
          <p:cNvPr id="46" name="正方形/長方形 21"/>
          <p:cNvSpPr>
            <a:spLocks noChangeArrowheads="1"/>
          </p:cNvSpPr>
          <p:nvPr/>
        </p:nvSpPr>
        <p:spPr bwMode="auto">
          <a:xfrm>
            <a:off x="5402263" y="2251075"/>
            <a:ext cx="4348162" cy="4302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0" rIns="0">
            <a:spAutoFit/>
          </a:bodyPr>
          <a:lstStyle>
            <a:lvl1pPr marL="285750" indent="-285750"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indent="0" eaLnBrk="1" hangingPunct="1">
              <a:spcAft>
                <a:spcPts val="600"/>
              </a:spcAft>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ＮＰＯ法人や元気な高齢者など多様な主体による地域貢献活動の情報を発信</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p:cNvSpPr/>
          <p:nvPr/>
        </p:nvSpPr>
        <p:spPr bwMode="auto">
          <a:xfrm>
            <a:off x="269875" y="1914525"/>
            <a:ext cx="2492375" cy="276225"/>
          </a:xfrm>
          <a:prstGeom prst="rect">
            <a:avLst/>
          </a:prstGeom>
          <a:solidFill>
            <a:srgbClr val="EED200"/>
          </a:solidFill>
          <a:ln w="1270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defRPr/>
            </a:pPr>
            <a:r>
              <a:rPr lang="ja-JP" altLang="en-US" sz="1200" b="1"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１　地域福祉団体の運営基盤強化</a:t>
            </a:r>
          </a:p>
        </p:txBody>
      </p:sp>
      <p:sp>
        <p:nvSpPr>
          <p:cNvPr id="42" name="正方形/長方形 41"/>
          <p:cNvSpPr/>
          <p:nvPr/>
        </p:nvSpPr>
        <p:spPr bwMode="auto">
          <a:xfrm>
            <a:off x="269875" y="3328988"/>
            <a:ext cx="3262313" cy="277812"/>
          </a:xfrm>
          <a:prstGeom prst="rect">
            <a:avLst/>
          </a:prstGeom>
          <a:solidFill>
            <a:srgbClr val="EED200"/>
          </a:solidFill>
          <a:ln w="1270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defRPr/>
            </a:pPr>
            <a:r>
              <a:rPr lang="ja-JP" altLang="en-US" sz="1200" b="1"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２　新たな担い手・活動の創出に向けた支援</a:t>
            </a:r>
            <a:endParaRPr lang="en-US" altLang="ja-JP" sz="1200" b="1"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正方形/長方形 21"/>
          <p:cNvSpPr>
            <a:spLocks noChangeArrowheads="1"/>
          </p:cNvSpPr>
          <p:nvPr/>
        </p:nvSpPr>
        <p:spPr bwMode="auto">
          <a:xfrm>
            <a:off x="441325" y="2251075"/>
            <a:ext cx="4348163" cy="1016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0" rIns="0">
            <a:spAutoFit/>
          </a:bodyPr>
          <a:lstStyle>
            <a:lvl1pPr marL="285750" indent="-285750"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indent="0" eaLnBrk="1" hangingPunct="1">
              <a:spcAft>
                <a:spcPts val="300"/>
              </a:spcAft>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ビジネススキルや専門知識を活かしたボランティア活動である「プロボノ」により、地域貢献活動を展開している団体に対し、運営活動面からの支援を提供</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eaLnBrk="1" hangingPunct="1">
              <a:buFont typeface="Wingdings" panose="05000000000000000000" pitchFamily="2" charset="2"/>
              <a:buChar char="Ø"/>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中・長期プロジェクト（</a:t>
            </a:r>
            <a:r>
              <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か月）</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eaLnBrk="1" hangingPunct="1">
              <a:buFont typeface="Wingdings" panose="05000000000000000000" pitchFamily="2" charset="2"/>
              <a:buChar char="Ø"/>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短期プロジェクト（</a:t>
            </a:r>
            <a:r>
              <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正方形/長方形 21"/>
          <p:cNvSpPr>
            <a:spLocks noChangeArrowheads="1"/>
          </p:cNvSpPr>
          <p:nvPr/>
        </p:nvSpPr>
        <p:spPr bwMode="auto">
          <a:xfrm>
            <a:off x="441325" y="3667125"/>
            <a:ext cx="4508500" cy="9779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0" rIns="0">
            <a:spAutoFit/>
          </a:bodyPr>
          <a:lstStyle>
            <a:lvl1pPr marL="285750" indent="-285750"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indent="0" eaLnBrk="1" hangingPunct="1">
              <a:spcAft>
                <a:spcPts val="300"/>
              </a:spcAft>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地域福祉の担い手や新たな活動を創出するため、各地域において中間支援を行う区市町村、社会福祉協議会、地域包括支援センター等の取組を支援</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eaLnBrk="1" hangingPunct="1">
              <a:buFont typeface="Wingdings" panose="05000000000000000000" pitchFamily="2" charset="2"/>
              <a:buChar char="Ø"/>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セミナー</a:t>
            </a:r>
            <a:r>
              <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伴走支援の実施</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eaLnBrk="1" hangingPunct="1">
              <a:buFont typeface="Wingdings" panose="05000000000000000000" pitchFamily="2" charset="2"/>
              <a:buChar char="Ø"/>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個別相談の受付　</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p:cNvSpPr/>
          <p:nvPr/>
        </p:nvSpPr>
        <p:spPr bwMode="auto">
          <a:xfrm>
            <a:off x="5251450" y="3213100"/>
            <a:ext cx="1876425" cy="276225"/>
          </a:xfrm>
          <a:prstGeom prst="rect">
            <a:avLst/>
          </a:prstGeom>
          <a:solidFill>
            <a:srgbClr val="EED200"/>
          </a:solidFill>
          <a:ln w="1270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defRPr/>
            </a:pPr>
            <a:r>
              <a:rPr lang="ja-JP" altLang="en-US" sz="1200" b="1"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４　総括イベントの開催</a:t>
            </a:r>
          </a:p>
        </p:txBody>
      </p:sp>
      <p:sp>
        <p:nvSpPr>
          <p:cNvPr id="35" name="正方形/長方形 21"/>
          <p:cNvSpPr>
            <a:spLocks noChangeArrowheads="1"/>
          </p:cNvSpPr>
          <p:nvPr/>
        </p:nvSpPr>
        <p:spPr bwMode="auto">
          <a:xfrm>
            <a:off x="5402263" y="3508375"/>
            <a:ext cx="4348162" cy="4318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0" rIns="0">
            <a:spAutoFit/>
          </a:bodyPr>
          <a:lstStyle>
            <a:lvl1pPr marL="285750" indent="-285750"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indent="0" eaLnBrk="1" hangingPunct="1">
              <a:spcAft>
                <a:spcPts val="600"/>
              </a:spcAft>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東京ホームタウンプロジェクトの取組のうち、特に優れた事例を紹介するなど、本事業の成果を発信</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正方形/長方形 40"/>
          <p:cNvSpPr/>
          <p:nvPr/>
        </p:nvSpPr>
        <p:spPr>
          <a:xfrm>
            <a:off x="5756275" y="6118225"/>
            <a:ext cx="3908425" cy="663575"/>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運営基盤の強化</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活動の質・量を拡充していくための運営基盤を構築</a:t>
            </a:r>
          </a:p>
        </p:txBody>
      </p:sp>
      <p:sp>
        <p:nvSpPr>
          <p:cNvPr id="40" name="正方形/長方形 39"/>
          <p:cNvSpPr/>
          <p:nvPr/>
        </p:nvSpPr>
        <p:spPr>
          <a:xfrm>
            <a:off x="5756275" y="5440363"/>
            <a:ext cx="3908425" cy="676275"/>
          </a:xfrm>
          <a:prstGeom prst="rect">
            <a:avLst/>
          </a:prstGeom>
          <a:ln w="28575">
            <a:solidFill>
              <a:srgbClr val="98B954"/>
            </a:solidFill>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日常的な活動の推進</a:t>
            </a:r>
            <a:endParaRPr lang="en-US" altLang="ja-JP" sz="1100" dirty="0">
              <a:solidFill>
                <a:prstClr val="black"/>
              </a:solidFill>
              <a:latin typeface="メイリオ" pitchFamily="50" charset="-128"/>
              <a:ea typeface="メイリオ" pitchFamily="50" charset="-128"/>
            </a:endParaRPr>
          </a:p>
          <a:p>
            <a:pPr algn="ctr">
              <a:defRPr/>
            </a:pPr>
            <a:r>
              <a:rPr lang="ja-JP" altLang="en-US" sz="1100" dirty="0">
                <a:solidFill>
                  <a:prstClr val="black"/>
                </a:solidFill>
                <a:latin typeface="メイリオ" pitchFamily="50" charset="-128"/>
                <a:ea typeface="メイリオ" pitchFamily="50" charset="-128"/>
                <a:cs typeface="メイリオ" panose="020B0604030504040204" pitchFamily="50" charset="-128"/>
              </a:rPr>
              <a:t>地域の支援ニーズに対応したサービスを提供</a:t>
            </a:r>
            <a:endParaRPr lang="en-US" altLang="ja-JP" sz="1100" dirty="0">
              <a:solidFill>
                <a:prstClr val="black"/>
              </a:solidFill>
              <a:latin typeface="メイリオ" pitchFamily="50" charset="-128"/>
              <a:ea typeface="メイリオ" pitchFamily="50" charset="-128"/>
              <a:cs typeface="メイリオ" panose="020B0604030504040204" pitchFamily="50" charset="-128"/>
            </a:endParaRPr>
          </a:p>
          <a:p>
            <a:pPr algn="ctr">
              <a:defRPr/>
            </a:pPr>
            <a:endParaRPr lang="en-US" altLang="ja-JP" sz="1100" dirty="0">
              <a:solidFill>
                <a:prstClr val="black"/>
              </a:solidFill>
              <a:latin typeface="メイリオ" pitchFamily="50" charset="-128"/>
              <a:ea typeface="メイリオ" pitchFamily="50" charset="-128"/>
              <a:cs typeface="メイリオ" panose="020B0604030504040204" pitchFamily="50" charset="-128"/>
            </a:endParaRPr>
          </a:p>
        </p:txBody>
      </p:sp>
      <p:sp>
        <p:nvSpPr>
          <p:cNvPr id="44" name="テキスト ボックス 43"/>
          <p:cNvSpPr txBox="1"/>
          <p:nvPr/>
        </p:nvSpPr>
        <p:spPr>
          <a:xfrm>
            <a:off x="6637338" y="4879975"/>
            <a:ext cx="2146300" cy="277813"/>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ja-JP" altLang="en-US" sz="1200" dirty="0">
                <a:solidFill>
                  <a:prstClr val="white"/>
                </a:solidFill>
                <a:latin typeface="メイリオ" pitchFamily="50" charset="-128"/>
                <a:ea typeface="メイリオ" pitchFamily="50" charset="-128"/>
              </a:rPr>
              <a:t>高齢者・家族・地域住民</a:t>
            </a:r>
            <a:endParaRPr lang="en-US" altLang="ja-JP" sz="1200" dirty="0">
              <a:solidFill>
                <a:prstClr val="white"/>
              </a:solidFill>
              <a:latin typeface="メイリオ" pitchFamily="50" charset="-128"/>
              <a:ea typeface="メイリオ" pitchFamily="50" charset="-128"/>
            </a:endParaRPr>
          </a:p>
        </p:txBody>
      </p:sp>
      <p:sp>
        <p:nvSpPr>
          <p:cNvPr id="48" name="上矢印 47"/>
          <p:cNvSpPr/>
          <p:nvPr/>
        </p:nvSpPr>
        <p:spPr>
          <a:xfrm>
            <a:off x="7097713" y="5229225"/>
            <a:ext cx="1223962" cy="209550"/>
          </a:xfrm>
          <a:prstGeom prst="upArrow">
            <a:avLst/>
          </a:prstGeom>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defRPr/>
            </a:pP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左矢印 48"/>
          <p:cNvSpPr/>
          <p:nvPr/>
        </p:nvSpPr>
        <p:spPr>
          <a:xfrm flipH="1">
            <a:off x="5321300" y="5373688"/>
            <a:ext cx="327025" cy="468312"/>
          </a:xfrm>
          <a:prstGeom prst="leftArrow">
            <a:avLst/>
          </a:prstGeom>
          <a:ln/>
        </p:spPr>
        <p:style>
          <a:lnRef idx="1">
            <a:schemeClr val="accent5"/>
          </a:lnRef>
          <a:fillRef idx="3">
            <a:schemeClr val="accent5"/>
          </a:fillRef>
          <a:effectRef idx="2">
            <a:schemeClr val="accent5"/>
          </a:effectRef>
          <a:fontRef idx="minor">
            <a:schemeClr val="lt1"/>
          </a:fontRef>
        </p:style>
        <p:txBody>
          <a:bodyPr wrap="none" anchor="ctr"/>
          <a:lstStyle/>
          <a:p>
            <a:pPr algn="ctr">
              <a:defRPr/>
            </a:pP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テキスト ボックス 51"/>
          <p:cNvSpPr txBox="1"/>
          <p:nvPr/>
        </p:nvSpPr>
        <p:spPr bwMode="auto">
          <a:xfrm flipH="1">
            <a:off x="76200" y="4979988"/>
            <a:ext cx="5116513" cy="1835150"/>
          </a:xfrm>
          <a:custGeom>
            <a:avLst/>
            <a:gdLst>
              <a:gd name="connsiteX0" fmla="*/ 0 w 2483768"/>
              <a:gd name="connsiteY0" fmla="*/ 0 h 1569660"/>
              <a:gd name="connsiteX1" fmla="*/ 2483768 w 2483768"/>
              <a:gd name="connsiteY1" fmla="*/ 0 h 1569660"/>
              <a:gd name="connsiteX2" fmla="*/ 2483768 w 2483768"/>
              <a:gd name="connsiteY2" fmla="*/ 1569660 h 1569660"/>
              <a:gd name="connsiteX3" fmla="*/ 0 w 2483768"/>
              <a:gd name="connsiteY3" fmla="*/ 1569660 h 1569660"/>
              <a:gd name="connsiteX4" fmla="*/ 0 w 2483768"/>
              <a:gd name="connsiteY4" fmla="*/ 0 h 1569660"/>
              <a:gd name="connsiteX0" fmla="*/ 0 w 2483768"/>
              <a:gd name="connsiteY0" fmla="*/ 4015 h 1573675"/>
              <a:gd name="connsiteX1" fmla="*/ 1098171 w 2483768"/>
              <a:gd name="connsiteY1" fmla="*/ 0 h 1573675"/>
              <a:gd name="connsiteX2" fmla="*/ 2483768 w 2483768"/>
              <a:gd name="connsiteY2" fmla="*/ 4015 h 1573675"/>
              <a:gd name="connsiteX3" fmla="*/ 2483768 w 2483768"/>
              <a:gd name="connsiteY3" fmla="*/ 1573675 h 1573675"/>
              <a:gd name="connsiteX4" fmla="*/ 0 w 2483768"/>
              <a:gd name="connsiteY4" fmla="*/ 1573675 h 1573675"/>
              <a:gd name="connsiteX5" fmla="*/ 0 w 2483768"/>
              <a:gd name="connsiteY5" fmla="*/ 4015 h 1573675"/>
              <a:gd name="connsiteX0" fmla="*/ 0 w 2483768"/>
              <a:gd name="connsiteY0" fmla="*/ 944609 h 2514269"/>
              <a:gd name="connsiteX1" fmla="*/ 1936371 w 2483768"/>
              <a:gd name="connsiteY1" fmla="*/ 0 h 2514269"/>
              <a:gd name="connsiteX2" fmla="*/ 2483768 w 2483768"/>
              <a:gd name="connsiteY2" fmla="*/ 944609 h 2514269"/>
              <a:gd name="connsiteX3" fmla="*/ 2483768 w 2483768"/>
              <a:gd name="connsiteY3" fmla="*/ 2514269 h 2514269"/>
              <a:gd name="connsiteX4" fmla="*/ 0 w 2483768"/>
              <a:gd name="connsiteY4" fmla="*/ 2514269 h 2514269"/>
              <a:gd name="connsiteX5" fmla="*/ 0 w 2483768"/>
              <a:gd name="connsiteY5" fmla="*/ 944609 h 2514269"/>
              <a:gd name="connsiteX0" fmla="*/ 0 w 2483768"/>
              <a:gd name="connsiteY0" fmla="*/ 944609 h 2514269"/>
              <a:gd name="connsiteX1" fmla="*/ 956770 w 2483768"/>
              <a:gd name="connsiteY1" fmla="*/ 473757 h 2514269"/>
              <a:gd name="connsiteX2" fmla="*/ 1936371 w 2483768"/>
              <a:gd name="connsiteY2" fmla="*/ 0 h 2514269"/>
              <a:gd name="connsiteX3" fmla="*/ 2483768 w 2483768"/>
              <a:gd name="connsiteY3" fmla="*/ 944609 h 2514269"/>
              <a:gd name="connsiteX4" fmla="*/ 2483768 w 2483768"/>
              <a:gd name="connsiteY4" fmla="*/ 2514269 h 2514269"/>
              <a:gd name="connsiteX5" fmla="*/ 0 w 2483768"/>
              <a:gd name="connsiteY5" fmla="*/ 2514269 h 2514269"/>
              <a:gd name="connsiteX6" fmla="*/ 0 w 2483768"/>
              <a:gd name="connsiteY6" fmla="*/ 944609 h 2514269"/>
              <a:gd name="connsiteX0" fmla="*/ 0 w 2483768"/>
              <a:gd name="connsiteY0" fmla="*/ 944609 h 2514269"/>
              <a:gd name="connsiteX1" fmla="*/ 1425876 w 2483768"/>
              <a:gd name="connsiteY1" fmla="*/ 945245 h 2514269"/>
              <a:gd name="connsiteX2" fmla="*/ 1936371 w 2483768"/>
              <a:gd name="connsiteY2" fmla="*/ 0 h 2514269"/>
              <a:gd name="connsiteX3" fmla="*/ 2483768 w 2483768"/>
              <a:gd name="connsiteY3" fmla="*/ 944609 h 2514269"/>
              <a:gd name="connsiteX4" fmla="*/ 2483768 w 2483768"/>
              <a:gd name="connsiteY4" fmla="*/ 2514269 h 2514269"/>
              <a:gd name="connsiteX5" fmla="*/ 0 w 2483768"/>
              <a:gd name="connsiteY5" fmla="*/ 2514269 h 2514269"/>
              <a:gd name="connsiteX6" fmla="*/ 0 w 2483768"/>
              <a:gd name="connsiteY6" fmla="*/ 944609 h 2514269"/>
              <a:gd name="connsiteX0" fmla="*/ 0 w 2483768"/>
              <a:gd name="connsiteY0" fmla="*/ 944609 h 2514269"/>
              <a:gd name="connsiteX1" fmla="*/ 1425876 w 2483768"/>
              <a:gd name="connsiteY1" fmla="*/ 945245 h 2514269"/>
              <a:gd name="connsiteX2" fmla="*/ 1419639 w 2483768"/>
              <a:gd name="connsiteY2" fmla="*/ 0 h 2514269"/>
              <a:gd name="connsiteX3" fmla="*/ 2483768 w 2483768"/>
              <a:gd name="connsiteY3" fmla="*/ 944609 h 2514269"/>
              <a:gd name="connsiteX4" fmla="*/ 2483768 w 2483768"/>
              <a:gd name="connsiteY4" fmla="*/ 2514269 h 2514269"/>
              <a:gd name="connsiteX5" fmla="*/ 0 w 2483768"/>
              <a:gd name="connsiteY5" fmla="*/ 2514269 h 2514269"/>
              <a:gd name="connsiteX6" fmla="*/ 0 w 2483768"/>
              <a:gd name="connsiteY6" fmla="*/ 944609 h 2514269"/>
              <a:gd name="connsiteX0" fmla="*/ 0 w 2483768"/>
              <a:gd name="connsiteY0" fmla="*/ 944609 h 2514269"/>
              <a:gd name="connsiteX1" fmla="*/ 1425876 w 2483768"/>
              <a:gd name="connsiteY1" fmla="*/ 945245 h 2514269"/>
              <a:gd name="connsiteX2" fmla="*/ 1419639 w 2483768"/>
              <a:gd name="connsiteY2" fmla="*/ 0 h 2514269"/>
              <a:gd name="connsiteX3" fmla="*/ 2481387 w 2483768"/>
              <a:gd name="connsiteY3" fmla="*/ 4015 h 2514269"/>
              <a:gd name="connsiteX4" fmla="*/ 2483768 w 2483768"/>
              <a:gd name="connsiteY4" fmla="*/ 2514269 h 2514269"/>
              <a:gd name="connsiteX5" fmla="*/ 0 w 2483768"/>
              <a:gd name="connsiteY5" fmla="*/ 2514269 h 2514269"/>
              <a:gd name="connsiteX6" fmla="*/ 0 w 2483768"/>
              <a:gd name="connsiteY6" fmla="*/ 944609 h 2514269"/>
              <a:gd name="connsiteX0" fmla="*/ 0 w 2485028"/>
              <a:gd name="connsiteY0" fmla="*/ 1189159 h 2514269"/>
              <a:gd name="connsiteX1" fmla="*/ 1427136 w 2485028"/>
              <a:gd name="connsiteY1" fmla="*/ 945245 h 2514269"/>
              <a:gd name="connsiteX2" fmla="*/ 1420899 w 2485028"/>
              <a:gd name="connsiteY2" fmla="*/ 0 h 2514269"/>
              <a:gd name="connsiteX3" fmla="*/ 2482647 w 2485028"/>
              <a:gd name="connsiteY3" fmla="*/ 4015 h 2514269"/>
              <a:gd name="connsiteX4" fmla="*/ 2485028 w 2485028"/>
              <a:gd name="connsiteY4" fmla="*/ 2514269 h 2514269"/>
              <a:gd name="connsiteX5" fmla="*/ 1260 w 2485028"/>
              <a:gd name="connsiteY5" fmla="*/ 2514269 h 2514269"/>
              <a:gd name="connsiteX6" fmla="*/ 0 w 2485028"/>
              <a:gd name="connsiteY6" fmla="*/ 1189159 h 2514269"/>
              <a:gd name="connsiteX0" fmla="*/ 0 w 2485028"/>
              <a:gd name="connsiteY0" fmla="*/ 1189159 h 2514269"/>
              <a:gd name="connsiteX1" fmla="*/ 875221 w 2485028"/>
              <a:gd name="connsiteY1" fmla="*/ 1145332 h 2514269"/>
              <a:gd name="connsiteX2" fmla="*/ 1420899 w 2485028"/>
              <a:gd name="connsiteY2" fmla="*/ 0 h 2514269"/>
              <a:gd name="connsiteX3" fmla="*/ 2482647 w 2485028"/>
              <a:gd name="connsiteY3" fmla="*/ 4015 h 2514269"/>
              <a:gd name="connsiteX4" fmla="*/ 2485028 w 2485028"/>
              <a:gd name="connsiteY4" fmla="*/ 2514269 h 2514269"/>
              <a:gd name="connsiteX5" fmla="*/ 1260 w 2485028"/>
              <a:gd name="connsiteY5" fmla="*/ 2514269 h 2514269"/>
              <a:gd name="connsiteX6" fmla="*/ 0 w 2485028"/>
              <a:gd name="connsiteY6" fmla="*/ 1189159 h 2514269"/>
              <a:gd name="connsiteX0" fmla="*/ 0 w 2485028"/>
              <a:gd name="connsiteY0" fmla="*/ 1189159 h 2514269"/>
              <a:gd name="connsiteX1" fmla="*/ 875221 w 2485028"/>
              <a:gd name="connsiteY1" fmla="*/ 1156448 h 2514269"/>
              <a:gd name="connsiteX2" fmla="*/ 1420899 w 2485028"/>
              <a:gd name="connsiteY2" fmla="*/ 0 h 2514269"/>
              <a:gd name="connsiteX3" fmla="*/ 2482647 w 2485028"/>
              <a:gd name="connsiteY3" fmla="*/ 4015 h 2514269"/>
              <a:gd name="connsiteX4" fmla="*/ 2485028 w 2485028"/>
              <a:gd name="connsiteY4" fmla="*/ 2514269 h 2514269"/>
              <a:gd name="connsiteX5" fmla="*/ 1260 w 2485028"/>
              <a:gd name="connsiteY5" fmla="*/ 2514269 h 2514269"/>
              <a:gd name="connsiteX6" fmla="*/ 0 w 2485028"/>
              <a:gd name="connsiteY6" fmla="*/ 1189159 h 2514269"/>
              <a:gd name="connsiteX0" fmla="*/ 0 w 2485028"/>
              <a:gd name="connsiteY0" fmla="*/ 1292907 h 2618017"/>
              <a:gd name="connsiteX1" fmla="*/ 875221 w 2485028"/>
              <a:gd name="connsiteY1" fmla="*/ 1260196 h 2618017"/>
              <a:gd name="connsiteX2" fmla="*/ 874024 w 2485028"/>
              <a:gd name="connsiteY2" fmla="*/ 0 h 2618017"/>
              <a:gd name="connsiteX3" fmla="*/ 2482647 w 2485028"/>
              <a:gd name="connsiteY3" fmla="*/ 107763 h 2618017"/>
              <a:gd name="connsiteX4" fmla="*/ 2485028 w 2485028"/>
              <a:gd name="connsiteY4" fmla="*/ 2618017 h 2618017"/>
              <a:gd name="connsiteX5" fmla="*/ 1260 w 2485028"/>
              <a:gd name="connsiteY5" fmla="*/ 2618017 h 2618017"/>
              <a:gd name="connsiteX6" fmla="*/ 0 w 2485028"/>
              <a:gd name="connsiteY6" fmla="*/ 1292907 h 2618017"/>
              <a:gd name="connsiteX0" fmla="*/ 0 w 2485028"/>
              <a:gd name="connsiteY0" fmla="*/ 1296302 h 2621412"/>
              <a:gd name="connsiteX1" fmla="*/ 875221 w 2485028"/>
              <a:gd name="connsiteY1" fmla="*/ 1263591 h 2621412"/>
              <a:gd name="connsiteX2" fmla="*/ 874024 w 2485028"/>
              <a:gd name="connsiteY2" fmla="*/ 3395 h 2621412"/>
              <a:gd name="connsiteX3" fmla="*/ 2482647 w 2485028"/>
              <a:gd name="connsiteY3" fmla="*/ 0 h 2621412"/>
              <a:gd name="connsiteX4" fmla="*/ 2485028 w 2485028"/>
              <a:gd name="connsiteY4" fmla="*/ 2621412 h 2621412"/>
              <a:gd name="connsiteX5" fmla="*/ 1260 w 2485028"/>
              <a:gd name="connsiteY5" fmla="*/ 2621412 h 2621412"/>
              <a:gd name="connsiteX6" fmla="*/ 0 w 2485028"/>
              <a:gd name="connsiteY6" fmla="*/ 1296302 h 2621412"/>
              <a:gd name="connsiteX0" fmla="*/ 0 w 2485028"/>
              <a:gd name="connsiteY0" fmla="*/ 1296302 h 2621412"/>
              <a:gd name="connsiteX1" fmla="*/ 875221 w 2485028"/>
              <a:gd name="connsiteY1" fmla="*/ 1289528 h 2621412"/>
              <a:gd name="connsiteX2" fmla="*/ 874024 w 2485028"/>
              <a:gd name="connsiteY2" fmla="*/ 3395 h 2621412"/>
              <a:gd name="connsiteX3" fmla="*/ 2482647 w 2485028"/>
              <a:gd name="connsiteY3" fmla="*/ 0 h 2621412"/>
              <a:gd name="connsiteX4" fmla="*/ 2485028 w 2485028"/>
              <a:gd name="connsiteY4" fmla="*/ 2621412 h 2621412"/>
              <a:gd name="connsiteX5" fmla="*/ 1260 w 2485028"/>
              <a:gd name="connsiteY5" fmla="*/ 2621412 h 2621412"/>
              <a:gd name="connsiteX6" fmla="*/ 0 w 2485028"/>
              <a:gd name="connsiteY6" fmla="*/ 1296302 h 2621412"/>
              <a:gd name="connsiteX0" fmla="*/ 0 w 2485028"/>
              <a:gd name="connsiteY0" fmla="*/ 1296302 h 2621412"/>
              <a:gd name="connsiteX1" fmla="*/ 872701 w 2485028"/>
              <a:gd name="connsiteY1" fmla="*/ 1289528 h 2621412"/>
              <a:gd name="connsiteX2" fmla="*/ 874024 w 2485028"/>
              <a:gd name="connsiteY2" fmla="*/ 3395 h 2621412"/>
              <a:gd name="connsiteX3" fmla="*/ 2482647 w 2485028"/>
              <a:gd name="connsiteY3" fmla="*/ 0 h 2621412"/>
              <a:gd name="connsiteX4" fmla="*/ 2485028 w 2485028"/>
              <a:gd name="connsiteY4" fmla="*/ 2621412 h 2621412"/>
              <a:gd name="connsiteX5" fmla="*/ 1260 w 2485028"/>
              <a:gd name="connsiteY5" fmla="*/ 2621412 h 2621412"/>
              <a:gd name="connsiteX6" fmla="*/ 0 w 2485028"/>
              <a:gd name="connsiteY6" fmla="*/ 1296302 h 2621412"/>
              <a:gd name="connsiteX0" fmla="*/ 0 w 2485028"/>
              <a:gd name="connsiteY0" fmla="*/ 1296302 h 2621412"/>
              <a:gd name="connsiteX1" fmla="*/ 1345232 w 2485028"/>
              <a:gd name="connsiteY1" fmla="*/ 1293024 h 2621412"/>
              <a:gd name="connsiteX2" fmla="*/ 874024 w 2485028"/>
              <a:gd name="connsiteY2" fmla="*/ 3395 h 2621412"/>
              <a:gd name="connsiteX3" fmla="*/ 2482647 w 2485028"/>
              <a:gd name="connsiteY3" fmla="*/ 0 h 2621412"/>
              <a:gd name="connsiteX4" fmla="*/ 2485028 w 2485028"/>
              <a:gd name="connsiteY4" fmla="*/ 2621412 h 2621412"/>
              <a:gd name="connsiteX5" fmla="*/ 1260 w 2485028"/>
              <a:gd name="connsiteY5" fmla="*/ 2621412 h 2621412"/>
              <a:gd name="connsiteX6" fmla="*/ 0 w 2485028"/>
              <a:gd name="connsiteY6" fmla="*/ 1296302 h 2621412"/>
              <a:gd name="connsiteX0" fmla="*/ 0 w 2485028"/>
              <a:gd name="connsiteY0" fmla="*/ 1296302 h 2621412"/>
              <a:gd name="connsiteX1" fmla="*/ 1345232 w 2485028"/>
              <a:gd name="connsiteY1" fmla="*/ 1293024 h 2621412"/>
              <a:gd name="connsiteX2" fmla="*/ 1344034 w 2485028"/>
              <a:gd name="connsiteY2" fmla="*/ 3395 h 2621412"/>
              <a:gd name="connsiteX3" fmla="*/ 2482647 w 2485028"/>
              <a:gd name="connsiteY3" fmla="*/ 0 h 2621412"/>
              <a:gd name="connsiteX4" fmla="*/ 2485028 w 2485028"/>
              <a:gd name="connsiteY4" fmla="*/ 2621412 h 2621412"/>
              <a:gd name="connsiteX5" fmla="*/ 1260 w 2485028"/>
              <a:gd name="connsiteY5" fmla="*/ 2621412 h 2621412"/>
              <a:gd name="connsiteX6" fmla="*/ 0 w 2485028"/>
              <a:gd name="connsiteY6" fmla="*/ 1296302 h 2621412"/>
              <a:gd name="connsiteX0" fmla="*/ 0 w 2485028"/>
              <a:gd name="connsiteY0" fmla="*/ 1296302 h 2621412"/>
              <a:gd name="connsiteX1" fmla="*/ 1100776 w 2485028"/>
              <a:gd name="connsiteY1" fmla="*/ 1296522 h 2621412"/>
              <a:gd name="connsiteX2" fmla="*/ 1344034 w 2485028"/>
              <a:gd name="connsiteY2" fmla="*/ 3395 h 2621412"/>
              <a:gd name="connsiteX3" fmla="*/ 2482647 w 2485028"/>
              <a:gd name="connsiteY3" fmla="*/ 0 h 2621412"/>
              <a:gd name="connsiteX4" fmla="*/ 2485028 w 2485028"/>
              <a:gd name="connsiteY4" fmla="*/ 2621412 h 2621412"/>
              <a:gd name="connsiteX5" fmla="*/ 1260 w 2485028"/>
              <a:gd name="connsiteY5" fmla="*/ 2621412 h 2621412"/>
              <a:gd name="connsiteX6" fmla="*/ 0 w 2485028"/>
              <a:gd name="connsiteY6" fmla="*/ 1296302 h 2621412"/>
              <a:gd name="connsiteX0" fmla="*/ 0 w 2485028"/>
              <a:gd name="connsiteY0" fmla="*/ 1296302 h 2621412"/>
              <a:gd name="connsiteX1" fmla="*/ 1100776 w 2485028"/>
              <a:gd name="connsiteY1" fmla="*/ 1296522 h 2621412"/>
              <a:gd name="connsiteX2" fmla="*/ 1099579 w 2485028"/>
              <a:gd name="connsiteY2" fmla="*/ 10388 h 2621412"/>
              <a:gd name="connsiteX3" fmla="*/ 2482647 w 2485028"/>
              <a:gd name="connsiteY3" fmla="*/ 0 h 2621412"/>
              <a:gd name="connsiteX4" fmla="*/ 2485028 w 2485028"/>
              <a:gd name="connsiteY4" fmla="*/ 2621412 h 2621412"/>
              <a:gd name="connsiteX5" fmla="*/ 1260 w 2485028"/>
              <a:gd name="connsiteY5" fmla="*/ 2621412 h 2621412"/>
              <a:gd name="connsiteX6" fmla="*/ 0 w 2485028"/>
              <a:gd name="connsiteY6" fmla="*/ 1296302 h 2621412"/>
              <a:gd name="connsiteX0" fmla="*/ 0 w 2485028"/>
              <a:gd name="connsiteY0" fmla="*/ 1299901 h 2625011"/>
              <a:gd name="connsiteX1" fmla="*/ 1100776 w 2485028"/>
              <a:gd name="connsiteY1" fmla="*/ 1300121 h 2625011"/>
              <a:gd name="connsiteX2" fmla="*/ 1099579 w 2485028"/>
              <a:gd name="connsiteY2" fmla="*/ 0 h 2625011"/>
              <a:gd name="connsiteX3" fmla="*/ 2482647 w 2485028"/>
              <a:gd name="connsiteY3" fmla="*/ 3599 h 2625011"/>
              <a:gd name="connsiteX4" fmla="*/ 2485028 w 2485028"/>
              <a:gd name="connsiteY4" fmla="*/ 2625011 h 2625011"/>
              <a:gd name="connsiteX5" fmla="*/ 1260 w 2485028"/>
              <a:gd name="connsiteY5" fmla="*/ 2625011 h 2625011"/>
              <a:gd name="connsiteX6" fmla="*/ 0 w 2485028"/>
              <a:gd name="connsiteY6" fmla="*/ 1299901 h 2625011"/>
              <a:gd name="connsiteX0" fmla="*/ 0 w 2483768"/>
              <a:gd name="connsiteY0" fmla="*/ 1228420 h 2625011"/>
              <a:gd name="connsiteX1" fmla="*/ 1099516 w 2483768"/>
              <a:gd name="connsiteY1" fmla="*/ 1300121 h 2625011"/>
              <a:gd name="connsiteX2" fmla="*/ 1098319 w 2483768"/>
              <a:gd name="connsiteY2" fmla="*/ 0 h 2625011"/>
              <a:gd name="connsiteX3" fmla="*/ 2481387 w 2483768"/>
              <a:gd name="connsiteY3" fmla="*/ 3599 h 2625011"/>
              <a:gd name="connsiteX4" fmla="*/ 2483768 w 2483768"/>
              <a:gd name="connsiteY4" fmla="*/ 2625011 h 2625011"/>
              <a:gd name="connsiteX5" fmla="*/ 0 w 2483768"/>
              <a:gd name="connsiteY5" fmla="*/ 2625011 h 2625011"/>
              <a:gd name="connsiteX6" fmla="*/ 0 w 2483768"/>
              <a:gd name="connsiteY6" fmla="*/ 1228420 h 2625011"/>
              <a:gd name="connsiteX0" fmla="*/ 0 w 2483768"/>
              <a:gd name="connsiteY0" fmla="*/ 1228420 h 2625011"/>
              <a:gd name="connsiteX1" fmla="*/ 1099516 w 2483768"/>
              <a:gd name="connsiteY1" fmla="*/ 1232044 h 2625011"/>
              <a:gd name="connsiteX2" fmla="*/ 1098319 w 2483768"/>
              <a:gd name="connsiteY2" fmla="*/ 0 h 2625011"/>
              <a:gd name="connsiteX3" fmla="*/ 2481387 w 2483768"/>
              <a:gd name="connsiteY3" fmla="*/ 3599 h 2625011"/>
              <a:gd name="connsiteX4" fmla="*/ 2483768 w 2483768"/>
              <a:gd name="connsiteY4" fmla="*/ 2625011 h 2625011"/>
              <a:gd name="connsiteX5" fmla="*/ 0 w 2483768"/>
              <a:gd name="connsiteY5" fmla="*/ 2625011 h 2625011"/>
              <a:gd name="connsiteX6" fmla="*/ 0 w 2483768"/>
              <a:gd name="connsiteY6" fmla="*/ 1228420 h 2625011"/>
              <a:gd name="connsiteX0" fmla="*/ 0 w 2483768"/>
              <a:gd name="connsiteY0" fmla="*/ 1228420 h 2625011"/>
              <a:gd name="connsiteX1" fmla="*/ 1099516 w 2483768"/>
              <a:gd name="connsiteY1" fmla="*/ 1242256 h 2625011"/>
              <a:gd name="connsiteX2" fmla="*/ 1098319 w 2483768"/>
              <a:gd name="connsiteY2" fmla="*/ 0 h 2625011"/>
              <a:gd name="connsiteX3" fmla="*/ 2481387 w 2483768"/>
              <a:gd name="connsiteY3" fmla="*/ 3599 h 2625011"/>
              <a:gd name="connsiteX4" fmla="*/ 2483768 w 2483768"/>
              <a:gd name="connsiteY4" fmla="*/ 2625011 h 2625011"/>
              <a:gd name="connsiteX5" fmla="*/ 0 w 2483768"/>
              <a:gd name="connsiteY5" fmla="*/ 2625011 h 2625011"/>
              <a:gd name="connsiteX6" fmla="*/ 0 w 2483768"/>
              <a:gd name="connsiteY6" fmla="*/ 1228420 h 2625011"/>
              <a:gd name="connsiteX0" fmla="*/ 0 w 2483768"/>
              <a:gd name="connsiteY0" fmla="*/ 1228420 h 2625011"/>
              <a:gd name="connsiteX1" fmla="*/ 1099516 w 2483768"/>
              <a:gd name="connsiteY1" fmla="*/ 1242256 h 2625011"/>
              <a:gd name="connsiteX2" fmla="*/ 1098319 w 2483768"/>
              <a:gd name="connsiteY2" fmla="*/ 0 h 2625011"/>
              <a:gd name="connsiteX3" fmla="*/ 2481387 w 2483768"/>
              <a:gd name="connsiteY3" fmla="*/ 3599 h 2625011"/>
              <a:gd name="connsiteX4" fmla="*/ 2483768 w 2483768"/>
              <a:gd name="connsiteY4" fmla="*/ 2625011 h 2625011"/>
              <a:gd name="connsiteX5" fmla="*/ 0 w 2483768"/>
              <a:gd name="connsiteY5" fmla="*/ 2625011 h 2625011"/>
              <a:gd name="connsiteX6" fmla="*/ 0 w 2483768"/>
              <a:gd name="connsiteY6" fmla="*/ 1228420 h 2625011"/>
              <a:gd name="connsiteX0" fmla="*/ 0 w 2483768"/>
              <a:gd name="connsiteY0" fmla="*/ 1228420 h 2625011"/>
              <a:gd name="connsiteX1" fmla="*/ 1099516 w 2483768"/>
              <a:gd name="connsiteY1" fmla="*/ 1232044 h 2625011"/>
              <a:gd name="connsiteX2" fmla="*/ 1098319 w 2483768"/>
              <a:gd name="connsiteY2" fmla="*/ 0 h 2625011"/>
              <a:gd name="connsiteX3" fmla="*/ 2481387 w 2483768"/>
              <a:gd name="connsiteY3" fmla="*/ 3599 h 2625011"/>
              <a:gd name="connsiteX4" fmla="*/ 2483768 w 2483768"/>
              <a:gd name="connsiteY4" fmla="*/ 2625011 h 2625011"/>
              <a:gd name="connsiteX5" fmla="*/ 0 w 2483768"/>
              <a:gd name="connsiteY5" fmla="*/ 2625011 h 2625011"/>
              <a:gd name="connsiteX6" fmla="*/ 0 w 2483768"/>
              <a:gd name="connsiteY6" fmla="*/ 1228420 h 2625011"/>
              <a:gd name="connsiteX0" fmla="*/ 0 w 2483768"/>
              <a:gd name="connsiteY0" fmla="*/ 1228420 h 2625011"/>
              <a:gd name="connsiteX1" fmla="*/ 1099516 w 2483768"/>
              <a:gd name="connsiteY1" fmla="*/ 1232044 h 2625011"/>
              <a:gd name="connsiteX2" fmla="*/ 1098319 w 2483768"/>
              <a:gd name="connsiteY2" fmla="*/ 0 h 2625011"/>
              <a:gd name="connsiteX3" fmla="*/ 2481387 w 2483768"/>
              <a:gd name="connsiteY3" fmla="*/ 3599 h 2625011"/>
              <a:gd name="connsiteX4" fmla="*/ 2483768 w 2483768"/>
              <a:gd name="connsiteY4" fmla="*/ 2625011 h 2625011"/>
              <a:gd name="connsiteX5" fmla="*/ 0 w 2483768"/>
              <a:gd name="connsiteY5" fmla="*/ 2625011 h 2625011"/>
              <a:gd name="connsiteX6" fmla="*/ 0 w 2483768"/>
              <a:gd name="connsiteY6" fmla="*/ 1228420 h 2625011"/>
              <a:gd name="connsiteX0" fmla="*/ 0 w 2483768"/>
              <a:gd name="connsiteY0" fmla="*/ 1228420 h 2625011"/>
              <a:gd name="connsiteX1" fmla="*/ 1096996 w 2483768"/>
              <a:gd name="connsiteY1" fmla="*/ 1235448 h 2625011"/>
              <a:gd name="connsiteX2" fmla="*/ 1098319 w 2483768"/>
              <a:gd name="connsiteY2" fmla="*/ 0 h 2625011"/>
              <a:gd name="connsiteX3" fmla="*/ 2481387 w 2483768"/>
              <a:gd name="connsiteY3" fmla="*/ 3599 h 2625011"/>
              <a:gd name="connsiteX4" fmla="*/ 2483768 w 2483768"/>
              <a:gd name="connsiteY4" fmla="*/ 2625011 h 2625011"/>
              <a:gd name="connsiteX5" fmla="*/ 0 w 2483768"/>
              <a:gd name="connsiteY5" fmla="*/ 2625011 h 2625011"/>
              <a:gd name="connsiteX6" fmla="*/ 0 w 2483768"/>
              <a:gd name="connsiteY6" fmla="*/ 1228420 h 2625011"/>
              <a:gd name="connsiteX0" fmla="*/ 0 w 2483768"/>
              <a:gd name="connsiteY0" fmla="*/ 1228420 h 2625011"/>
              <a:gd name="connsiteX1" fmla="*/ 1098256 w 2483768"/>
              <a:gd name="connsiteY1" fmla="*/ 1232044 h 2625011"/>
              <a:gd name="connsiteX2" fmla="*/ 1098319 w 2483768"/>
              <a:gd name="connsiteY2" fmla="*/ 0 h 2625011"/>
              <a:gd name="connsiteX3" fmla="*/ 2481387 w 2483768"/>
              <a:gd name="connsiteY3" fmla="*/ 3599 h 2625011"/>
              <a:gd name="connsiteX4" fmla="*/ 2483768 w 2483768"/>
              <a:gd name="connsiteY4" fmla="*/ 2625011 h 2625011"/>
              <a:gd name="connsiteX5" fmla="*/ 0 w 2483768"/>
              <a:gd name="connsiteY5" fmla="*/ 2625011 h 2625011"/>
              <a:gd name="connsiteX6" fmla="*/ 0 w 2483768"/>
              <a:gd name="connsiteY6" fmla="*/ 1228420 h 2625011"/>
              <a:gd name="connsiteX0" fmla="*/ 0 w 2483768"/>
              <a:gd name="connsiteY0" fmla="*/ 1228420 h 2625011"/>
              <a:gd name="connsiteX1" fmla="*/ 1013475 w 2483768"/>
              <a:gd name="connsiteY1" fmla="*/ 1228636 h 2625011"/>
              <a:gd name="connsiteX2" fmla="*/ 1098319 w 2483768"/>
              <a:gd name="connsiteY2" fmla="*/ 0 h 2625011"/>
              <a:gd name="connsiteX3" fmla="*/ 2481387 w 2483768"/>
              <a:gd name="connsiteY3" fmla="*/ 3599 h 2625011"/>
              <a:gd name="connsiteX4" fmla="*/ 2483768 w 2483768"/>
              <a:gd name="connsiteY4" fmla="*/ 2625011 h 2625011"/>
              <a:gd name="connsiteX5" fmla="*/ 0 w 2483768"/>
              <a:gd name="connsiteY5" fmla="*/ 2625011 h 2625011"/>
              <a:gd name="connsiteX6" fmla="*/ 0 w 2483768"/>
              <a:gd name="connsiteY6" fmla="*/ 1228420 h 2625011"/>
              <a:gd name="connsiteX0" fmla="*/ 0 w 2483768"/>
              <a:gd name="connsiteY0" fmla="*/ 1231826 h 2628417"/>
              <a:gd name="connsiteX1" fmla="*/ 1013475 w 2483768"/>
              <a:gd name="connsiteY1" fmla="*/ 1232042 h 2628417"/>
              <a:gd name="connsiteX2" fmla="*/ 1014699 w 2483768"/>
              <a:gd name="connsiteY2" fmla="*/ 0 h 2628417"/>
              <a:gd name="connsiteX3" fmla="*/ 2481387 w 2483768"/>
              <a:gd name="connsiteY3" fmla="*/ 7005 h 2628417"/>
              <a:gd name="connsiteX4" fmla="*/ 2483768 w 2483768"/>
              <a:gd name="connsiteY4" fmla="*/ 2628417 h 2628417"/>
              <a:gd name="connsiteX5" fmla="*/ 0 w 2483768"/>
              <a:gd name="connsiteY5" fmla="*/ 2628417 h 2628417"/>
              <a:gd name="connsiteX6" fmla="*/ 0 w 2483768"/>
              <a:gd name="connsiteY6" fmla="*/ 1231826 h 2628417"/>
              <a:gd name="connsiteX0" fmla="*/ 0 w 2483768"/>
              <a:gd name="connsiteY0" fmla="*/ 1225014 h 2621605"/>
              <a:gd name="connsiteX1" fmla="*/ 1013475 w 2483768"/>
              <a:gd name="connsiteY1" fmla="*/ 1225230 h 2621605"/>
              <a:gd name="connsiteX2" fmla="*/ 1013538 w 2483768"/>
              <a:gd name="connsiteY2" fmla="*/ 0 h 2621605"/>
              <a:gd name="connsiteX3" fmla="*/ 2481387 w 2483768"/>
              <a:gd name="connsiteY3" fmla="*/ 193 h 2621605"/>
              <a:gd name="connsiteX4" fmla="*/ 2483768 w 2483768"/>
              <a:gd name="connsiteY4" fmla="*/ 2621605 h 2621605"/>
              <a:gd name="connsiteX5" fmla="*/ 0 w 2483768"/>
              <a:gd name="connsiteY5" fmla="*/ 2621605 h 2621605"/>
              <a:gd name="connsiteX6" fmla="*/ 0 w 2483768"/>
              <a:gd name="connsiteY6" fmla="*/ 1225014 h 2621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768" h="2621605">
                <a:moveTo>
                  <a:pt x="0" y="1225014"/>
                </a:moveTo>
                <a:lnTo>
                  <a:pt x="1013475" y="1225230"/>
                </a:lnTo>
                <a:cubicBezTo>
                  <a:pt x="1013076" y="795354"/>
                  <a:pt x="1013937" y="429876"/>
                  <a:pt x="1013538" y="0"/>
                </a:cubicBezTo>
                <a:lnTo>
                  <a:pt x="2481387" y="193"/>
                </a:lnTo>
                <a:cubicBezTo>
                  <a:pt x="2482181" y="836944"/>
                  <a:pt x="2482974" y="1784854"/>
                  <a:pt x="2483768" y="2621605"/>
                </a:cubicBezTo>
                <a:lnTo>
                  <a:pt x="0" y="2621605"/>
                </a:lnTo>
                <a:lnTo>
                  <a:pt x="0" y="1225014"/>
                </a:lnTo>
                <a:close/>
              </a:path>
            </a:pathLst>
          </a:cu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lstStyle/>
          <a:p>
            <a:pPr>
              <a:defRPr/>
            </a:pPr>
            <a:endParaRPr lang="en-US" altLang="ja-JP" sz="1100" dirty="0">
              <a:solidFill>
                <a:prstClr val="black"/>
              </a:solidFill>
              <a:latin typeface="メイリオ" pitchFamily="50" charset="-128"/>
              <a:ea typeface="メイリオ" pitchFamily="50" charset="-128"/>
            </a:endParaRPr>
          </a:p>
        </p:txBody>
      </p:sp>
      <p:sp>
        <p:nvSpPr>
          <p:cNvPr id="50" name="テキスト ボックス 49"/>
          <p:cNvSpPr txBox="1"/>
          <p:nvPr/>
        </p:nvSpPr>
        <p:spPr bwMode="auto">
          <a:xfrm>
            <a:off x="3590925" y="5013325"/>
            <a:ext cx="1601788" cy="708025"/>
          </a:xfrm>
          <a:prstGeom prst="rect">
            <a:avLst/>
          </a:prstGeom>
          <a:solidFill>
            <a:schemeClr val="accent5">
              <a:lumMod val="20000"/>
              <a:lumOff val="80000"/>
            </a:schemeClr>
          </a:solidFill>
          <a:ln>
            <a:noFill/>
            <a:prstDash val="dash"/>
          </a:ln>
          <a:effectLst>
            <a:outerShdw blurRad="50800" dist="38100" dir="2700000" algn="tl" rotWithShape="0">
              <a:prstClr val="black">
                <a:alpha val="40000"/>
              </a:prstClr>
            </a:outerShdw>
          </a:effectLst>
        </p:spPr>
        <p:txBody>
          <a:bodyPr>
            <a:spAutoFit/>
          </a:bodyPr>
          <a:lstStyle/>
          <a:p>
            <a:pPr>
              <a:defRPr/>
            </a:pPr>
            <a:endParaRPr lang="en-US" altLang="ja-JP" sz="1000" dirty="0">
              <a:solidFill>
                <a:prstClr val="black"/>
              </a:solidFill>
              <a:latin typeface="メイリオ" pitchFamily="50" charset="-128"/>
              <a:ea typeface="メイリオ" pitchFamily="50" charset="-128"/>
            </a:endParaRPr>
          </a:p>
          <a:p>
            <a:pPr>
              <a:defRPr/>
            </a:pPr>
            <a:r>
              <a:rPr lang="ja-JP" altLang="en-US" sz="1000" dirty="0">
                <a:solidFill>
                  <a:prstClr val="black"/>
                </a:solidFill>
                <a:latin typeface="メイリオ" pitchFamily="50" charset="-128"/>
                <a:ea typeface="メイリオ" pitchFamily="50" charset="-128"/>
              </a:rPr>
              <a:t>●広報誌等での紹介</a:t>
            </a:r>
            <a:endParaRPr lang="en-US" altLang="ja-JP" sz="1000" dirty="0">
              <a:solidFill>
                <a:prstClr val="black"/>
              </a:solidFill>
              <a:latin typeface="メイリオ" pitchFamily="50" charset="-128"/>
              <a:ea typeface="メイリオ" pitchFamily="50" charset="-128"/>
            </a:endParaRPr>
          </a:p>
          <a:p>
            <a:pPr>
              <a:defRPr/>
            </a:pPr>
            <a:r>
              <a:rPr lang="ja-JP" altLang="en-US" sz="1000" dirty="0">
                <a:solidFill>
                  <a:prstClr val="black"/>
                </a:solidFill>
                <a:latin typeface="メイリオ" pitchFamily="50" charset="-128"/>
                <a:ea typeface="メイリオ" pitchFamily="50" charset="-128"/>
              </a:rPr>
              <a:t>●活動場所の提供</a:t>
            </a:r>
            <a:endParaRPr lang="en-US" altLang="ja-JP" sz="1000" dirty="0">
              <a:solidFill>
                <a:prstClr val="black"/>
              </a:solidFill>
              <a:latin typeface="メイリオ" pitchFamily="50" charset="-128"/>
              <a:ea typeface="メイリオ" pitchFamily="50" charset="-128"/>
            </a:endParaRPr>
          </a:p>
          <a:p>
            <a:pPr>
              <a:defRPr/>
            </a:pPr>
            <a:r>
              <a:rPr lang="ja-JP" altLang="en-US" sz="1000" dirty="0">
                <a:solidFill>
                  <a:prstClr val="black"/>
                </a:solidFill>
                <a:latin typeface="メイリオ" pitchFamily="50" charset="-128"/>
                <a:ea typeface="メイリオ" pitchFamily="50" charset="-128"/>
              </a:rPr>
              <a:t>●活動費補助　　　等</a:t>
            </a:r>
          </a:p>
        </p:txBody>
      </p:sp>
      <p:sp>
        <p:nvSpPr>
          <p:cNvPr id="53" name="左矢印 52"/>
          <p:cNvSpPr/>
          <p:nvPr/>
        </p:nvSpPr>
        <p:spPr>
          <a:xfrm flipH="1">
            <a:off x="5321300" y="6111875"/>
            <a:ext cx="327025" cy="466725"/>
          </a:xfrm>
          <a:prstGeom prst="leftArrow">
            <a:avLst/>
          </a:prstGeom>
          <a:ln/>
        </p:spPr>
        <p:style>
          <a:lnRef idx="1">
            <a:schemeClr val="accent2"/>
          </a:lnRef>
          <a:fillRef idx="3">
            <a:schemeClr val="accent2"/>
          </a:fillRef>
          <a:effectRef idx="2">
            <a:schemeClr val="accent2"/>
          </a:effectRef>
          <a:fontRef idx="minor">
            <a:schemeClr val="lt1"/>
          </a:fontRef>
        </p:style>
        <p:txBody>
          <a:bodyPr wrap="none" anchor="ctr"/>
          <a:lstStyle/>
          <a:p>
            <a:pPr algn="ctr">
              <a:defRPr/>
            </a:pP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左矢印 53"/>
          <p:cNvSpPr/>
          <p:nvPr/>
        </p:nvSpPr>
        <p:spPr>
          <a:xfrm flipH="1">
            <a:off x="3157538" y="5175250"/>
            <a:ext cx="327025" cy="468313"/>
          </a:xfrm>
          <a:prstGeom prst="leftArrow">
            <a:avLst/>
          </a:prstGeom>
          <a:ln/>
        </p:spPr>
        <p:style>
          <a:lnRef idx="1">
            <a:schemeClr val="accent2"/>
          </a:lnRef>
          <a:fillRef idx="3">
            <a:schemeClr val="accent2"/>
          </a:fillRef>
          <a:effectRef idx="2">
            <a:schemeClr val="accent2"/>
          </a:effectRef>
          <a:fontRef idx="minor">
            <a:schemeClr val="lt1"/>
          </a:fontRef>
        </p:style>
        <p:txBody>
          <a:bodyPr wrap="none" anchor="ctr"/>
          <a:lstStyle/>
          <a:p>
            <a:pPr algn="ctr">
              <a:defRPr/>
            </a:pP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正方形/長方形 54"/>
          <p:cNvSpPr/>
          <p:nvPr/>
        </p:nvSpPr>
        <p:spPr bwMode="auto">
          <a:xfrm>
            <a:off x="146050" y="5862638"/>
            <a:ext cx="2878138" cy="263525"/>
          </a:xfrm>
          <a:prstGeom prst="rect">
            <a:avLst/>
          </a:prstGeom>
          <a:ln w="6350"/>
        </p:spPr>
        <p:style>
          <a:lnRef idx="2">
            <a:schemeClr val="accent2"/>
          </a:lnRef>
          <a:fillRef idx="1">
            <a:schemeClr val="lt1"/>
          </a:fillRef>
          <a:effectRef idx="0">
            <a:schemeClr val="accent2"/>
          </a:effectRef>
          <a:fontRef idx="minor">
            <a:schemeClr val="dk1"/>
          </a:fontRef>
        </p:style>
        <p:txBody>
          <a:bodyPr wrap="none" tIns="72000" bIns="36000" anchor="ctr">
            <a:spAutoFit/>
          </a:bodyPr>
          <a:lstStyle/>
          <a:p>
            <a:pPr>
              <a:defRPr/>
            </a:pPr>
            <a:r>
              <a:rPr lang="ja-JP" altLang="en-US" sz="1000" b="1"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運営活動面からの支援（「プロボノ」の活用）</a:t>
            </a:r>
          </a:p>
        </p:txBody>
      </p:sp>
      <p:sp>
        <p:nvSpPr>
          <p:cNvPr id="102428" name="テキスト ボックス 6"/>
          <p:cNvSpPr txBox="1">
            <a:spLocks noChangeArrowheads="1"/>
          </p:cNvSpPr>
          <p:nvPr/>
        </p:nvSpPr>
        <p:spPr bwMode="auto">
          <a:xfrm>
            <a:off x="146050" y="6132513"/>
            <a:ext cx="3860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tabLst>
                <a:tab pos="395288" algn="l"/>
                <a:tab pos="1787525" algn="l"/>
              </a:tabLst>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tabLst>
                <a:tab pos="395288" algn="l"/>
                <a:tab pos="1787525" algn="l"/>
              </a:tabLst>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tabLst>
                <a:tab pos="395288" algn="l"/>
                <a:tab pos="1787525" algn="l"/>
              </a:tabLst>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tabLst>
                <a:tab pos="395288" algn="l"/>
                <a:tab pos="1787525" algn="l"/>
              </a:tabLst>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tabLst>
                <a:tab pos="395288" algn="l"/>
                <a:tab pos="1787525" algn="l"/>
              </a:tabLst>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tabLst>
                <a:tab pos="395288" algn="l"/>
                <a:tab pos="1787525" algn="l"/>
              </a:tabLst>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tabLst>
                <a:tab pos="395288" algn="l"/>
                <a:tab pos="1787525" algn="l"/>
              </a:tabLst>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tabLst>
                <a:tab pos="395288" algn="l"/>
                <a:tab pos="1787525" algn="l"/>
              </a:tabLst>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tabLst>
                <a:tab pos="395288" algn="l"/>
                <a:tab pos="1787525" algn="l"/>
              </a:tabLst>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00">
                <a:solidFill>
                  <a:srgbClr val="000000"/>
                </a:solidFill>
                <a:latin typeface="メイリオ" pitchFamily="50" charset="-128"/>
                <a:ea typeface="メイリオ" pitchFamily="50" charset="-128"/>
                <a:cs typeface="メイリオ" pitchFamily="50" charset="-128"/>
              </a:rPr>
              <a:t>＜例＞</a:t>
            </a:r>
            <a:r>
              <a:rPr lang="en-US" altLang="ja-JP" sz="1000">
                <a:solidFill>
                  <a:srgbClr val="000000"/>
                </a:solidFill>
                <a:latin typeface="メイリオ" pitchFamily="50" charset="-128"/>
                <a:ea typeface="メイリオ" pitchFamily="50" charset="-128"/>
                <a:cs typeface="メイリオ" pitchFamily="50" charset="-128"/>
              </a:rPr>
              <a:t>	</a:t>
            </a:r>
            <a:r>
              <a:rPr lang="ja-JP" altLang="en-US" sz="1000">
                <a:solidFill>
                  <a:srgbClr val="000000"/>
                </a:solidFill>
                <a:latin typeface="メイリオ" pitchFamily="50" charset="-128"/>
                <a:ea typeface="メイリオ" pitchFamily="50" charset="-128"/>
                <a:cs typeface="メイリオ" pitchFamily="50" charset="-128"/>
              </a:rPr>
              <a:t>●情報発信基盤の強化</a:t>
            </a:r>
            <a:r>
              <a:rPr lang="en-US" altLang="ja-JP" sz="1000">
                <a:solidFill>
                  <a:srgbClr val="000000"/>
                </a:solidFill>
                <a:latin typeface="メイリオ" pitchFamily="50" charset="-128"/>
                <a:ea typeface="メイリオ" pitchFamily="50" charset="-128"/>
                <a:cs typeface="メイリオ" pitchFamily="50" charset="-128"/>
              </a:rPr>
              <a:t>	</a:t>
            </a:r>
            <a:r>
              <a:rPr lang="ja-JP" altLang="en-US" sz="1000">
                <a:solidFill>
                  <a:srgbClr val="000000"/>
                </a:solidFill>
                <a:latin typeface="メイリオ" pitchFamily="50" charset="-128"/>
                <a:ea typeface="メイリオ" pitchFamily="50" charset="-128"/>
                <a:cs typeface="メイリオ" pitchFamily="50" charset="-128"/>
              </a:rPr>
              <a:t>◂◂◂　ウェブサイト作成</a:t>
            </a:r>
            <a:endParaRPr lang="en-US" altLang="ja-JP" sz="1000">
              <a:solidFill>
                <a:srgbClr val="000000"/>
              </a:solidFill>
              <a:latin typeface="メイリオ" pitchFamily="50" charset="-128"/>
              <a:ea typeface="メイリオ" pitchFamily="50" charset="-128"/>
              <a:cs typeface="メイリオ" pitchFamily="50" charset="-128"/>
            </a:endParaRPr>
          </a:p>
          <a:p>
            <a:pPr eaLnBrk="1" fontAlgn="base" hangingPunct="1">
              <a:spcBef>
                <a:spcPct val="0"/>
              </a:spcBef>
              <a:spcAft>
                <a:spcPct val="0"/>
              </a:spcAft>
              <a:buFontTx/>
              <a:buNone/>
            </a:pPr>
            <a:r>
              <a:rPr lang="en-US" altLang="ja-JP" sz="1000">
                <a:solidFill>
                  <a:srgbClr val="000000"/>
                </a:solidFill>
                <a:latin typeface="メイリオ" pitchFamily="50" charset="-128"/>
                <a:ea typeface="メイリオ" pitchFamily="50" charset="-128"/>
                <a:cs typeface="メイリオ" pitchFamily="50" charset="-128"/>
              </a:rPr>
              <a:t>	</a:t>
            </a:r>
            <a:r>
              <a:rPr lang="ja-JP" altLang="en-US" sz="1000">
                <a:solidFill>
                  <a:srgbClr val="000000"/>
                </a:solidFill>
                <a:latin typeface="メイリオ" pitchFamily="50" charset="-128"/>
                <a:ea typeface="メイリオ" pitchFamily="50" charset="-128"/>
                <a:cs typeface="メイリオ" pitchFamily="50" charset="-128"/>
              </a:rPr>
              <a:t>●資金調達力の強化</a:t>
            </a:r>
            <a:r>
              <a:rPr lang="en-US" altLang="ja-JP" sz="1000">
                <a:solidFill>
                  <a:srgbClr val="000000"/>
                </a:solidFill>
                <a:latin typeface="メイリオ" pitchFamily="50" charset="-128"/>
                <a:ea typeface="メイリオ" pitchFamily="50" charset="-128"/>
                <a:cs typeface="メイリオ" pitchFamily="50" charset="-128"/>
              </a:rPr>
              <a:t>	</a:t>
            </a:r>
            <a:r>
              <a:rPr lang="ja-JP" altLang="en-US" sz="1000">
                <a:solidFill>
                  <a:srgbClr val="000000"/>
                </a:solidFill>
                <a:latin typeface="メイリオ" pitchFamily="50" charset="-128"/>
                <a:ea typeface="メイリオ" pitchFamily="50" charset="-128"/>
                <a:cs typeface="メイリオ" pitchFamily="50" charset="-128"/>
              </a:rPr>
              <a:t>◂◂◂　営業資料作成</a:t>
            </a:r>
            <a:endParaRPr lang="en-US" altLang="ja-JP" sz="1000">
              <a:solidFill>
                <a:srgbClr val="000000"/>
              </a:solidFill>
              <a:latin typeface="メイリオ" pitchFamily="50" charset="-128"/>
              <a:ea typeface="メイリオ" pitchFamily="50" charset="-128"/>
              <a:cs typeface="メイリオ" pitchFamily="50" charset="-128"/>
            </a:endParaRPr>
          </a:p>
          <a:p>
            <a:pPr eaLnBrk="1" fontAlgn="base" hangingPunct="1">
              <a:spcBef>
                <a:spcPct val="0"/>
              </a:spcBef>
              <a:spcAft>
                <a:spcPct val="0"/>
              </a:spcAft>
              <a:buFontTx/>
              <a:buNone/>
            </a:pPr>
            <a:r>
              <a:rPr lang="en-US" altLang="ja-JP" sz="1000">
                <a:solidFill>
                  <a:srgbClr val="000000"/>
                </a:solidFill>
                <a:latin typeface="メイリオ" pitchFamily="50" charset="-128"/>
                <a:ea typeface="メイリオ" pitchFamily="50" charset="-128"/>
                <a:cs typeface="メイリオ" pitchFamily="50" charset="-128"/>
              </a:rPr>
              <a:t>	</a:t>
            </a:r>
            <a:r>
              <a:rPr lang="ja-JP" altLang="en-US" sz="1000">
                <a:solidFill>
                  <a:srgbClr val="000000"/>
                </a:solidFill>
                <a:latin typeface="メイリオ" pitchFamily="50" charset="-128"/>
                <a:ea typeface="メイリオ" pitchFamily="50" charset="-128"/>
                <a:cs typeface="メイリオ" pitchFamily="50" charset="-128"/>
              </a:rPr>
              <a:t>●業務改善・効率化　</a:t>
            </a:r>
            <a:r>
              <a:rPr lang="en-US" altLang="ja-JP" sz="1000">
                <a:solidFill>
                  <a:srgbClr val="000000"/>
                </a:solidFill>
                <a:latin typeface="メイリオ" pitchFamily="50" charset="-128"/>
                <a:ea typeface="メイリオ" pitchFamily="50" charset="-128"/>
                <a:cs typeface="メイリオ" pitchFamily="50" charset="-128"/>
              </a:rPr>
              <a:t>	</a:t>
            </a:r>
            <a:r>
              <a:rPr lang="ja-JP" altLang="en-US" sz="1000">
                <a:solidFill>
                  <a:srgbClr val="000000"/>
                </a:solidFill>
                <a:latin typeface="メイリオ" pitchFamily="50" charset="-128"/>
                <a:ea typeface="メイリオ" pitchFamily="50" charset="-128"/>
                <a:cs typeface="メイリオ" pitchFamily="50" charset="-128"/>
              </a:rPr>
              <a:t>◂◂◂　運営マニュアル作成</a:t>
            </a:r>
            <a:endParaRPr lang="en-US" altLang="ja-JP" sz="1000">
              <a:solidFill>
                <a:srgbClr val="000000"/>
              </a:solidFill>
              <a:latin typeface="メイリオ" pitchFamily="50" charset="-128"/>
              <a:ea typeface="メイリオ" pitchFamily="50" charset="-128"/>
              <a:cs typeface="メイリオ" pitchFamily="50" charset="-128"/>
            </a:endParaRPr>
          </a:p>
          <a:p>
            <a:pPr eaLnBrk="1" fontAlgn="base" hangingPunct="1">
              <a:spcBef>
                <a:spcPct val="0"/>
              </a:spcBef>
              <a:spcAft>
                <a:spcPct val="0"/>
              </a:spcAft>
              <a:buFontTx/>
              <a:buNone/>
            </a:pPr>
            <a:r>
              <a:rPr lang="en-US" altLang="ja-JP" sz="1000">
                <a:solidFill>
                  <a:srgbClr val="000000"/>
                </a:solidFill>
                <a:latin typeface="メイリオ" pitchFamily="50" charset="-128"/>
                <a:ea typeface="メイリオ" pitchFamily="50" charset="-128"/>
                <a:cs typeface="メイリオ" pitchFamily="50" charset="-128"/>
              </a:rPr>
              <a:t>	</a:t>
            </a:r>
            <a:r>
              <a:rPr lang="ja-JP" altLang="en-US" sz="1000">
                <a:solidFill>
                  <a:srgbClr val="000000"/>
                </a:solidFill>
                <a:latin typeface="メイリオ" pitchFamily="50" charset="-128"/>
                <a:ea typeface="メイリオ" pitchFamily="50" charset="-128"/>
                <a:cs typeface="メイリオ" pitchFamily="50" charset="-128"/>
              </a:rPr>
              <a:t>●事業戦略の策定</a:t>
            </a:r>
            <a:r>
              <a:rPr lang="en-US" altLang="ja-JP" sz="1000">
                <a:solidFill>
                  <a:srgbClr val="000000"/>
                </a:solidFill>
                <a:latin typeface="メイリオ" pitchFamily="50" charset="-128"/>
                <a:ea typeface="メイリオ" pitchFamily="50" charset="-128"/>
                <a:cs typeface="メイリオ" pitchFamily="50" charset="-128"/>
              </a:rPr>
              <a:t>	</a:t>
            </a:r>
            <a:r>
              <a:rPr lang="ja-JP" altLang="en-US" sz="1000">
                <a:solidFill>
                  <a:srgbClr val="000000"/>
                </a:solidFill>
                <a:latin typeface="メイリオ" pitchFamily="50" charset="-128"/>
                <a:ea typeface="メイリオ" pitchFamily="50" charset="-128"/>
                <a:cs typeface="メイリオ" pitchFamily="50" charset="-128"/>
              </a:rPr>
              <a:t>◂◂◂　マーケティング基礎調査</a:t>
            </a:r>
          </a:p>
        </p:txBody>
      </p:sp>
      <p:sp>
        <p:nvSpPr>
          <p:cNvPr id="56" name="正方形/長方形 55"/>
          <p:cNvSpPr/>
          <p:nvPr/>
        </p:nvSpPr>
        <p:spPr bwMode="auto">
          <a:xfrm>
            <a:off x="146050" y="5148263"/>
            <a:ext cx="2736850" cy="263525"/>
          </a:xfrm>
          <a:prstGeom prst="rect">
            <a:avLst/>
          </a:prstGeom>
          <a:ln w="6350"/>
        </p:spPr>
        <p:style>
          <a:lnRef idx="2">
            <a:schemeClr val="accent2"/>
          </a:lnRef>
          <a:fillRef idx="1">
            <a:schemeClr val="lt1"/>
          </a:fillRef>
          <a:effectRef idx="0">
            <a:schemeClr val="accent2"/>
          </a:effectRef>
          <a:fontRef idx="minor">
            <a:schemeClr val="dk1"/>
          </a:fontRef>
        </p:style>
        <p:txBody>
          <a:bodyPr tIns="72000" bIns="36000" anchor="ctr">
            <a:spAutoFit/>
          </a:bodyPr>
          <a:lstStyle/>
          <a:p>
            <a:pPr>
              <a:defRPr/>
            </a:pPr>
            <a:r>
              <a:rPr lang="ja-JP" altLang="en-US" sz="1000" b="1"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区市町村等を対象としたセミナー・伴走支援</a:t>
            </a:r>
          </a:p>
        </p:txBody>
      </p:sp>
      <p:sp>
        <p:nvSpPr>
          <p:cNvPr id="102430" name="テキスト ボックス 56"/>
          <p:cNvSpPr txBox="1">
            <a:spLocks noChangeArrowheads="1"/>
          </p:cNvSpPr>
          <p:nvPr/>
        </p:nvSpPr>
        <p:spPr bwMode="auto">
          <a:xfrm>
            <a:off x="158750" y="5407025"/>
            <a:ext cx="272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tabLst>
                <a:tab pos="447675" algn="l"/>
                <a:tab pos="1881188" algn="l"/>
              </a:tabLst>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tabLst>
                <a:tab pos="447675" algn="l"/>
                <a:tab pos="1881188" algn="l"/>
              </a:tabLst>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tabLst>
                <a:tab pos="447675" algn="l"/>
                <a:tab pos="1881188" algn="l"/>
              </a:tabLst>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tabLst>
                <a:tab pos="447675" algn="l"/>
                <a:tab pos="1881188" algn="l"/>
              </a:tabLst>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tabLst>
                <a:tab pos="447675" algn="l"/>
                <a:tab pos="1881188" algn="l"/>
              </a:tabLst>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tabLst>
                <a:tab pos="447675" algn="l"/>
                <a:tab pos="1881188" algn="l"/>
              </a:tabLst>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tabLst>
                <a:tab pos="447675" algn="l"/>
                <a:tab pos="1881188" algn="l"/>
              </a:tabLst>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tabLst>
                <a:tab pos="447675" algn="l"/>
                <a:tab pos="1881188" algn="l"/>
              </a:tabLst>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tabLst>
                <a:tab pos="447675" algn="l"/>
                <a:tab pos="1881188" algn="l"/>
              </a:tabLst>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00">
                <a:solidFill>
                  <a:srgbClr val="000000"/>
                </a:solidFill>
                <a:latin typeface="メイリオ" pitchFamily="50" charset="-128"/>
                <a:ea typeface="メイリオ" pitchFamily="50" charset="-128"/>
                <a:cs typeface="メイリオ" pitchFamily="50" charset="-128"/>
              </a:rPr>
              <a:t>地域活動団体や新たな担い手を地域課題解決のためにコーディネートする取組を支援</a:t>
            </a:r>
          </a:p>
        </p:txBody>
      </p:sp>
      <p:sp>
        <p:nvSpPr>
          <p:cNvPr id="9" name="角丸四角形 8"/>
          <p:cNvSpPr/>
          <p:nvPr/>
        </p:nvSpPr>
        <p:spPr>
          <a:xfrm>
            <a:off x="261938" y="4891088"/>
            <a:ext cx="2652712" cy="179387"/>
          </a:xfrm>
          <a:prstGeom prst="roundRect">
            <a:avLst>
              <a:gd name="adj" fmla="val 50000"/>
            </a:avLst>
          </a:prstGeom>
        </p:spPr>
        <p:style>
          <a:lnRef idx="2">
            <a:schemeClr val="accent2">
              <a:shade val="50000"/>
            </a:schemeClr>
          </a:lnRef>
          <a:fillRef idx="1">
            <a:schemeClr val="accent2"/>
          </a:fillRef>
          <a:effectRef idx="0">
            <a:schemeClr val="accent2"/>
          </a:effectRef>
          <a:fontRef idx="minor">
            <a:schemeClr val="lt1"/>
          </a:fontRef>
        </p:style>
        <p:txBody>
          <a:bodyPr anchor="ctr" anchorCtr="1"/>
          <a:lstStyle/>
          <a:p>
            <a:pPr algn="ctr">
              <a:defRPr/>
            </a:pPr>
            <a:r>
              <a:rPr lang="ja-JP" altLang="en-US" sz="1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東京ホームタウンプロジェクト</a:t>
            </a:r>
          </a:p>
        </p:txBody>
      </p:sp>
      <p:sp>
        <p:nvSpPr>
          <p:cNvPr id="59" name="角丸四角形 58"/>
          <p:cNvSpPr/>
          <p:nvPr/>
        </p:nvSpPr>
        <p:spPr>
          <a:xfrm>
            <a:off x="3717925" y="4891088"/>
            <a:ext cx="1319213" cy="179387"/>
          </a:xfrm>
          <a:prstGeom prst="roundRect">
            <a:avLst>
              <a:gd name="adj" fmla="val 50000"/>
            </a:avLst>
          </a:prstGeom>
        </p:spPr>
        <p:style>
          <a:lnRef idx="2">
            <a:schemeClr val="accent5">
              <a:shade val="50000"/>
            </a:schemeClr>
          </a:lnRef>
          <a:fillRef idx="1">
            <a:schemeClr val="accent5"/>
          </a:fillRef>
          <a:effectRef idx="0">
            <a:schemeClr val="accent5"/>
          </a:effectRef>
          <a:fontRef idx="minor">
            <a:schemeClr val="lt1"/>
          </a:fontRef>
        </p:style>
        <p:txBody>
          <a:bodyPr anchor="ctr" anchorCtr="1"/>
          <a:lstStyle/>
          <a:p>
            <a:pPr algn="ctr">
              <a:defRPr/>
            </a:pPr>
            <a:r>
              <a:rPr lang="ja-JP" altLang="en-US" sz="11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区市町村</a:t>
            </a:r>
            <a:endParaRPr lang="en-US" altLang="ja-JP" sz="11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角丸四角形 59"/>
          <p:cNvSpPr/>
          <p:nvPr/>
        </p:nvSpPr>
        <p:spPr>
          <a:xfrm>
            <a:off x="6778625" y="6022975"/>
            <a:ext cx="1863725" cy="179388"/>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anchor="ctr" anchorCtr="1"/>
          <a:lstStyle/>
          <a:p>
            <a:pPr algn="ctr">
              <a:defRPr/>
            </a:pPr>
            <a:r>
              <a:rPr lang="ja-JP" altLang="en-US" sz="105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地域福祉の担い手団体</a:t>
            </a:r>
          </a:p>
        </p:txBody>
      </p:sp>
      <p:pic>
        <p:nvPicPr>
          <p:cNvPr id="102434" name="Picture 3" descr="C:\Users\T0497932\AppData\Local\Microsoft\Windows\Temporary Internet Files\Content.Outlook\739OP4WY\IMG_058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8113" y="5905500"/>
            <a:ext cx="1039812"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D:\まちだ\イラスト\IMG_058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53" b="-453"/>
          <a:stretch/>
        </p:blipFill>
        <p:spPr bwMode="auto">
          <a:xfrm>
            <a:off x="8718370" y="5834635"/>
            <a:ext cx="869816" cy="658272"/>
          </a:xfrm>
          <a:prstGeom prst="rect">
            <a:avLst/>
          </a:prstGeom>
          <a:solidFill>
            <a:schemeClr val="bg1"/>
          </a:solidFill>
          <a:effectLst>
            <a:softEdge rad="31750"/>
          </a:effectLst>
        </p:spPr>
      </p:pic>
      <p:sp>
        <p:nvSpPr>
          <p:cNvPr id="39" name="テキスト ボックス 38"/>
          <p:cNvSpPr txBox="1"/>
          <p:nvPr/>
        </p:nvSpPr>
        <p:spPr>
          <a:xfrm>
            <a:off x="3897313" y="679450"/>
            <a:ext cx="396875" cy="830263"/>
          </a:xfrm>
          <a:prstGeom prst="roundRect">
            <a:avLst>
              <a:gd name="adj" fmla="val 33699"/>
            </a:avLst>
          </a:prstGeom>
        </p:spPr>
        <p:style>
          <a:lnRef idx="2">
            <a:schemeClr val="accent6">
              <a:shade val="50000"/>
            </a:schemeClr>
          </a:lnRef>
          <a:fillRef idx="1">
            <a:schemeClr val="accent6"/>
          </a:fillRef>
          <a:effectRef idx="0">
            <a:schemeClr val="accent6"/>
          </a:effectRef>
          <a:fontRef idx="minor">
            <a:schemeClr val="lt1"/>
          </a:fontRef>
        </p:style>
        <p:txBody>
          <a:bodyPr vert="eaVert" lIns="36000" tIns="0" rIns="36000" bIns="0" anchor="ctr">
            <a:spAutoFit/>
          </a:bodyPr>
          <a:lstStyle/>
          <a:p>
            <a:pPr algn="ctr">
              <a:defRPr/>
            </a:pPr>
            <a:r>
              <a:rPr lang="ja-JP" altLang="en-US" sz="16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目  的</a:t>
            </a:r>
          </a:p>
        </p:txBody>
      </p:sp>
      <p:sp>
        <p:nvSpPr>
          <p:cNvPr id="102437" name="スライド番号プレースホルダー 5"/>
          <p:cNvSpPr txBox="1">
            <a:spLocks noGrp="1"/>
          </p:cNvSpPr>
          <p:nvPr/>
        </p:nvSpPr>
        <p:spPr bwMode="auto">
          <a:xfrm>
            <a:off x="7594600" y="6381750"/>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fontAlgn="base" hangingPunct="1">
              <a:spcBef>
                <a:spcPct val="0"/>
              </a:spcBef>
              <a:spcAft>
                <a:spcPct val="0"/>
              </a:spcAft>
              <a:buFontTx/>
              <a:buNone/>
            </a:pPr>
            <a:endParaRPr kumimoji="0" lang="en-US" altLang="ja-JP" sz="1400" dirty="0">
              <a:solidFill>
                <a:srgbClr val="000000"/>
              </a:solidFill>
              <a:latin typeface="Arial" pitchFamily="34" charset="0"/>
            </a:endParaRPr>
          </a:p>
          <a:p>
            <a:pPr algn="r" eaLnBrk="1" fontAlgn="base" hangingPunct="1">
              <a:spcBef>
                <a:spcPct val="0"/>
              </a:spcBef>
              <a:spcAft>
                <a:spcPct val="0"/>
              </a:spcAft>
              <a:buFontTx/>
              <a:buNone/>
            </a:pPr>
            <a:fld id="{31B2D23C-5684-43CF-B6DA-4B0708C972B1}" type="slidenum">
              <a:rPr kumimoji="0" lang="en-US" altLang="ja-JP" sz="1400" smtClean="0">
                <a:solidFill>
                  <a:srgbClr val="000000"/>
                </a:solidFill>
                <a:latin typeface="Arial" pitchFamily="34" charset="0"/>
              </a:rPr>
              <a:pPr algn="r" eaLnBrk="1" fontAlgn="base" hangingPunct="1">
                <a:spcBef>
                  <a:spcPct val="0"/>
                </a:spcBef>
                <a:spcAft>
                  <a:spcPct val="0"/>
                </a:spcAft>
                <a:buFontTx/>
                <a:buNone/>
              </a:pPr>
              <a:t>11</a:t>
            </a:fld>
            <a:endParaRPr kumimoji="0" lang="en-US" altLang="ja-JP" sz="1400" dirty="0">
              <a:solidFill>
                <a:srgbClr val="000000"/>
              </a:solidFill>
              <a:latin typeface="Arial" pitchFamily="34" charset="0"/>
            </a:endParaRPr>
          </a:p>
        </p:txBody>
      </p:sp>
      <p:sp>
        <p:nvSpPr>
          <p:cNvPr id="47" name="正方形/長方形 46"/>
          <p:cNvSpPr/>
          <p:nvPr/>
        </p:nvSpPr>
        <p:spPr>
          <a:xfrm>
            <a:off x="11113" y="11113"/>
            <a:ext cx="9877425" cy="468312"/>
          </a:xfrm>
          <a:prstGeom prst="rect">
            <a:avLst/>
          </a:prstGeom>
          <a:solidFill>
            <a:srgbClr val="FFF0E1"/>
          </a:solidFill>
          <a:ln w="38100">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algn="ctr">
              <a:defRPr/>
            </a:pPr>
            <a:r>
              <a:rPr lang="ja-JP" altLang="en-US" sz="1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東京ホームタウンプロジェクト　事業概要</a:t>
            </a:r>
          </a:p>
        </p:txBody>
      </p:sp>
      <p:pic>
        <p:nvPicPr>
          <p:cNvPr id="102439" name="Picture 5" descr="D:\まちだ\イラスト\IMG_059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70925" y="476885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616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18">
            <a:extLst>
              <a:ext uri="{FF2B5EF4-FFF2-40B4-BE49-F238E27FC236}">
                <a16:creationId xmlns:a16="http://schemas.microsoft.com/office/drawing/2014/main" id="{0F1D85D7-2494-46C2-888C-05A69C223B60}"/>
              </a:ext>
            </a:extLst>
          </p:cNvPr>
          <p:cNvGrpSpPr/>
          <p:nvPr/>
        </p:nvGrpSpPr>
        <p:grpSpPr>
          <a:xfrm>
            <a:off x="12781" y="-2669"/>
            <a:ext cx="9906000" cy="461963"/>
            <a:chOff x="0" y="0"/>
            <a:chExt cx="9144000" cy="461963"/>
          </a:xfrm>
        </p:grpSpPr>
        <p:sp>
          <p:nvSpPr>
            <p:cNvPr id="6" name="正方形/長方形 5">
              <a:extLst>
                <a:ext uri="{FF2B5EF4-FFF2-40B4-BE49-F238E27FC236}">
                  <a16:creationId xmlns:a16="http://schemas.microsoft.com/office/drawing/2014/main" id="{F9000725-C6A4-476A-A7E9-7FC7FC99DCBF}"/>
                </a:ext>
              </a:extLst>
            </p:cNvPr>
            <p:cNvSpPr/>
            <p:nvPr/>
          </p:nvSpPr>
          <p:spPr>
            <a:xfrm>
              <a:off x="0" y="0"/>
              <a:ext cx="9144000" cy="461963"/>
            </a:xfrm>
            <a:prstGeom prst="rect">
              <a:avLst/>
            </a:prstGeom>
            <a:solidFill>
              <a:srgbClr val="FFF0E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00" dirty="0">
                <a:solidFill>
                  <a:schemeClr val="tx1"/>
                </a:solidFill>
                <a:latin typeface="メイリオ" pitchFamily="50" charset="-128"/>
                <a:ea typeface="メイリオ" pitchFamily="50" charset="-128"/>
              </a:endParaRPr>
            </a:p>
          </p:txBody>
        </p:sp>
        <p:sp>
          <p:nvSpPr>
            <p:cNvPr id="7" name="正方形/長方形 6">
              <a:extLst>
                <a:ext uri="{FF2B5EF4-FFF2-40B4-BE49-F238E27FC236}">
                  <a16:creationId xmlns:a16="http://schemas.microsoft.com/office/drawing/2014/main" id="{9B459F3A-27D0-43BC-8CB8-3D188F13EF9B}"/>
                </a:ext>
              </a:extLst>
            </p:cNvPr>
            <p:cNvSpPr/>
            <p:nvPr/>
          </p:nvSpPr>
          <p:spPr>
            <a:xfrm>
              <a:off x="211679" y="88056"/>
              <a:ext cx="101219" cy="330299"/>
            </a:xfrm>
            <a:prstGeom prst="rect">
              <a:avLst/>
            </a:prstGeom>
            <a:solidFill>
              <a:srgbClr val="FF75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00" dirty="0">
                <a:solidFill>
                  <a:schemeClr val="tx1"/>
                </a:solidFill>
                <a:latin typeface="メイリオ" pitchFamily="50" charset="-128"/>
                <a:ea typeface="メイリオ" pitchFamily="50" charset="-128"/>
              </a:endParaRPr>
            </a:p>
          </p:txBody>
        </p:sp>
      </p:grpSp>
      <p:sp>
        <p:nvSpPr>
          <p:cNvPr id="8" name="タイトル 6">
            <a:extLst>
              <a:ext uri="{FF2B5EF4-FFF2-40B4-BE49-F238E27FC236}">
                <a16:creationId xmlns:a16="http://schemas.microsoft.com/office/drawing/2014/main" id="{D8AC02F1-B340-4E04-A63D-D95DA1B30E1C}"/>
              </a:ext>
            </a:extLst>
          </p:cNvPr>
          <p:cNvSpPr txBox="1">
            <a:spLocks/>
          </p:cNvSpPr>
          <p:nvPr/>
        </p:nvSpPr>
        <p:spPr bwMode="auto">
          <a:xfrm>
            <a:off x="406085" y="66406"/>
            <a:ext cx="89154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2400" kern="1200">
                <a:solidFill>
                  <a:schemeClr val="tx1"/>
                </a:solidFill>
                <a:latin typeface="メイリオ" pitchFamily="50" charset="-128"/>
                <a:ea typeface="メイリオ" pitchFamily="50" charset="-128"/>
                <a:cs typeface="メイリオ" pitchFamily="50" charset="-128"/>
              </a:defRPr>
            </a:lvl1pPr>
            <a:lvl2pPr algn="ctr" rtl="0" eaLnBrk="0" fontAlgn="base" hangingPunct="0">
              <a:spcBef>
                <a:spcPct val="0"/>
              </a:spcBef>
              <a:spcAft>
                <a:spcPct val="0"/>
              </a:spcAft>
              <a:defRPr kumimoji="1" sz="2400">
                <a:solidFill>
                  <a:schemeClr val="tx1"/>
                </a:solidFill>
                <a:latin typeface="メイリオ" pitchFamily="50" charset="-128"/>
                <a:ea typeface="メイリオ" pitchFamily="50" charset="-128"/>
                <a:cs typeface="メイリオ" pitchFamily="50" charset="-128"/>
              </a:defRPr>
            </a:lvl2pPr>
            <a:lvl3pPr algn="ctr" rtl="0" eaLnBrk="0" fontAlgn="base" hangingPunct="0">
              <a:spcBef>
                <a:spcPct val="0"/>
              </a:spcBef>
              <a:spcAft>
                <a:spcPct val="0"/>
              </a:spcAft>
              <a:defRPr kumimoji="1" sz="2400">
                <a:solidFill>
                  <a:schemeClr val="tx1"/>
                </a:solidFill>
                <a:latin typeface="メイリオ" pitchFamily="50" charset="-128"/>
                <a:ea typeface="メイリオ" pitchFamily="50" charset="-128"/>
                <a:cs typeface="メイリオ" pitchFamily="50" charset="-128"/>
              </a:defRPr>
            </a:lvl3pPr>
            <a:lvl4pPr algn="ctr" rtl="0" eaLnBrk="0" fontAlgn="base" hangingPunct="0">
              <a:spcBef>
                <a:spcPct val="0"/>
              </a:spcBef>
              <a:spcAft>
                <a:spcPct val="0"/>
              </a:spcAft>
              <a:defRPr kumimoji="1" sz="2400">
                <a:solidFill>
                  <a:schemeClr val="tx1"/>
                </a:solidFill>
                <a:latin typeface="メイリオ" pitchFamily="50" charset="-128"/>
                <a:ea typeface="メイリオ" pitchFamily="50" charset="-128"/>
                <a:cs typeface="メイリオ" pitchFamily="50" charset="-128"/>
              </a:defRPr>
            </a:lvl4pPr>
            <a:lvl5pPr algn="ctr" rtl="0" eaLnBrk="0" fontAlgn="base" hangingPunct="0">
              <a:spcBef>
                <a:spcPct val="0"/>
              </a:spcBef>
              <a:spcAft>
                <a:spcPct val="0"/>
              </a:spcAft>
              <a:defRPr kumimoji="1" sz="2400">
                <a:solidFill>
                  <a:schemeClr val="tx1"/>
                </a:solidFill>
                <a:latin typeface="メイリオ" pitchFamily="50" charset="-128"/>
                <a:ea typeface="メイリオ" pitchFamily="50" charset="-128"/>
                <a:cs typeface="メイリオ" pitchFamily="50" charset="-128"/>
              </a:defRPr>
            </a:lvl5pPr>
            <a:lvl6pPr marL="457200" algn="ctr" rtl="0" eaLnBrk="1" fontAlgn="base" hangingPunct="1">
              <a:spcBef>
                <a:spcPct val="0"/>
              </a:spcBef>
              <a:spcAft>
                <a:spcPct val="0"/>
              </a:spcAft>
              <a:defRPr kumimoji="1" sz="2400">
                <a:solidFill>
                  <a:schemeClr val="tx1"/>
                </a:solidFill>
                <a:latin typeface="メイリオ" pitchFamily="50" charset="-128"/>
                <a:ea typeface="メイリオ" pitchFamily="50" charset="-128"/>
              </a:defRPr>
            </a:lvl6pPr>
            <a:lvl7pPr marL="914400" algn="ctr" rtl="0" eaLnBrk="1" fontAlgn="base" hangingPunct="1">
              <a:spcBef>
                <a:spcPct val="0"/>
              </a:spcBef>
              <a:spcAft>
                <a:spcPct val="0"/>
              </a:spcAft>
              <a:defRPr kumimoji="1" sz="2400">
                <a:solidFill>
                  <a:schemeClr val="tx1"/>
                </a:solidFill>
                <a:latin typeface="メイリオ" pitchFamily="50" charset="-128"/>
                <a:ea typeface="メイリオ" pitchFamily="50" charset="-128"/>
              </a:defRPr>
            </a:lvl7pPr>
            <a:lvl8pPr marL="1371600" algn="ctr" rtl="0" eaLnBrk="1" fontAlgn="base" hangingPunct="1">
              <a:spcBef>
                <a:spcPct val="0"/>
              </a:spcBef>
              <a:spcAft>
                <a:spcPct val="0"/>
              </a:spcAft>
              <a:defRPr kumimoji="1" sz="2400">
                <a:solidFill>
                  <a:schemeClr val="tx1"/>
                </a:solidFill>
                <a:latin typeface="メイリオ" pitchFamily="50" charset="-128"/>
                <a:ea typeface="メイリオ" pitchFamily="50" charset="-128"/>
              </a:defRPr>
            </a:lvl8pPr>
            <a:lvl9pPr marL="1828800" algn="ctr" rtl="0" eaLnBrk="1" fontAlgn="base" hangingPunct="1">
              <a:spcBef>
                <a:spcPct val="0"/>
              </a:spcBef>
              <a:spcAft>
                <a:spcPct val="0"/>
              </a:spcAft>
              <a:defRPr kumimoji="1" sz="2400">
                <a:solidFill>
                  <a:schemeClr val="tx1"/>
                </a:solidFill>
                <a:latin typeface="メイリオ" pitchFamily="50" charset="-128"/>
                <a:ea typeface="メイリオ" pitchFamily="50" charset="-128"/>
              </a:defRPr>
            </a:lvl9pPr>
          </a:lstStyle>
          <a:p>
            <a:pPr algn="l"/>
            <a:r>
              <a:rPr lang="en-US" altLang="ja-JP" dirty="0"/>
              <a:t>2018</a:t>
            </a:r>
            <a:r>
              <a:rPr lang="ja-JP" altLang="en-US" dirty="0"/>
              <a:t>年度の東京ホームタウンプロジェクト</a:t>
            </a:r>
          </a:p>
        </p:txBody>
      </p:sp>
      <p:sp>
        <p:nvSpPr>
          <p:cNvPr id="10" name="正方形/長方形 9">
            <a:extLst>
              <a:ext uri="{FF2B5EF4-FFF2-40B4-BE49-F238E27FC236}">
                <a16:creationId xmlns:a16="http://schemas.microsoft.com/office/drawing/2014/main" id="{463B3C7A-7307-4A05-BA5B-B34C394ECEA2}"/>
              </a:ext>
            </a:extLst>
          </p:cNvPr>
          <p:cNvSpPr/>
          <p:nvPr/>
        </p:nvSpPr>
        <p:spPr>
          <a:xfrm>
            <a:off x="242099" y="628710"/>
            <a:ext cx="9469429" cy="287229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a:extLst>
              <a:ext uri="{FF2B5EF4-FFF2-40B4-BE49-F238E27FC236}">
                <a16:creationId xmlns:a16="http://schemas.microsoft.com/office/drawing/2014/main" id="{D87AF99B-E6EA-4E57-B830-A0229959EFDF}"/>
              </a:ext>
            </a:extLst>
          </p:cNvPr>
          <p:cNvSpPr/>
          <p:nvPr/>
        </p:nvSpPr>
        <p:spPr>
          <a:xfrm>
            <a:off x="242097" y="3789040"/>
            <a:ext cx="6356767" cy="28530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a:extLst>
              <a:ext uri="{FF2B5EF4-FFF2-40B4-BE49-F238E27FC236}">
                <a16:creationId xmlns:a16="http://schemas.microsoft.com/office/drawing/2014/main" id="{3525865B-B526-484F-B87A-51D411DFBBAB}"/>
              </a:ext>
            </a:extLst>
          </p:cNvPr>
          <p:cNvSpPr/>
          <p:nvPr/>
        </p:nvSpPr>
        <p:spPr>
          <a:xfrm>
            <a:off x="6687327" y="3789040"/>
            <a:ext cx="3024200" cy="28083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L 字 12">
            <a:extLst>
              <a:ext uri="{FF2B5EF4-FFF2-40B4-BE49-F238E27FC236}">
                <a16:creationId xmlns:a16="http://schemas.microsoft.com/office/drawing/2014/main" id="{EBDF34B6-DAE8-4EF3-8F39-643D9CECDDDC}"/>
              </a:ext>
            </a:extLst>
          </p:cNvPr>
          <p:cNvSpPr/>
          <p:nvPr/>
        </p:nvSpPr>
        <p:spPr>
          <a:xfrm flipV="1">
            <a:off x="167332" y="571971"/>
            <a:ext cx="9622206" cy="6070125"/>
          </a:xfrm>
          <a:prstGeom prst="corner">
            <a:avLst>
              <a:gd name="adj1" fmla="val 48830"/>
              <a:gd name="adj2" fmla="val 59386"/>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a:extLst>
              <a:ext uri="{FF2B5EF4-FFF2-40B4-BE49-F238E27FC236}">
                <a16:creationId xmlns:a16="http://schemas.microsoft.com/office/drawing/2014/main" id="{CAAD6CA4-78D5-4AA3-8F2E-C6B657907F78}"/>
              </a:ext>
            </a:extLst>
          </p:cNvPr>
          <p:cNvSpPr/>
          <p:nvPr/>
        </p:nvSpPr>
        <p:spPr>
          <a:xfrm>
            <a:off x="242099" y="628710"/>
            <a:ext cx="1902589" cy="280010"/>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lnSpc>
                <a:spcPct val="150000"/>
              </a:lnSpc>
            </a:pP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①個別支援</a:t>
            </a:r>
          </a:p>
        </p:txBody>
      </p:sp>
      <p:sp>
        <p:nvSpPr>
          <p:cNvPr id="15" name="正方形/長方形 14">
            <a:extLst>
              <a:ext uri="{FF2B5EF4-FFF2-40B4-BE49-F238E27FC236}">
                <a16:creationId xmlns:a16="http://schemas.microsoft.com/office/drawing/2014/main" id="{598FB358-4EA1-49F7-A249-571EF5006CE6}"/>
              </a:ext>
            </a:extLst>
          </p:cNvPr>
          <p:cNvSpPr/>
          <p:nvPr/>
        </p:nvSpPr>
        <p:spPr>
          <a:xfrm>
            <a:off x="242099" y="3789038"/>
            <a:ext cx="2136615" cy="274794"/>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lnSpc>
                <a:spcPct val="150000"/>
              </a:lnSpc>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②相互学習</a:t>
            </a:r>
            <a:endPar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a:extLst>
              <a:ext uri="{FF2B5EF4-FFF2-40B4-BE49-F238E27FC236}">
                <a16:creationId xmlns:a16="http://schemas.microsoft.com/office/drawing/2014/main" id="{6B864E92-404E-49FF-AA5B-552E6F4F7715}"/>
              </a:ext>
            </a:extLst>
          </p:cNvPr>
          <p:cNvSpPr/>
          <p:nvPr/>
        </p:nvSpPr>
        <p:spPr>
          <a:xfrm>
            <a:off x="6688399" y="3795610"/>
            <a:ext cx="1560172" cy="279762"/>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lnSpc>
                <a:spcPct val="150000"/>
              </a:lnSpc>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③人材育成</a:t>
            </a:r>
            <a:endPar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a:extLst>
              <a:ext uri="{FF2B5EF4-FFF2-40B4-BE49-F238E27FC236}">
                <a16:creationId xmlns:a16="http://schemas.microsoft.com/office/drawing/2014/main" id="{E087A42D-1879-4C09-B179-1E95B4CD8616}"/>
              </a:ext>
            </a:extLst>
          </p:cNvPr>
          <p:cNvSpPr txBox="1"/>
          <p:nvPr/>
        </p:nvSpPr>
        <p:spPr>
          <a:xfrm>
            <a:off x="359080" y="1008374"/>
            <a:ext cx="9338794" cy="584775"/>
          </a:xfrm>
          <a:prstGeom prst="rect">
            <a:avLst/>
          </a:prstGeom>
          <a:noFill/>
        </p:spPr>
        <p:txBody>
          <a:bodyPr wrap="square" rtlCol="0">
            <a:spAutoFit/>
          </a:bodyPr>
          <a:lstStyle/>
          <a:p>
            <a:r>
              <a:rPr lang="ja-JP" altLang="en-US" sz="1600" dirty="0">
                <a:latin typeface="メイリオ" pitchFamily="50" charset="-128"/>
                <a:ea typeface="メイリオ" pitchFamily="50" charset="-128"/>
              </a:rPr>
              <a:t>　短期間ですぐに役立つ成果物を作成する「プロボノ</a:t>
            </a:r>
            <a:r>
              <a:rPr lang="en-US" altLang="ja-JP" sz="1600" dirty="0">
                <a:latin typeface="メイリオ" pitchFamily="50" charset="-128"/>
                <a:ea typeface="メイリオ" pitchFamily="50" charset="-128"/>
              </a:rPr>
              <a:t>1DAY</a:t>
            </a:r>
            <a:r>
              <a:rPr lang="ja-JP" altLang="en-US" sz="1600" dirty="0">
                <a:latin typeface="メイリオ" pitchFamily="50" charset="-128"/>
                <a:ea typeface="メイリオ" pitchFamily="50" charset="-128"/>
              </a:rPr>
              <a:t>チャレンジ」と、じっくり腰を据えて取り組む「ホームタウンプロボノ」で、団体の運営基盤強化につながる支援を提供します。</a:t>
            </a:r>
            <a:endParaRPr kumimoji="1" lang="ja-JP" altLang="en-US" sz="1600" dirty="0">
              <a:latin typeface="メイリオ" pitchFamily="50" charset="-128"/>
              <a:ea typeface="メイリオ" pitchFamily="50" charset="-128"/>
            </a:endParaRPr>
          </a:p>
        </p:txBody>
      </p:sp>
      <p:sp>
        <p:nvSpPr>
          <p:cNvPr id="21" name="正方形/長方形 20">
            <a:extLst>
              <a:ext uri="{FF2B5EF4-FFF2-40B4-BE49-F238E27FC236}">
                <a16:creationId xmlns:a16="http://schemas.microsoft.com/office/drawing/2014/main" id="{1EF93D07-900A-4103-BAAD-5E8BD9DF20AA}"/>
              </a:ext>
            </a:extLst>
          </p:cNvPr>
          <p:cNvSpPr/>
          <p:nvPr/>
        </p:nvSpPr>
        <p:spPr>
          <a:xfrm>
            <a:off x="-397018" y="4254036"/>
            <a:ext cx="4881967" cy="307777"/>
          </a:xfrm>
          <a:prstGeom prst="rect">
            <a:avLst/>
          </a:prstGeom>
        </p:spPr>
        <p:txBody>
          <a:bodyPr wrap="square">
            <a:spAutoFit/>
          </a:bodyPr>
          <a:lstStyle/>
          <a:p>
            <a:pPr algn="ct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「東京ホームタウン スタディツアー」</a:t>
            </a: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四角形: 角を丸くする 23">
            <a:extLst>
              <a:ext uri="{FF2B5EF4-FFF2-40B4-BE49-F238E27FC236}">
                <a16:creationId xmlns:a16="http://schemas.microsoft.com/office/drawing/2014/main" id="{56D4AA73-022B-41D1-BBC7-5B55203FD645}"/>
              </a:ext>
            </a:extLst>
          </p:cNvPr>
          <p:cNvSpPr/>
          <p:nvPr/>
        </p:nvSpPr>
        <p:spPr>
          <a:xfrm>
            <a:off x="471390" y="1705788"/>
            <a:ext cx="4582107" cy="1560976"/>
          </a:xfrm>
          <a:prstGeom prst="roundRect">
            <a:avLst/>
          </a:prstGeom>
          <a:solidFill>
            <a:srgbClr val="FFFF9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短期プロジェクト</a:t>
            </a:r>
            <a:endPar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「プロボノ１</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DAY</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チャレンジ」</a:t>
            </a:r>
            <a:endPar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日（土）本番開催</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１カ月の準備期間＋本番１日</a:t>
            </a:r>
            <a:endPar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四角形: 角を丸くする 25">
            <a:extLst>
              <a:ext uri="{FF2B5EF4-FFF2-40B4-BE49-F238E27FC236}">
                <a16:creationId xmlns:a16="http://schemas.microsoft.com/office/drawing/2014/main" id="{F4610485-E7F2-487A-922F-023E357AB13C}"/>
              </a:ext>
            </a:extLst>
          </p:cNvPr>
          <p:cNvSpPr/>
          <p:nvPr/>
        </p:nvSpPr>
        <p:spPr>
          <a:xfrm>
            <a:off x="5187026" y="1710002"/>
            <a:ext cx="4390974" cy="1560976"/>
          </a:xfrm>
          <a:prstGeom prst="roundRect">
            <a:avLst/>
          </a:pr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中・長期プロジェクト</a:t>
            </a:r>
            <a:endPar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「ホームタウンプロボノ」</a:t>
            </a:r>
            <a:endPar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月頃予定</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約２～６カ月間</a:t>
            </a:r>
            <a:b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プロジェクト開始時期は支援内容により異なります</a:t>
            </a:r>
            <a:endPar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a:extLst>
              <a:ext uri="{FF2B5EF4-FFF2-40B4-BE49-F238E27FC236}">
                <a16:creationId xmlns:a16="http://schemas.microsoft.com/office/drawing/2014/main" id="{D03DACFC-7AE8-4859-BB56-5E33F6FE76F1}"/>
              </a:ext>
            </a:extLst>
          </p:cNvPr>
          <p:cNvSpPr/>
          <p:nvPr/>
        </p:nvSpPr>
        <p:spPr>
          <a:xfrm>
            <a:off x="393323" y="4941168"/>
            <a:ext cx="3311538" cy="1292662"/>
          </a:xfrm>
          <a:prstGeom prst="rect">
            <a:avLst/>
          </a:prstGeom>
        </p:spPr>
        <p:txBody>
          <a:bodyPr wrap="square">
            <a:spAutoFit/>
          </a:bodyPr>
          <a:lstStyle/>
          <a:p>
            <a:r>
              <a:rPr lang="ja-JP" altLang="en-US" sz="1300" dirty="0">
                <a:latin typeface="メイリオ" panose="020B0604030504040204" pitchFamily="50" charset="-128"/>
                <a:ea typeface="メイリオ" panose="020B0604030504040204" pitchFamily="50" charset="-128"/>
              </a:rPr>
              <a:t>　他地域の取組からの学び合いによる各活動団体の活性化、地域活動に中心的に携わる活動者同士のネットワーキング等を目的とし、東京ホームタウンプロジェクト参加団体の活動現場を訪問するスタディツアーを実施します。</a:t>
            </a:r>
            <a:endParaRPr lang="en-US" altLang="ja-JP" sz="1300" dirty="0">
              <a:latin typeface="メイリオ" panose="020B0604030504040204" pitchFamily="50" charset="-128"/>
              <a:ea typeface="メイリオ" panose="020B0604030504040204" pitchFamily="50" charset="-128"/>
            </a:endParaRPr>
          </a:p>
        </p:txBody>
      </p:sp>
      <p:sp>
        <p:nvSpPr>
          <p:cNvPr id="28" name="正方形/長方形 27">
            <a:extLst>
              <a:ext uri="{FF2B5EF4-FFF2-40B4-BE49-F238E27FC236}">
                <a16:creationId xmlns:a16="http://schemas.microsoft.com/office/drawing/2014/main" id="{28F9910D-91C7-47B3-9FC5-9EB03F59776F}"/>
              </a:ext>
            </a:extLst>
          </p:cNvPr>
          <p:cNvSpPr/>
          <p:nvPr/>
        </p:nvSpPr>
        <p:spPr>
          <a:xfrm>
            <a:off x="-432798" y="4474996"/>
            <a:ext cx="4953000" cy="523220"/>
          </a:xfrm>
          <a:prstGeom prst="rect">
            <a:avLst/>
          </a:prstGeom>
        </p:spPr>
        <p:txBody>
          <a:bodyPr>
            <a:spAutoFit/>
          </a:bodyPr>
          <a:lstStyle/>
          <a:p>
            <a:pPr algn="ctr"/>
            <a:r>
              <a:rPr lang="en-US" altLang="ja-JP" sz="1400" b="1" dirty="0">
                <a:latin typeface="メイリオ" pitchFamily="50" charset="-128"/>
                <a:ea typeface="メイリオ" pitchFamily="50" charset="-128"/>
              </a:rPr>
              <a:t>6</a:t>
            </a:r>
            <a:r>
              <a:rPr lang="ja-JP" altLang="en-US" sz="1400" b="1" dirty="0">
                <a:latin typeface="メイリオ" pitchFamily="50" charset="-128"/>
                <a:ea typeface="メイリオ" pitchFamily="50" charset="-128"/>
              </a:rPr>
              <a:t>月以降 月</a:t>
            </a:r>
            <a:r>
              <a:rPr lang="en-US" altLang="ja-JP" sz="1400" b="1" dirty="0">
                <a:latin typeface="メイリオ" pitchFamily="50" charset="-128"/>
                <a:ea typeface="メイリオ" pitchFamily="50" charset="-128"/>
              </a:rPr>
              <a:t>1</a:t>
            </a:r>
            <a:r>
              <a:rPr lang="ja-JP" altLang="en-US" sz="1400" b="1" dirty="0">
                <a:latin typeface="メイリオ" pitchFamily="50" charset="-128"/>
                <a:ea typeface="メイリオ" pitchFamily="50" charset="-128"/>
              </a:rPr>
              <a:t>回目安 実施予定</a:t>
            </a:r>
            <a:endParaRPr lang="en-US" altLang="ja-JP" sz="1400" b="1" dirty="0">
              <a:latin typeface="メイリオ" pitchFamily="50" charset="-128"/>
              <a:ea typeface="メイリオ" pitchFamily="50" charset="-128"/>
            </a:endParaRPr>
          </a:p>
          <a:p>
            <a:pPr algn="ctr"/>
            <a:r>
              <a:rPr lang="ja-JP" altLang="en-US" sz="1400" b="1" dirty="0">
                <a:latin typeface="メイリオ" pitchFamily="50" charset="-128"/>
                <a:ea typeface="メイリオ" pitchFamily="50" charset="-128"/>
              </a:rPr>
              <a:t>　　訪問先団体：８～</a:t>
            </a:r>
            <a:r>
              <a:rPr lang="en-US" altLang="ja-JP" sz="1400" b="1" dirty="0">
                <a:latin typeface="メイリオ" pitchFamily="50" charset="-128"/>
                <a:ea typeface="メイリオ" pitchFamily="50" charset="-128"/>
              </a:rPr>
              <a:t>10</a:t>
            </a:r>
            <a:r>
              <a:rPr lang="ja-JP" altLang="en-US" sz="1400" b="1" dirty="0">
                <a:latin typeface="メイリオ" pitchFamily="50" charset="-128"/>
                <a:ea typeface="メイリオ" pitchFamily="50" charset="-128"/>
              </a:rPr>
              <a:t>団体（予定）</a:t>
            </a:r>
            <a:endParaRPr lang="en-US" altLang="ja-JP" sz="1400" b="1" dirty="0">
              <a:latin typeface="メイリオ" pitchFamily="50" charset="-128"/>
              <a:ea typeface="メイリオ" pitchFamily="50" charset="-128"/>
            </a:endParaRPr>
          </a:p>
        </p:txBody>
      </p:sp>
      <p:sp>
        <p:nvSpPr>
          <p:cNvPr id="30" name="正方形/長方形 29">
            <a:extLst>
              <a:ext uri="{FF2B5EF4-FFF2-40B4-BE49-F238E27FC236}">
                <a16:creationId xmlns:a16="http://schemas.microsoft.com/office/drawing/2014/main" id="{516419B9-9273-403B-9749-B2F94514E313}"/>
              </a:ext>
            </a:extLst>
          </p:cNvPr>
          <p:cNvSpPr/>
          <p:nvPr/>
        </p:nvSpPr>
        <p:spPr>
          <a:xfrm>
            <a:off x="6682402" y="5007628"/>
            <a:ext cx="3056268" cy="1569660"/>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rPr>
              <a:t>　シニア世代・プレシニア世代を対象に、地域団体・</a:t>
            </a:r>
            <a:r>
              <a:rPr lang="en-US" altLang="ja-JP" sz="1200" dirty="0">
                <a:latin typeface="メイリオ" panose="020B0604030504040204" pitchFamily="50" charset="-128"/>
                <a:ea typeface="メイリオ" panose="020B0604030504040204" pitchFamily="50" charset="-128"/>
              </a:rPr>
              <a:t>NPO</a:t>
            </a:r>
            <a:r>
              <a:rPr lang="ja-JP" altLang="en-US" sz="1200" dirty="0">
                <a:latin typeface="メイリオ" panose="020B0604030504040204" pitchFamily="50" charset="-128"/>
                <a:ea typeface="メイリオ" panose="020B0604030504040204" pitchFamily="50" charset="-128"/>
              </a:rPr>
              <a:t>等へのプロボノ活動を通じて、自身のキャリアの振り返りとリタイア後の社会参加につなげることを目的とした研修プログラム。</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生活支援</a:t>
            </a:r>
            <a:r>
              <a:rPr lang="en-US" altLang="ja-JP" sz="1200" dirty="0">
                <a:latin typeface="メイリオ" panose="020B0604030504040204" pitchFamily="50" charset="-128"/>
                <a:ea typeface="メイリオ" panose="020B0604030504040204" pitchFamily="50" charset="-128"/>
              </a:rPr>
              <a:t>CD</a:t>
            </a:r>
            <a:r>
              <a:rPr lang="ja-JP" altLang="en-US" sz="1200" dirty="0">
                <a:latin typeface="メイリオ" panose="020B0604030504040204" pitchFamily="50" charset="-128"/>
                <a:ea typeface="メイリオ" panose="020B0604030504040204" pitchFamily="50" charset="-128"/>
              </a:rPr>
              <a:t>等中間支援組織職員が参加することで地域の課題解決力向上にもつながります。</a:t>
            </a:r>
            <a:endParaRPr lang="en-US" altLang="ja-JP" sz="1200" dirty="0">
              <a:latin typeface="メイリオ" panose="020B0604030504040204" pitchFamily="50" charset="-128"/>
              <a:ea typeface="メイリオ" panose="020B0604030504040204" pitchFamily="50" charset="-128"/>
            </a:endParaRPr>
          </a:p>
        </p:txBody>
      </p:sp>
      <p:sp>
        <p:nvSpPr>
          <p:cNvPr id="31" name="正方形/長方形 30">
            <a:extLst>
              <a:ext uri="{FF2B5EF4-FFF2-40B4-BE49-F238E27FC236}">
                <a16:creationId xmlns:a16="http://schemas.microsoft.com/office/drawing/2014/main" id="{51BA8F1D-7E43-4ACF-BBC9-C9D59682A477}"/>
              </a:ext>
            </a:extLst>
          </p:cNvPr>
          <p:cNvSpPr/>
          <p:nvPr/>
        </p:nvSpPr>
        <p:spPr>
          <a:xfrm>
            <a:off x="5758443" y="4243035"/>
            <a:ext cx="4881967" cy="307777"/>
          </a:xfrm>
          <a:prstGeom prst="rect">
            <a:avLst/>
          </a:prstGeom>
        </p:spPr>
        <p:txBody>
          <a:bodyPr wrap="square">
            <a:spAutoFit/>
          </a:bodyPr>
          <a:lstStyle/>
          <a:p>
            <a:pPr algn="ct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THTP</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ライフシフトプログラム」</a:t>
            </a: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正方形/長方形 31">
            <a:extLst>
              <a:ext uri="{FF2B5EF4-FFF2-40B4-BE49-F238E27FC236}">
                <a16:creationId xmlns:a16="http://schemas.microsoft.com/office/drawing/2014/main" id="{9E3BF9BC-2951-4BFB-B0F6-14CFD5EE7E65}"/>
              </a:ext>
            </a:extLst>
          </p:cNvPr>
          <p:cNvSpPr/>
          <p:nvPr/>
        </p:nvSpPr>
        <p:spPr>
          <a:xfrm>
            <a:off x="6782125" y="4478807"/>
            <a:ext cx="2915748" cy="523220"/>
          </a:xfrm>
          <a:prstGeom prst="rect">
            <a:avLst/>
          </a:prstGeom>
        </p:spPr>
        <p:txBody>
          <a:bodyPr wrap="square">
            <a:spAutoFit/>
          </a:bodyPr>
          <a:lstStyle/>
          <a:p>
            <a:pPr algn="ctr"/>
            <a:r>
              <a:rPr lang="en-US" altLang="ja-JP" sz="1400" b="1" dirty="0">
                <a:latin typeface="メイリオ" pitchFamily="50" charset="-128"/>
                <a:ea typeface="メイリオ" pitchFamily="50" charset="-128"/>
              </a:rPr>
              <a:t>7/5,6</a:t>
            </a:r>
            <a:r>
              <a:rPr lang="ja-JP" altLang="en-US" sz="1400" b="1" dirty="0">
                <a:latin typeface="メイリオ" pitchFamily="50" charset="-128"/>
                <a:ea typeface="メイリオ" pitchFamily="50" charset="-128"/>
              </a:rPr>
              <a:t>～</a:t>
            </a:r>
            <a:r>
              <a:rPr lang="en-US" altLang="ja-JP" sz="1400" b="1" dirty="0">
                <a:latin typeface="メイリオ" pitchFamily="50" charset="-128"/>
                <a:ea typeface="メイリオ" pitchFamily="50" charset="-128"/>
              </a:rPr>
              <a:t>8/3</a:t>
            </a:r>
            <a:r>
              <a:rPr lang="ja-JP" altLang="en-US" sz="1400" b="1" dirty="0">
                <a:latin typeface="メイリオ" pitchFamily="50" charset="-128"/>
                <a:ea typeface="メイリオ" pitchFamily="50" charset="-128"/>
              </a:rPr>
              <a:t>実施予定</a:t>
            </a:r>
            <a:endParaRPr lang="en-US" altLang="ja-JP" sz="1400" b="1" dirty="0">
              <a:latin typeface="メイリオ" pitchFamily="50" charset="-128"/>
              <a:ea typeface="メイリオ" pitchFamily="50" charset="-128"/>
            </a:endParaRPr>
          </a:p>
          <a:p>
            <a:pPr algn="ctr"/>
            <a:r>
              <a:rPr lang="en-US" altLang="ja-JP" sz="1400" b="1" dirty="0">
                <a:latin typeface="メイリオ" pitchFamily="50" charset="-128"/>
                <a:ea typeface="メイリオ" pitchFamily="50" charset="-128"/>
              </a:rPr>
              <a:t>1</a:t>
            </a:r>
            <a:r>
              <a:rPr lang="ja-JP" altLang="en-US" sz="1400" b="1" dirty="0">
                <a:latin typeface="メイリオ" pitchFamily="50" charset="-128"/>
                <a:ea typeface="メイリオ" pitchFamily="50" charset="-128"/>
              </a:rPr>
              <a:t>団体に対し</a:t>
            </a:r>
            <a:r>
              <a:rPr lang="en-US" altLang="ja-JP" sz="1400" b="1" dirty="0">
                <a:latin typeface="メイリオ" pitchFamily="50" charset="-128"/>
                <a:ea typeface="メイリオ" pitchFamily="50" charset="-128"/>
              </a:rPr>
              <a:t>3</a:t>
            </a:r>
            <a:r>
              <a:rPr lang="ja-JP" altLang="en-US" sz="1400" b="1" dirty="0">
                <a:latin typeface="メイリオ" pitchFamily="50" charset="-128"/>
                <a:ea typeface="メイリオ" pitchFamily="50" charset="-128"/>
              </a:rPr>
              <a:t>チームで支援</a:t>
            </a:r>
            <a:endParaRPr lang="en-US" altLang="ja-JP" sz="1400" b="1" dirty="0">
              <a:latin typeface="メイリオ" pitchFamily="50" charset="-128"/>
              <a:ea typeface="メイリオ" pitchFamily="50" charset="-128"/>
            </a:endParaRPr>
          </a:p>
        </p:txBody>
      </p:sp>
      <p:sp>
        <p:nvSpPr>
          <p:cNvPr id="33" name="正方形/長方形 32">
            <a:extLst>
              <a:ext uri="{FF2B5EF4-FFF2-40B4-BE49-F238E27FC236}">
                <a16:creationId xmlns:a16="http://schemas.microsoft.com/office/drawing/2014/main" id="{129C0373-C803-4C57-8F52-7A453CABED4F}"/>
              </a:ext>
            </a:extLst>
          </p:cNvPr>
          <p:cNvSpPr/>
          <p:nvPr/>
        </p:nvSpPr>
        <p:spPr>
          <a:xfrm>
            <a:off x="3353041" y="4247466"/>
            <a:ext cx="3773844" cy="307777"/>
          </a:xfrm>
          <a:prstGeom prst="rect">
            <a:avLst/>
          </a:prstGeom>
        </p:spPr>
        <p:txBody>
          <a:bodyPr wrap="square">
            <a:spAutoFit/>
          </a:bodyPr>
          <a:lstStyle/>
          <a:p>
            <a:pPr algn="ct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「ソーシャルプログラム開発」</a:t>
            </a: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a:extLst>
              <a:ext uri="{FF2B5EF4-FFF2-40B4-BE49-F238E27FC236}">
                <a16:creationId xmlns:a16="http://schemas.microsoft.com/office/drawing/2014/main" id="{03515D7F-F85F-48EF-B698-0329944C1602}"/>
              </a:ext>
            </a:extLst>
          </p:cNvPr>
          <p:cNvSpPr/>
          <p:nvPr/>
        </p:nvSpPr>
        <p:spPr>
          <a:xfrm>
            <a:off x="351754" y="4181729"/>
            <a:ext cx="3311538" cy="2359878"/>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正方形/長方形 34">
            <a:extLst>
              <a:ext uri="{FF2B5EF4-FFF2-40B4-BE49-F238E27FC236}">
                <a16:creationId xmlns:a16="http://schemas.microsoft.com/office/drawing/2014/main" id="{654175E2-C203-49EF-9991-E18F31700D81}"/>
              </a:ext>
            </a:extLst>
          </p:cNvPr>
          <p:cNvSpPr/>
          <p:nvPr/>
        </p:nvSpPr>
        <p:spPr>
          <a:xfrm>
            <a:off x="3921391" y="4163427"/>
            <a:ext cx="2581813" cy="2378179"/>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正方形/長方形 35">
            <a:extLst>
              <a:ext uri="{FF2B5EF4-FFF2-40B4-BE49-F238E27FC236}">
                <a16:creationId xmlns:a16="http://schemas.microsoft.com/office/drawing/2014/main" id="{CF07D2A8-D245-4B20-9EF4-EEF0D16C0A76}"/>
              </a:ext>
            </a:extLst>
          </p:cNvPr>
          <p:cNvSpPr/>
          <p:nvPr/>
        </p:nvSpPr>
        <p:spPr>
          <a:xfrm>
            <a:off x="3934963" y="4979268"/>
            <a:ext cx="2581813" cy="1292662"/>
          </a:xfrm>
          <a:prstGeom prst="rect">
            <a:avLst/>
          </a:prstGeom>
        </p:spPr>
        <p:txBody>
          <a:bodyPr wrap="square">
            <a:spAutoFit/>
          </a:bodyPr>
          <a:lstStyle/>
          <a:p>
            <a:r>
              <a:rPr lang="ja-JP" altLang="en-US" sz="1300" dirty="0">
                <a:latin typeface="メイリオ" panose="020B0604030504040204" pitchFamily="50" charset="-128"/>
                <a:ea typeface="メイリオ" panose="020B0604030504040204" pitchFamily="50" charset="-128"/>
              </a:rPr>
              <a:t>　地域活動を通じて培われたノウハウや成果を挙げるためのエッセンスを可視化し、他地域で同様の課題を抱えている団体や生活支援</a:t>
            </a:r>
            <a:r>
              <a:rPr lang="en-US" altLang="ja-JP" sz="1300" dirty="0">
                <a:latin typeface="メイリオ" panose="020B0604030504040204" pitchFamily="50" charset="-128"/>
                <a:ea typeface="メイリオ" panose="020B0604030504040204" pitchFamily="50" charset="-128"/>
              </a:rPr>
              <a:t>CD</a:t>
            </a:r>
            <a:r>
              <a:rPr lang="ja-JP" altLang="en-US" sz="1300" dirty="0">
                <a:latin typeface="メイリオ" panose="020B0604030504040204" pitchFamily="50" charset="-128"/>
                <a:ea typeface="メイリオ" panose="020B0604030504040204" pitchFamily="50" charset="-128"/>
              </a:rPr>
              <a:t>が使いやすい“虎の巻”を作成します。</a:t>
            </a:r>
            <a:endParaRPr lang="en-US" altLang="ja-JP" sz="1300" dirty="0">
              <a:latin typeface="メイリオ" panose="020B0604030504040204" pitchFamily="50" charset="-128"/>
              <a:ea typeface="メイリオ" panose="020B0604030504040204" pitchFamily="50" charset="-128"/>
            </a:endParaRPr>
          </a:p>
        </p:txBody>
      </p:sp>
      <p:sp>
        <p:nvSpPr>
          <p:cNvPr id="37" name="正方形/長方形 36">
            <a:extLst>
              <a:ext uri="{FF2B5EF4-FFF2-40B4-BE49-F238E27FC236}">
                <a16:creationId xmlns:a16="http://schemas.microsoft.com/office/drawing/2014/main" id="{2B0DEA7C-A06F-4E17-BB41-0C9214329052}"/>
              </a:ext>
            </a:extLst>
          </p:cNvPr>
          <p:cNvSpPr/>
          <p:nvPr/>
        </p:nvSpPr>
        <p:spPr>
          <a:xfrm>
            <a:off x="2749370" y="4485189"/>
            <a:ext cx="4953000" cy="523220"/>
          </a:xfrm>
          <a:prstGeom prst="rect">
            <a:avLst/>
          </a:prstGeom>
        </p:spPr>
        <p:txBody>
          <a:bodyPr>
            <a:spAutoFit/>
          </a:bodyPr>
          <a:lstStyle/>
          <a:p>
            <a:pPr algn="ctr"/>
            <a:r>
              <a:rPr lang="en-US" altLang="ja-JP" sz="1400" b="1" dirty="0">
                <a:latin typeface="メイリオ" pitchFamily="50" charset="-128"/>
                <a:ea typeface="メイリオ" pitchFamily="50" charset="-128"/>
              </a:rPr>
              <a:t>4</a:t>
            </a:r>
            <a:r>
              <a:rPr lang="ja-JP" altLang="en-US" sz="1400" b="1" dirty="0">
                <a:latin typeface="メイリオ" pitchFamily="50" charset="-128"/>
                <a:ea typeface="メイリオ" pitchFamily="50" charset="-128"/>
              </a:rPr>
              <a:t>月～</a:t>
            </a:r>
            <a:r>
              <a:rPr lang="en-US" altLang="ja-JP" sz="1400" b="1" dirty="0">
                <a:latin typeface="メイリオ" pitchFamily="50" charset="-128"/>
                <a:ea typeface="メイリオ" pitchFamily="50" charset="-128"/>
              </a:rPr>
              <a:t>10</a:t>
            </a:r>
            <a:r>
              <a:rPr lang="ja-JP" altLang="en-US" sz="1400" b="1" dirty="0">
                <a:latin typeface="メイリオ" pitchFamily="50" charset="-128"/>
                <a:ea typeface="メイリオ" pitchFamily="50" charset="-128"/>
              </a:rPr>
              <a:t>月実施予定</a:t>
            </a:r>
            <a:endParaRPr lang="en-US" altLang="ja-JP" sz="1400" b="1" dirty="0">
              <a:latin typeface="メイリオ" pitchFamily="50" charset="-128"/>
              <a:ea typeface="メイリオ" pitchFamily="50" charset="-128"/>
            </a:endParaRPr>
          </a:p>
          <a:p>
            <a:pPr algn="ctr"/>
            <a:r>
              <a:rPr lang="ja-JP" altLang="en-US" sz="1400" b="1" dirty="0">
                <a:latin typeface="メイリオ" pitchFamily="50" charset="-128"/>
                <a:ea typeface="メイリオ" pitchFamily="50" charset="-128"/>
              </a:rPr>
              <a:t>対象団体：</a:t>
            </a:r>
            <a:r>
              <a:rPr lang="en-US" altLang="ja-JP" sz="1400" b="1" dirty="0">
                <a:latin typeface="メイリオ" pitchFamily="50" charset="-128"/>
                <a:ea typeface="メイリオ" pitchFamily="50" charset="-128"/>
              </a:rPr>
              <a:t>3</a:t>
            </a:r>
            <a:r>
              <a:rPr lang="ja-JP" altLang="en-US" sz="1400" b="1" dirty="0">
                <a:latin typeface="メイリオ" pitchFamily="50" charset="-128"/>
                <a:ea typeface="メイリオ" pitchFamily="50" charset="-128"/>
              </a:rPr>
              <a:t>団体（予定）</a:t>
            </a:r>
            <a:endParaRPr lang="en-US" altLang="ja-JP" sz="1400" b="1" dirty="0">
              <a:latin typeface="メイリオ" pitchFamily="50" charset="-128"/>
              <a:ea typeface="メイリオ" pitchFamily="50" charset="-128"/>
            </a:endParaRPr>
          </a:p>
        </p:txBody>
      </p:sp>
      <p:sp>
        <p:nvSpPr>
          <p:cNvPr id="29" name="スライド番号プレースホルダー 5"/>
          <p:cNvSpPr txBox="1">
            <a:spLocks noGrp="1"/>
          </p:cNvSpPr>
          <p:nvPr/>
        </p:nvSpPr>
        <p:spPr bwMode="auto">
          <a:xfrm>
            <a:off x="7594600" y="6381750"/>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fontAlgn="base" hangingPunct="1">
              <a:spcBef>
                <a:spcPct val="0"/>
              </a:spcBef>
              <a:spcAft>
                <a:spcPct val="0"/>
              </a:spcAft>
              <a:buFontTx/>
              <a:buNone/>
            </a:pPr>
            <a:endParaRPr kumimoji="0" lang="en-US" altLang="ja-JP" sz="1400" dirty="0">
              <a:solidFill>
                <a:srgbClr val="000000"/>
              </a:solidFill>
              <a:latin typeface="Arial" pitchFamily="34" charset="0"/>
            </a:endParaRPr>
          </a:p>
          <a:p>
            <a:pPr algn="r" eaLnBrk="1" fontAlgn="base" hangingPunct="1">
              <a:spcBef>
                <a:spcPct val="0"/>
              </a:spcBef>
              <a:spcAft>
                <a:spcPct val="0"/>
              </a:spcAft>
              <a:buFontTx/>
              <a:buNone/>
            </a:pPr>
            <a:fld id="{31B2D23C-5684-43CF-B6DA-4B0708C972B1}" type="slidenum">
              <a:rPr kumimoji="0" lang="en-US" altLang="ja-JP" sz="1400" smtClean="0">
                <a:solidFill>
                  <a:srgbClr val="000000"/>
                </a:solidFill>
                <a:latin typeface="Arial" pitchFamily="34" charset="0"/>
              </a:rPr>
              <a:pPr algn="r" eaLnBrk="1" fontAlgn="base" hangingPunct="1">
                <a:spcBef>
                  <a:spcPct val="0"/>
                </a:spcBef>
                <a:spcAft>
                  <a:spcPct val="0"/>
                </a:spcAft>
                <a:buFontTx/>
                <a:buNone/>
              </a:pPr>
              <a:t>12</a:t>
            </a:fld>
            <a:endParaRPr kumimoji="0" lang="en-US" altLang="ja-JP" sz="1400" dirty="0">
              <a:solidFill>
                <a:srgbClr val="000000"/>
              </a:solidFill>
              <a:latin typeface="Arial" pitchFamily="34" charset="0"/>
            </a:endParaRPr>
          </a:p>
        </p:txBody>
      </p:sp>
      <p:sp>
        <p:nvSpPr>
          <p:cNvPr id="2" name="横巻き 1"/>
          <p:cNvSpPr/>
          <p:nvPr/>
        </p:nvSpPr>
        <p:spPr>
          <a:xfrm>
            <a:off x="7940557" y="17841"/>
            <a:ext cx="1751743" cy="486584"/>
          </a:xfrm>
          <a:prstGeom prst="horizontalScroll">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地域団体向け</a:t>
            </a:r>
          </a:p>
        </p:txBody>
      </p:sp>
    </p:spTree>
    <p:extLst>
      <p:ext uri="{BB962C8B-B14F-4D97-AF65-F5344CB8AC3E}">
        <p14:creationId xmlns:p14="http://schemas.microsoft.com/office/powerpoint/2010/main" val="2575567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27" name="スライド番号プレースホルダー 5"/>
          <p:cNvSpPr txBox="1">
            <a:spLocks noGrp="1"/>
          </p:cNvSpPr>
          <p:nvPr/>
        </p:nvSpPr>
        <p:spPr bwMode="auto">
          <a:xfrm>
            <a:off x="7594600" y="6416675"/>
            <a:ext cx="23114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endParaRPr kumimoji="0" lang="en-US" altLang="ja-JP" sz="1400" dirty="0">
              <a:solidFill>
                <a:prstClr val="black"/>
              </a:solidFill>
              <a:latin typeface="Arial" pitchFamily="34" charset="0"/>
            </a:endParaRPr>
          </a:p>
          <a:p>
            <a:pPr algn="r" eaLnBrk="1" hangingPunct="1">
              <a:spcBef>
                <a:spcPct val="0"/>
              </a:spcBef>
              <a:buFontTx/>
              <a:buNone/>
            </a:pPr>
            <a:fld id="{891F7853-BCC1-4AEA-9098-9685604EB4E9}" type="slidenum">
              <a:rPr kumimoji="0" lang="en-US" altLang="ja-JP" sz="1400">
                <a:solidFill>
                  <a:prstClr val="black"/>
                </a:solidFill>
                <a:latin typeface="Arial" pitchFamily="34" charset="0"/>
              </a:rPr>
              <a:pPr algn="r" eaLnBrk="1" hangingPunct="1">
                <a:spcBef>
                  <a:spcPct val="0"/>
                </a:spcBef>
                <a:buFontTx/>
                <a:buNone/>
              </a:pPr>
              <a:t>13</a:t>
            </a:fld>
            <a:endParaRPr kumimoji="0" lang="en-US" altLang="ja-JP" sz="1400" dirty="0">
              <a:solidFill>
                <a:prstClr val="black"/>
              </a:solidFill>
              <a:latin typeface="Arial" pitchFamily="34" charset="0"/>
            </a:endParaRPr>
          </a:p>
        </p:txBody>
      </p:sp>
      <p:sp>
        <p:nvSpPr>
          <p:cNvPr id="48" name="タイトル 1"/>
          <p:cNvSpPr>
            <a:spLocks noGrp="1"/>
          </p:cNvSpPr>
          <p:nvPr>
            <p:ph type="title"/>
          </p:nvPr>
        </p:nvSpPr>
        <p:spPr>
          <a:xfrm>
            <a:off x="18000" y="19716"/>
            <a:ext cx="9878400" cy="475200"/>
          </a:xfrm>
          <a:solidFill>
            <a:srgbClr val="FFF0E1"/>
          </a:solidFill>
          <a:ln w="38100">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tIns="72000" bIns="0" anchor="ctr">
            <a:normAutofit/>
          </a:bodyPr>
          <a:lstStyle/>
          <a:p>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東京ホームタウンプロジェクト　「プロボノ」による支援（平成</a:t>
            </a:r>
            <a:r>
              <a:rPr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912197319"/>
              </p:ext>
            </p:extLst>
          </p:nvPr>
        </p:nvGraphicFramePr>
        <p:xfrm>
          <a:off x="54724" y="980728"/>
          <a:ext cx="4836951" cy="3708400"/>
        </p:xfrm>
        <a:graphic>
          <a:graphicData uri="http://schemas.openxmlformats.org/drawingml/2006/table">
            <a:tbl>
              <a:tblPr firstRow="1" bandRow="1">
                <a:tableStyleId>{5C22544A-7EE6-4342-B048-85BDC9FD1C3A}</a:tableStyleId>
              </a:tblPr>
              <a:tblGrid>
                <a:gridCol w="681800">
                  <a:extLst>
                    <a:ext uri="{9D8B030D-6E8A-4147-A177-3AD203B41FA5}">
                      <a16:colId xmlns:a16="http://schemas.microsoft.com/office/drawing/2014/main" val="20000"/>
                    </a:ext>
                  </a:extLst>
                </a:gridCol>
                <a:gridCol w="2486552">
                  <a:extLst>
                    <a:ext uri="{9D8B030D-6E8A-4147-A177-3AD203B41FA5}">
                      <a16:colId xmlns:a16="http://schemas.microsoft.com/office/drawing/2014/main" val="20001"/>
                    </a:ext>
                  </a:extLst>
                </a:gridCol>
                <a:gridCol w="1668599">
                  <a:extLst>
                    <a:ext uri="{9D8B030D-6E8A-4147-A177-3AD203B41FA5}">
                      <a16:colId xmlns:a16="http://schemas.microsoft.com/office/drawing/2014/main" val="20002"/>
                    </a:ext>
                  </a:extLst>
                </a:gridCol>
              </a:tblGrid>
              <a:tr h="370840">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地域名</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団体名</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支援内容</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0"/>
                  </a:ext>
                </a:extLst>
              </a:tr>
              <a:tr h="370840">
                <a:tc>
                  <a:txBody>
                    <a:bodyPr/>
                    <a:lstStyle/>
                    <a:p>
                      <a:pPr algn="l"/>
                      <a:r>
                        <a:rPr lang="ja-JP" altLang="en-US" sz="1200" dirty="0">
                          <a:effectLst/>
                          <a:latin typeface="Meiryo UI" panose="020B0604030504040204" pitchFamily="50" charset="-128"/>
                          <a:ea typeface="Meiryo UI" panose="020B0604030504040204" pitchFamily="50" charset="-128"/>
                          <a:cs typeface="Meiryo UI" panose="020B0604030504040204" pitchFamily="50" charset="-128"/>
                        </a:rPr>
                        <a:t>墨田区 </a:t>
                      </a:r>
                    </a:p>
                  </a:txBody>
                  <a:tcPr marL="36000" marR="36000" marT="0" marB="0" anchor="ctr"/>
                </a:tc>
                <a:tc>
                  <a:txBody>
                    <a:bodyPr/>
                    <a:lstStyle/>
                    <a:p>
                      <a:r>
                        <a:rPr lang="ja-JP" altLang="en-US" sz="1200" u="none" dirty="0">
                          <a:latin typeface="Meiryo UI" panose="020B0604030504040204" pitchFamily="50" charset="-128"/>
                          <a:ea typeface="Meiryo UI" panose="020B0604030504040204" pitchFamily="50" charset="-128"/>
                          <a:cs typeface="Meiryo UI" panose="020B0604030504040204" pitchFamily="50" charset="-128"/>
                        </a:rPr>
                        <a:t>太壱みまもりネットワーク</a:t>
                      </a:r>
                    </a:p>
                  </a:txBody>
                  <a:tcPr marL="36000" marR="36000" marT="0" marB="0" anchor="ctr"/>
                </a:tc>
                <a:tc>
                  <a: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ウェブサイト</a:t>
                      </a:r>
                    </a:p>
                  </a:txBody>
                  <a:tcPr marL="36000" marR="36000" marT="0" marB="0" anchor="ctr"/>
                </a:tc>
                <a:extLst>
                  <a:ext uri="{0D108BD9-81ED-4DB2-BD59-A6C34878D82A}">
                    <a16:rowId xmlns:a16="http://schemas.microsoft.com/office/drawing/2014/main" val="10001"/>
                  </a:ext>
                </a:extLst>
              </a:tr>
              <a:tr h="370840">
                <a:tc>
                  <a:txBody>
                    <a:bodyPr/>
                    <a:lstStyle/>
                    <a:p>
                      <a:pPr algn="l"/>
                      <a:r>
                        <a:rPr lang="ja-JP" altLang="en-US" sz="1200" dirty="0">
                          <a:effectLst/>
                          <a:latin typeface="Meiryo UI" panose="020B0604030504040204" pitchFamily="50" charset="-128"/>
                          <a:ea typeface="Meiryo UI" panose="020B0604030504040204" pitchFamily="50" charset="-128"/>
                          <a:cs typeface="Meiryo UI" panose="020B0604030504040204" pitchFamily="50" charset="-128"/>
                        </a:rPr>
                        <a:t>立川市</a:t>
                      </a:r>
                    </a:p>
                  </a:txBody>
                  <a:tcPr marL="36000" marR="36000" marT="0" marB="0" anchor="ctr"/>
                </a:tc>
                <a:tc>
                  <a:txBody>
                    <a:bodyPr/>
                    <a:lstStyle/>
                    <a:p>
                      <a:r>
                        <a:rPr lang="ja-JP" altLang="en-US" sz="1200" u="none" dirty="0">
                          <a:latin typeface="Meiryo UI" panose="020B0604030504040204" pitchFamily="50" charset="-128"/>
                          <a:ea typeface="Meiryo UI" panose="020B0604030504040204" pitchFamily="50" charset="-128"/>
                          <a:cs typeface="Meiryo UI" panose="020B0604030504040204" pitchFamily="50" charset="-128"/>
                        </a:rPr>
                        <a:t>見守りネット・結サポートセンター</a:t>
                      </a:r>
                    </a:p>
                  </a:txBody>
                  <a:tcPr marL="36000" marR="36000" marT="0" marB="0" anchor="ctr"/>
                </a:tc>
                <a:tc>
                  <a: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6000" marR="36000" marT="0" marB="0" anchor="ctr"/>
                </a:tc>
                <a:extLst>
                  <a:ext uri="{0D108BD9-81ED-4DB2-BD59-A6C34878D82A}">
                    <a16:rowId xmlns:a16="http://schemas.microsoft.com/office/drawing/2014/main" val="10002"/>
                  </a:ext>
                </a:extLst>
              </a:tr>
              <a:tr h="370840">
                <a:tc>
                  <a:txBody>
                    <a:bodyPr/>
                    <a:lstStyle/>
                    <a:p>
                      <a:pPr algn="l"/>
                      <a:r>
                        <a:rPr lang="ja-JP" altLang="en-US" sz="1200" dirty="0">
                          <a:effectLst/>
                          <a:latin typeface="Meiryo UI" panose="020B0604030504040204" pitchFamily="50" charset="-128"/>
                          <a:ea typeface="Meiryo UI" panose="020B0604030504040204" pitchFamily="50" charset="-128"/>
                          <a:cs typeface="Meiryo UI" panose="020B0604030504040204" pitchFamily="50" charset="-128"/>
                        </a:rPr>
                        <a:t>板橋区</a:t>
                      </a:r>
                    </a:p>
                  </a:txBody>
                  <a:tcPr marL="36000" marR="36000" marT="0" marB="0" anchor="ctr"/>
                </a:tc>
                <a:tc>
                  <a:txBody>
                    <a:bodyPr/>
                    <a:lstStyle/>
                    <a:p>
                      <a:r>
                        <a:rPr lang="ja-JP" altLang="en-US" sz="1200" u="none" dirty="0">
                          <a:latin typeface="Meiryo UI" panose="020B0604030504040204" pitchFamily="50" charset="-128"/>
                          <a:ea typeface="Meiryo UI" panose="020B0604030504040204" pitchFamily="50" charset="-128"/>
                          <a:cs typeface="Meiryo UI" panose="020B0604030504040204" pitchFamily="50" charset="-128"/>
                        </a:rPr>
                        <a:t>たまりば・とうしん</a:t>
                      </a:r>
                    </a:p>
                  </a:txBody>
                  <a:tcPr marL="36000" marR="36000" marT="0" marB="0" anchor="ctr"/>
                </a:tc>
                <a:tc>
                  <a:txBody>
                    <a:bodyPr/>
                    <a:lstStyle/>
                    <a:p>
                      <a:r>
                        <a:rPr lang="zh-TW" altLang="en-US" sz="1200" dirty="0">
                          <a:latin typeface="Meiryo UI" panose="020B0604030504040204" pitchFamily="50" charset="-128"/>
                          <a:ea typeface="Meiryo UI" panose="020B0604030504040204" pitchFamily="50" charset="-128"/>
                          <a:cs typeface="Meiryo UI" panose="020B0604030504040204" pitchFamily="50" charset="-128"/>
                        </a:rPr>
                        <a:t>事業計画立案</a:t>
                      </a:r>
                    </a:p>
                  </a:txBody>
                  <a:tcPr marL="36000" marR="36000" marT="0" marB="0" anchor="ctr"/>
                </a:tc>
                <a:extLst>
                  <a:ext uri="{0D108BD9-81ED-4DB2-BD59-A6C34878D82A}">
                    <a16:rowId xmlns:a16="http://schemas.microsoft.com/office/drawing/2014/main" val="10003"/>
                  </a:ext>
                </a:extLst>
              </a:tr>
              <a:tr h="370840">
                <a:tc>
                  <a:txBody>
                    <a:bodyPr/>
                    <a:lstStyle/>
                    <a:p>
                      <a:pPr algn="l"/>
                      <a:r>
                        <a:rPr lang="ja-JP" altLang="en-US" sz="1200" dirty="0">
                          <a:effectLst/>
                          <a:latin typeface="Meiryo UI" panose="020B0604030504040204" pitchFamily="50" charset="-128"/>
                          <a:ea typeface="Meiryo UI" panose="020B0604030504040204" pitchFamily="50" charset="-128"/>
                          <a:cs typeface="Meiryo UI" panose="020B0604030504040204" pitchFamily="50" charset="-128"/>
                        </a:rPr>
                        <a:t>文京区</a:t>
                      </a:r>
                    </a:p>
                  </a:txBody>
                  <a:tcPr marL="36000" marR="36000" marT="0" marB="0" anchor="ctr"/>
                </a:tc>
                <a:tc>
                  <a:txBody>
                    <a:bodyPr/>
                    <a:lstStyle/>
                    <a:p>
                      <a:r>
                        <a:rPr lang="en-US" altLang="ja-JP" sz="1200" u="none"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200" u="none" dirty="0">
                          <a:latin typeface="Meiryo UI" panose="020B0604030504040204" pitchFamily="50" charset="-128"/>
                          <a:ea typeface="Meiryo UI" panose="020B0604030504040204" pitchFamily="50" charset="-128"/>
                          <a:cs typeface="Meiryo UI" panose="020B0604030504040204" pitchFamily="50" charset="-128"/>
                        </a:rPr>
                        <a:t>法人 風の</a:t>
                      </a:r>
                      <a:r>
                        <a:rPr lang="ja-JP" altLang="en-US" sz="1200" u="none" dirty="0" err="1">
                          <a:latin typeface="Meiryo UI" panose="020B0604030504040204" pitchFamily="50" charset="-128"/>
                          <a:ea typeface="Meiryo UI" panose="020B0604030504040204" pitchFamily="50" charset="-128"/>
                          <a:cs typeface="Meiryo UI" panose="020B0604030504040204" pitchFamily="50" charset="-128"/>
                        </a:rPr>
                        <a:t>やすみば</a:t>
                      </a:r>
                      <a:endParaRPr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r>
                        <a:rPr lang="ja-JP" altLang="en-US" sz="1200">
                          <a:latin typeface="Meiryo UI" panose="020B0604030504040204" pitchFamily="50" charset="-128"/>
                          <a:ea typeface="Meiryo UI" panose="020B0604030504040204" pitchFamily="50" charset="-128"/>
                          <a:cs typeface="Meiryo UI" panose="020B0604030504040204" pitchFamily="50" charset="-128"/>
                        </a:rPr>
                        <a:t>印刷物</a:t>
                      </a:r>
                    </a:p>
                  </a:txBody>
                  <a:tcPr marL="36000" marR="36000" marT="0" marB="0" anchor="ctr"/>
                </a:tc>
                <a:extLst>
                  <a:ext uri="{0D108BD9-81ED-4DB2-BD59-A6C34878D82A}">
                    <a16:rowId xmlns:a16="http://schemas.microsoft.com/office/drawing/2014/main" val="10004"/>
                  </a:ext>
                </a:extLst>
              </a:tr>
              <a:tr h="370840">
                <a:tc>
                  <a:txBody>
                    <a:bodyPr/>
                    <a:lstStyle/>
                    <a:p>
                      <a:pPr algn="l"/>
                      <a:r>
                        <a:rPr lang="ja-JP" altLang="en-US" sz="1200" dirty="0">
                          <a:effectLst/>
                          <a:latin typeface="Meiryo UI" panose="020B0604030504040204" pitchFamily="50" charset="-128"/>
                          <a:ea typeface="Meiryo UI" panose="020B0604030504040204" pitchFamily="50" charset="-128"/>
                          <a:cs typeface="Meiryo UI" panose="020B0604030504040204" pitchFamily="50" charset="-128"/>
                        </a:rPr>
                        <a:t>荒川区</a:t>
                      </a:r>
                    </a:p>
                  </a:txBody>
                  <a:tcPr marL="36000" marR="36000" marT="0" marB="0" anchor="ctr"/>
                </a:tc>
                <a:tc>
                  <a:txBody>
                    <a:bodyPr/>
                    <a:lstStyle/>
                    <a:p>
                      <a:r>
                        <a:rPr lang="en-US" altLang="ja-JP" sz="1200" u="none"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200" u="none" dirty="0">
                          <a:latin typeface="Meiryo UI" panose="020B0604030504040204" pitchFamily="50" charset="-128"/>
                          <a:ea typeface="Meiryo UI" panose="020B0604030504040204" pitchFamily="50" charset="-128"/>
                          <a:cs typeface="Meiryo UI" panose="020B0604030504040204" pitchFamily="50" charset="-128"/>
                        </a:rPr>
                        <a:t>法人 荒川区高年者クラブ連合会</a:t>
                      </a:r>
                    </a:p>
                  </a:txBody>
                  <a:tcPr marL="36000" marR="36000" marT="0" marB="0" anchor="ctr"/>
                </a:tc>
                <a:tc>
                  <a: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6000" marR="36000" marT="0" marB="0" anchor="ctr"/>
                </a:tc>
                <a:extLst>
                  <a:ext uri="{0D108BD9-81ED-4DB2-BD59-A6C34878D82A}">
                    <a16:rowId xmlns:a16="http://schemas.microsoft.com/office/drawing/2014/main" val="10005"/>
                  </a:ext>
                </a:extLst>
              </a:tr>
              <a:tr h="370840">
                <a:tc>
                  <a:txBody>
                    <a:bodyPr/>
                    <a:lstStyle/>
                    <a:p>
                      <a:pPr algn="l"/>
                      <a:r>
                        <a:rPr lang="ja-JP" altLang="en-US" sz="1200" dirty="0">
                          <a:effectLst/>
                          <a:latin typeface="Meiryo UI" panose="020B0604030504040204" pitchFamily="50" charset="-128"/>
                          <a:ea typeface="Meiryo UI" panose="020B0604030504040204" pitchFamily="50" charset="-128"/>
                          <a:cs typeface="Meiryo UI" panose="020B0604030504040204" pitchFamily="50" charset="-128"/>
                        </a:rPr>
                        <a:t>足立区</a:t>
                      </a:r>
                    </a:p>
                  </a:txBody>
                  <a:tcPr marL="36000" marR="36000" marT="0" marB="0" anchor="ctr"/>
                </a:tc>
                <a:tc>
                  <a:txBody>
                    <a:bodyPr/>
                    <a:lstStyle/>
                    <a:p>
                      <a:r>
                        <a:rPr lang="ja-JP" altLang="en-US" sz="1200" u="none" dirty="0">
                          <a:latin typeface="Meiryo UI" panose="020B0604030504040204" pitchFamily="50" charset="-128"/>
                          <a:ea typeface="Meiryo UI" panose="020B0604030504040204" pitchFamily="50" charset="-128"/>
                          <a:cs typeface="Meiryo UI" panose="020B0604030504040204" pitchFamily="50" charset="-128"/>
                        </a:rPr>
                        <a:t>梅島うたの会</a:t>
                      </a:r>
                    </a:p>
                  </a:txBody>
                  <a:tcPr marL="36000" marR="36000" marT="0" marB="0" anchor="ctr"/>
                </a:tc>
                <a:tc>
                  <a: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映像</a:t>
                      </a:r>
                    </a:p>
                  </a:txBody>
                  <a:tcPr marL="36000" marR="36000" marT="0" marB="0" anchor="ctr"/>
                </a:tc>
                <a:extLst>
                  <a:ext uri="{0D108BD9-81ED-4DB2-BD59-A6C34878D82A}">
                    <a16:rowId xmlns:a16="http://schemas.microsoft.com/office/drawing/2014/main" val="10006"/>
                  </a:ext>
                </a:extLst>
              </a:tr>
              <a:tr h="370840">
                <a:tc>
                  <a:txBody>
                    <a:bodyPr/>
                    <a:lstStyle/>
                    <a:p>
                      <a:pPr algn="l"/>
                      <a:r>
                        <a:rPr lang="ja-JP" altLang="en-US" sz="1200" dirty="0">
                          <a:effectLst/>
                          <a:latin typeface="Meiryo UI" panose="020B0604030504040204" pitchFamily="50" charset="-128"/>
                          <a:ea typeface="Meiryo UI" panose="020B0604030504040204" pitchFamily="50" charset="-128"/>
                          <a:cs typeface="Meiryo UI" panose="020B0604030504040204" pitchFamily="50" charset="-128"/>
                        </a:rPr>
                        <a:t>多摩市</a:t>
                      </a:r>
                    </a:p>
                  </a:txBody>
                  <a:tcPr marL="36000" marR="36000" marT="0" marB="0" anchor="ctr"/>
                </a:tc>
                <a:tc>
                  <a:txBody>
                    <a:bodyPr/>
                    <a:lstStyle/>
                    <a:p>
                      <a:r>
                        <a:rPr lang="zh-CN" altLang="en-US" sz="1200" u="none" dirty="0">
                          <a:latin typeface="Meiryo UI" panose="020B0604030504040204" pitchFamily="50" charset="-128"/>
                          <a:ea typeface="Meiryo UI" panose="020B0604030504040204" pitchFamily="50" charset="-128"/>
                          <a:cs typeface="Meiryo UI" panose="020B0604030504040204" pitchFamily="50" charset="-128"/>
                        </a:rPr>
                        <a:t>社会福祉法人</a:t>
                      </a:r>
                      <a:r>
                        <a:rPr lang="zh-CN" altLang="en-US" sz="1200" u="none" baseline="0" dirty="0">
                          <a:latin typeface="Meiryo UI" panose="020B0604030504040204" pitchFamily="50" charset="-128"/>
                          <a:ea typeface="Meiryo UI" panose="020B0604030504040204" pitchFamily="50" charset="-128"/>
                          <a:cs typeface="Meiryo UI" panose="020B0604030504040204" pitchFamily="50" charset="-128"/>
                        </a:rPr>
                        <a:t> </a:t>
                      </a:r>
                      <a:r>
                        <a:rPr lang="zh-CN" altLang="en-US" sz="1200" u="none" dirty="0">
                          <a:latin typeface="Meiryo UI" panose="020B0604030504040204" pitchFamily="50" charset="-128"/>
                          <a:ea typeface="Meiryo UI" panose="020B0604030504040204" pitchFamily="50" charset="-128"/>
                          <a:cs typeface="Meiryo UI" panose="020B0604030504040204" pitchFamily="50" charset="-128"/>
                        </a:rPr>
                        <a:t>楽友会</a:t>
                      </a:r>
                    </a:p>
                  </a:txBody>
                  <a:tcPr marL="36000" marR="36000" marT="0" marB="0" anchor="ctr"/>
                </a:tc>
                <a:tc>
                  <a: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6000" marR="36000" marT="0" marB="0" anchor="ctr"/>
                </a:tc>
                <a:extLst>
                  <a:ext uri="{0D108BD9-81ED-4DB2-BD59-A6C34878D82A}">
                    <a16:rowId xmlns:a16="http://schemas.microsoft.com/office/drawing/2014/main" val="10007"/>
                  </a:ext>
                </a:extLst>
              </a:tr>
              <a:tr h="370840">
                <a:tc>
                  <a:txBody>
                    <a:bodyPr/>
                    <a:lstStyle/>
                    <a:p>
                      <a:pPr algn="l"/>
                      <a:r>
                        <a:rPr lang="ja-JP" altLang="en-US" sz="1200" dirty="0">
                          <a:effectLst/>
                          <a:latin typeface="Meiryo UI" panose="020B0604030504040204" pitchFamily="50" charset="-128"/>
                          <a:ea typeface="Meiryo UI" panose="020B0604030504040204" pitchFamily="50" charset="-128"/>
                          <a:cs typeface="Meiryo UI" panose="020B0604030504040204" pitchFamily="50" charset="-128"/>
                        </a:rPr>
                        <a:t>稲城市</a:t>
                      </a:r>
                    </a:p>
                  </a:txBody>
                  <a:tcPr marL="36000" marR="36000" marT="0" marB="0" anchor="ctr"/>
                </a:tc>
                <a:tc>
                  <a:txBody>
                    <a:bodyPr/>
                    <a:lstStyle/>
                    <a:p>
                      <a:r>
                        <a:rPr lang="ja-JP" altLang="en-US" sz="1200" u="none" dirty="0">
                          <a:latin typeface="Meiryo UI" panose="020B0604030504040204" pitchFamily="50" charset="-128"/>
                          <a:ea typeface="Meiryo UI" panose="020B0604030504040204" pitchFamily="50" charset="-128"/>
                          <a:cs typeface="Meiryo UI" panose="020B0604030504040204" pitchFamily="50" charset="-128"/>
                        </a:rPr>
                        <a:t>矢野口地区介護予防ラジオ体操会</a:t>
                      </a:r>
                    </a:p>
                  </a:txBody>
                  <a:tcPr marL="36000" marR="36000" marT="0" marB="0" anchor="ctr"/>
                </a:tc>
                <a:tc>
                  <a: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事業評価</a:t>
                      </a:r>
                    </a:p>
                  </a:txBody>
                  <a:tcPr marL="36000" marR="36000" marT="0" marB="0" anchor="ctr"/>
                </a:tc>
                <a:extLst>
                  <a:ext uri="{0D108BD9-81ED-4DB2-BD59-A6C34878D82A}">
                    <a16:rowId xmlns:a16="http://schemas.microsoft.com/office/drawing/2014/main" val="10008"/>
                  </a:ext>
                </a:extLst>
              </a:tr>
              <a:tr h="370840">
                <a:tc>
                  <a:txBody>
                    <a:bodyPr/>
                    <a:lstStyle/>
                    <a:p>
                      <a:pPr algn="l"/>
                      <a:r>
                        <a:rPr lang="ja-JP" altLang="en-US" sz="1200" dirty="0">
                          <a:effectLst/>
                          <a:latin typeface="Meiryo UI" panose="020B0604030504040204" pitchFamily="50" charset="-128"/>
                          <a:ea typeface="Meiryo UI" panose="020B0604030504040204" pitchFamily="50" charset="-128"/>
                          <a:cs typeface="Meiryo UI" panose="020B0604030504040204" pitchFamily="50" charset="-128"/>
                        </a:rPr>
                        <a:t>豊島区</a:t>
                      </a:r>
                    </a:p>
                  </a:txBody>
                  <a:tcPr marL="36000" marR="36000" marT="0" marB="0" anchor="ctr"/>
                </a:tc>
                <a:tc>
                  <a:txBody>
                    <a:bodyPr/>
                    <a:lstStyle/>
                    <a:p>
                      <a:r>
                        <a:rPr lang="ja-JP" altLang="en-US" sz="1200" u="none" dirty="0">
                          <a:latin typeface="Meiryo UI" panose="020B0604030504040204" pitchFamily="50" charset="-128"/>
                          <a:ea typeface="Meiryo UI" panose="020B0604030504040204" pitchFamily="50" charset="-128"/>
                          <a:cs typeface="Meiryo UI" panose="020B0604030504040204" pitchFamily="50" charset="-128"/>
                        </a:rPr>
                        <a:t>楽の会リーラ</a:t>
                      </a:r>
                    </a:p>
                  </a:txBody>
                  <a:tcPr marL="36000" marR="36000" marT="0" marB="0" anchor="ctr"/>
                </a:tc>
                <a:tc>
                  <a: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6000" marR="36000" marT="0" marB="0" anchor="ctr"/>
                </a:tc>
                <a:extLst>
                  <a:ext uri="{0D108BD9-81ED-4DB2-BD59-A6C34878D82A}">
                    <a16:rowId xmlns:a16="http://schemas.microsoft.com/office/drawing/2014/main" val="10009"/>
                  </a:ext>
                </a:extLst>
              </a:tr>
            </a:tbl>
          </a:graphicData>
        </a:graphic>
      </p:graphicFrame>
      <p:graphicFrame>
        <p:nvGraphicFramePr>
          <p:cNvPr id="57" name="コンテンツ プレースホルダー 3"/>
          <p:cNvGraphicFramePr>
            <a:graphicFrameLocks noGrp="1"/>
          </p:cNvGraphicFramePr>
          <p:nvPr>
            <p:ph idx="4294967295"/>
            <p:extLst>
              <p:ext uri="{D42A27DB-BD31-4B8C-83A1-F6EECF244321}">
                <p14:modId xmlns:p14="http://schemas.microsoft.com/office/powerpoint/2010/main" val="160117161"/>
              </p:ext>
            </p:extLst>
          </p:nvPr>
        </p:nvGraphicFramePr>
        <p:xfrm>
          <a:off x="5068888" y="981075"/>
          <a:ext cx="4837552" cy="5857240"/>
        </p:xfrm>
        <a:graphic>
          <a:graphicData uri="http://schemas.openxmlformats.org/drawingml/2006/table">
            <a:tbl>
              <a:tblPr firstRow="1" bandRow="1">
                <a:tableStyleId>{5C22544A-7EE6-4342-B048-85BDC9FD1C3A}</a:tableStyleId>
              </a:tblPr>
              <a:tblGrid>
                <a:gridCol w="682699">
                  <a:extLst>
                    <a:ext uri="{9D8B030D-6E8A-4147-A177-3AD203B41FA5}">
                      <a16:colId xmlns:a16="http://schemas.microsoft.com/office/drawing/2014/main" val="20000"/>
                    </a:ext>
                  </a:extLst>
                </a:gridCol>
                <a:gridCol w="2544353">
                  <a:extLst>
                    <a:ext uri="{9D8B030D-6E8A-4147-A177-3AD203B41FA5}">
                      <a16:colId xmlns:a16="http://schemas.microsoft.com/office/drawing/2014/main" val="20001"/>
                    </a:ext>
                  </a:extLst>
                </a:gridCol>
                <a:gridCol w="1610500">
                  <a:extLst>
                    <a:ext uri="{9D8B030D-6E8A-4147-A177-3AD203B41FA5}">
                      <a16:colId xmlns:a16="http://schemas.microsoft.com/office/drawing/2014/main" val="20002"/>
                    </a:ext>
                  </a:extLst>
                </a:gridCol>
              </a:tblGrid>
              <a:tr h="370840">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地域名</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団体名</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支援内容</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0"/>
                  </a:ext>
                </a:extLst>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狛江市</a:t>
                      </a:r>
                    </a:p>
                  </a:txBody>
                  <a:tcPr marL="36000" marR="36000" marT="0" marB="0" anchor="ctr"/>
                </a:tc>
                <a:tc>
                  <a:txBody>
                    <a:bodyPr/>
                    <a:lstStyle/>
                    <a:p>
                      <a:pPr marL="0" algn="l" defTabSz="914400" rtl="0" eaLnBrk="1" latinLnBrk="0" hangingPunct="1"/>
                      <a:r>
                        <a:rPr kumimoji="1" lang="en-US" altLang="ja-JP"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法人 </a:t>
                      </a:r>
                      <a:r>
                        <a:rPr kumimoji="1" lang="ja-JP" altLang="en-US" sz="1200" kern="1200" dirty="0" err="1">
                          <a:solidFill>
                            <a:schemeClr val="dk1"/>
                          </a:solidFill>
                          <a:latin typeface="Meiryo UI" panose="020B0604030504040204" pitchFamily="50" charset="-128"/>
                          <a:ea typeface="Meiryo UI" panose="020B0604030504040204" pitchFamily="50" charset="-128"/>
                          <a:cs typeface="Meiryo UI" panose="020B0604030504040204" pitchFamily="50" charset="-128"/>
                        </a:rPr>
                        <a:t>むべの</a:t>
                      </a:r>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会</a:t>
                      </a:r>
                    </a:p>
                  </a:txBody>
                  <a:tcPr marL="36000" marR="36000" marT="0" marB="0" anchor="ctr"/>
                </a:tc>
                <a:tc>
                  <a:txBody>
                    <a:bodyPr/>
                    <a:lstStyle/>
                    <a:p>
                      <a:pPr marL="0" algn="l" defTabSz="914400" rtl="0" eaLnBrk="1" latinLnBrk="0" hangingPunct="1"/>
                      <a:r>
                        <a:rPr kumimoji="1" lang="ja-JP" altLang="en-US" sz="12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6000" marR="36000" marT="0" marB="0" anchor="ctr"/>
                </a:tc>
                <a:extLst>
                  <a:ext uri="{0D108BD9-81ED-4DB2-BD59-A6C34878D82A}">
                    <a16:rowId xmlns:a16="http://schemas.microsoft.com/office/drawing/2014/main" val="10001"/>
                  </a:ext>
                </a:extLst>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立川市</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中高年ミュージカルパフォーマンスグループ　たっきぃ</a:t>
                      </a:r>
                    </a:p>
                  </a:txBody>
                  <a:tcPr marL="36000" marR="36000" marT="0" marB="0" anchor="ctr"/>
                </a:tc>
                <a:tc>
                  <a:txBody>
                    <a:bodyPr/>
                    <a:lstStyle/>
                    <a:p>
                      <a:pPr marL="0" algn="l" defTabSz="914400" rtl="0" eaLnBrk="1" latinLnBrk="0" hangingPunct="1"/>
                      <a:r>
                        <a:rPr kumimoji="1" lang="en-US" sz="12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Facebook</a:t>
                      </a:r>
                      <a:r>
                        <a:rPr kumimoji="1" lang="ja-JP" altLang="en-US" sz="12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活用法提案</a:t>
                      </a:r>
                    </a:p>
                  </a:txBody>
                  <a:tcPr marL="36000" marR="36000" marT="0" marB="0" anchor="ctr"/>
                </a:tc>
                <a:extLst>
                  <a:ext uri="{0D108BD9-81ED-4DB2-BD59-A6C34878D82A}">
                    <a16:rowId xmlns:a16="http://schemas.microsoft.com/office/drawing/2014/main" val="10002"/>
                  </a:ext>
                </a:extLst>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立川市</a:t>
                      </a:r>
                    </a:p>
                  </a:txBody>
                  <a:tcPr marL="36000" marR="36000" marT="0" marB="0" anchor="ctr"/>
                </a:tc>
                <a:tc>
                  <a:txBody>
                    <a:bodyPr/>
                    <a:lstStyle/>
                    <a:p>
                      <a:pPr marL="0" algn="l" defTabSz="914400" rtl="0" eaLnBrk="1" latinLnBrk="0" hangingPunct="1"/>
                      <a:r>
                        <a:rPr kumimoji="1" lang="en-US" altLang="ja-JP"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法人</a:t>
                      </a:r>
                      <a:r>
                        <a:rPr kumimoji="1" lang="ja-JP" altLang="en-US" sz="1200" kern="120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トモニ</a:t>
                      </a:r>
                    </a:p>
                  </a:txBody>
                  <a:tcPr marL="36000" marR="36000" marT="0" marB="0" anchor="ctr"/>
                </a:tc>
                <a:tc>
                  <a:txBody>
                    <a:bodyPr/>
                    <a:lstStyle/>
                    <a:p>
                      <a:pPr marL="0" algn="l" defTabSz="914400" rtl="0" eaLnBrk="1" latinLnBrk="0" hangingPunct="1"/>
                      <a:r>
                        <a:rPr kumimoji="1" lang="ja-JP" altLang="en-US" sz="12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6000" marR="36000" marT="0" marB="0" anchor="ctr"/>
                </a:tc>
                <a:extLst>
                  <a:ext uri="{0D108BD9-81ED-4DB2-BD59-A6C34878D82A}">
                    <a16:rowId xmlns:a16="http://schemas.microsoft.com/office/drawing/2014/main" val="10003"/>
                  </a:ext>
                </a:extLst>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立川市</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子育て交流ひろば立川おもちゃ図書館</a:t>
                      </a:r>
                      <a:r>
                        <a:rPr kumimoji="1" lang="ja-JP" altLang="en-US" sz="1200" kern="1200" dirty="0" err="1">
                          <a:solidFill>
                            <a:schemeClr val="dk1"/>
                          </a:solidFill>
                          <a:latin typeface="Meiryo UI" panose="020B0604030504040204" pitchFamily="50" charset="-128"/>
                          <a:ea typeface="Meiryo UI" panose="020B0604030504040204" pitchFamily="50" charset="-128"/>
                          <a:cs typeface="Meiryo UI" panose="020B0604030504040204" pitchFamily="50" charset="-128"/>
                        </a:rPr>
                        <a:t>ぱれっ</a:t>
                      </a:r>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と</a:t>
                      </a:r>
                    </a:p>
                  </a:txBody>
                  <a:tcPr marL="36000" marR="36000" marT="0" marB="0" anchor="ctr"/>
                </a:tc>
                <a:tc>
                  <a:txBody>
                    <a:bodyPr/>
                    <a:lstStyle/>
                    <a:p>
                      <a:pPr marL="0" algn="l" defTabSz="914400" rtl="0" eaLnBrk="1" latinLnBrk="0" hangingPunct="1"/>
                      <a:r>
                        <a:rPr kumimoji="1" lang="ja-JP" altLang="en-US" sz="12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6000" marR="36000" marT="0" marB="0" anchor="ctr"/>
                </a:tc>
                <a:extLst>
                  <a:ext uri="{0D108BD9-81ED-4DB2-BD59-A6C34878D82A}">
                    <a16:rowId xmlns:a16="http://schemas.microsoft.com/office/drawing/2014/main" val="10004"/>
                  </a:ext>
                </a:extLst>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日野市</a:t>
                      </a:r>
                    </a:p>
                  </a:txBody>
                  <a:tcPr marL="36000" marR="36000" marT="0" marB="0" anchor="ctr"/>
                </a:tc>
                <a:tc>
                  <a:txBody>
                    <a:bodyPr/>
                    <a:lstStyle/>
                    <a:p>
                      <a:pPr marL="0" algn="l" defTabSz="914400" rtl="0" eaLnBrk="1" latinLnBrk="0" hangingPunct="1"/>
                      <a:r>
                        <a:rPr kumimoji="1" lang="en-US" altLang="ja-JP"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法人 </a:t>
                      </a:r>
                      <a:r>
                        <a:rPr kumimoji="1" lang="ja-JP" altLang="en-US" sz="1200" kern="1200" dirty="0" err="1">
                          <a:solidFill>
                            <a:schemeClr val="dk1"/>
                          </a:solidFill>
                          <a:latin typeface="Meiryo UI" panose="020B0604030504040204" pitchFamily="50" charset="-128"/>
                          <a:ea typeface="Meiryo UI" panose="020B0604030504040204" pitchFamily="50" charset="-128"/>
                          <a:cs typeface="Meiryo UI" panose="020B0604030504040204" pitchFamily="50" charset="-128"/>
                        </a:rPr>
                        <a:t>ひの</a:t>
                      </a:r>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市民活動団体連絡会</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6000" marR="36000" marT="0" marB="0" anchor="ctr"/>
                </a:tc>
                <a:extLst>
                  <a:ext uri="{0D108BD9-81ED-4DB2-BD59-A6C34878D82A}">
                    <a16:rowId xmlns:a16="http://schemas.microsoft.com/office/drawing/2014/main" val="10005"/>
                  </a:ext>
                </a:extLst>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八王子市</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八王子高齢者活動コーディネーター会</a:t>
                      </a:r>
                    </a:p>
                  </a:txBody>
                  <a:tcPr marL="36000" marR="36000" marT="0" marB="0" anchor="ctr"/>
                </a:tc>
                <a:tc>
                  <a:txBody>
                    <a:bodyPr/>
                    <a:lstStyle/>
                    <a:p>
                      <a:pPr marL="0" algn="l" defTabSz="914400" rtl="0" eaLnBrk="1" latinLnBrk="0" hangingPunct="1"/>
                      <a:r>
                        <a:rPr kumimoji="1" lang="ja-JP" altLang="en-US" sz="12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6000" marR="36000" marT="0" marB="0" anchor="ctr"/>
                </a:tc>
                <a:extLst>
                  <a:ext uri="{0D108BD9-81ED-4DB2-BD59-A6C34878D82A}">
                    <a16:rowId xmlns:a16="http://schemas.microsoft.com/office/drawing/2014/main" val="10006"/>
                  </a:ext>
                </a:extLst>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中野区</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新井の介護を考える会</a:t>
                      </a:r>
                    </a:p>
                  </a:txBody>
                  <a:tcPr marL="36000" marR="36000" marT="0" marB="0" anchor="ctr"/>
                </a:tc>
                <a:tc>
                  <a:txBody>
                    <a:bodyPr/>
                    <a:lstStyle/>
                    <a:p>
                      <a:pPr marL="0" algn="l" defTabSz="914400" rtl="0" eaLnBrk="1" latinLnBrk="0" hangingPunct="1"/>
                      <a:r>
                        <a:rPr kumimoji="1" lang="ja-JP" altLang="en-US" sz="12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6000" marR="36000" marT="0" marB="0" anchor="ctr"/>
                </a:tc>
                <a:extLst>
                  <a:ext uri="{0D108BD9-81ED-4DB2-BD59-A6C34878D82A}">
                    <a16:rowId xmlns:a16="http://schemas.microsoft.com/office/drawing/2014/main" val="10007"/>
                  </a:ext>
                </a:extLst>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北区</a:t>
                      </a:r>
                    </a:p>
                  </a:txBody>
                  <a:tcPr marL="36000" marR="36000" marT="0" marB="0" anchor="ctr"/>
                </a:tc>
                <a:tc>
                  <a:txBody>
                    <a:bodyPr/>
                    <a:lstStyle/>
                    <a:p>
                      <a:pPr marL="0" algn="l" defTabSz="914400" rtl="0" eaLnBrk="1" latinLnBrk="0" hangingPunct="1"/>
                      <a:r>
                        <a:rPr kumimoji="1" lang="en-US" altLang="ja-JP"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法人 北区精神障害者を守る家族会　飛鳥会</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6000" marR="36000" marT="0" marB="0" anchor="ctr"/>
                </a:tc>
                <a:extLst>
                  <a:ext uri="{0D108BD9-81ED-4DB2-BD59-A6C34878D82A}">
                    <a16:rowId xmlns:a16="http://schemas.microsoft.com/office/drawing/2014/main" val="10008"/>
                  </a:ext>
                </a:extLst>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港区</a:t>
                      </a:r>
                    </a:p>
                  </a:txBody>
                  <a:tcPr marL="36000" marR="36000" marT="0" marB="0" anchor="ctr"/>
                </a:tc>
                <a:tc>
                  <a:txBody>
                    <a:bodyPr/>
                    <a:lstStyle/>
                    <a:p>
                      <a:pPr marL="0" algn="l" defTabSz="914400" rtl="0" eaLnBrk="1" latinLnBrk="0" hangingPunct="1"/>
                      <a:r>
                        <a:rPr kumimoji="1" lang="en-US" altLang="ja-JP"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法人 プラチナ美容塾</a:t>
                      </a:r>
                    </a:p>
                  </a:txBody>
                  <a:tcPr marL="36000" marR="36000" marT="0" marB="0" anchor="ctr"/>
                </a:tc>
                <a:tc>
                  <a:txBody>
                    <a:bodyPr/>
                    <a:lstStyle/>
                    <a:p>
                      <a:pPr marL="0" algn="l" defTabSz="914400" rtl="0" eaLnBrk="1" latinLnBrk="0" hangingPunct="1"/>
                      <a:r>
                        <a:rPr kumimoji="1" lang="ja-JP" altLang="en-US" sz="12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6000" marR="36000" marT="0" marB="0" anchor="ctr"/>
                </a:tc>
                <a:extLst>
                  <a:ext uri="{0D108BD9-81ED-4DB2-BD59-A6C34878D82A}">
                    <a16:rowId xmlns:a16="http://schemas.microsoft.com/office/drawing/2014/main" val="10009"/>
                  </a:ext>
                </a:extLst>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大田区</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社会福祉法人 大洋社　ひまわり苑</a:t>
                      </a:r>
                    </a:p>
                  </a:txBody>
                  <a:tcPr marL="36000" marR="36000" marT="0" marB="0" anchor="ctr"/>
                </a:tc>
                <a:tc>
                  <a:txBody>
                    <a:bodyPr/>
                    <a:lstStyle/>
                    <a:p>
                      <a:pPr marL="0" algn="l" defTabSz="914400" rtl="0" eaLnBrk="1" latinLnBrk="0" hangingPunct="1"/>
                      <a:r>
                        <a:rPr kumimoji="1" lang="en-US" sz="12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SNS</a:t>
                      </a:r>
                      <a:r>
                        <a:rPr kumimoji="1" lang="ja-JP" altLang="en-US" sz="12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活用法提案</a:t>
                      </a:r>
                    </a:p>
                  </a:txBody>
                  <a:tcPr marL="36000" marR="36000" marT="0" marB="0" anchor="ctr"/>
                </a:tc>
                <a:extLst>
                  <a:ext uri="{0D108BD9-81ED-4DB2-BD59-A6C34878D82A}">
                    <a16:rowId xmlns:a16="http://schemas.microsoft.com/office/drawing/2014/main" val="10010"/>
                  </a:ext>
                </a:extLst>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江戸川区</a:t>
                      </a:r>
                    </a:p>
                  </a:txBody>
                  <a:tcPr marL="36000" marR="36000" marT="0" marB="0" anchor="ctr"/>
                </a:tc>
                <a:tc>
                  <a:txBody>
                    <a:bodyPr/>
                    <a:lstStyle/>
                    <a:p>
                      <a:pPr marL="0" algn="l" defTabSz="914400" rtl="0" eaLnBrk="1" latinLnBrk="0" hangingPunct="1"/>
                      <a:r>
                        <a:rPr kumimoji="1" lang="en-US" altLang="ja-JP" sz="1200" kern="1200" spc="-4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200" kern="1200" spc="-4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法人 江戸川・地域・共生を考える会</a:t>
                      </a:r>
                    </a:p>
                  </a:txBody>
                  <a:tcPr marL="36000" marR="36000" marT="0" marB="0" anchor="ctr"/>
                </a:tc>
                <a:tc>
                  <a:txBody>
                    <a:bodyPr/>
                    <a:lstStyle/>
                    <a:p>
                      <a:pPr marL="0" algn="l" defTabSz="914400" rtl="0" eaLnBrk="1" latinLnBrk="0" hangingPunct="1"/>
                      <a:r>
                        <a:rPr kumimoji="1" lang="ja-JP" altLang="en-US" sz="1200" kern="120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6000" marR="36000" marT="0" marB="0" anchor="ctr"/>
                </a:tc>
                <a:extLst>
                  <a:ext uri="{0D108BD9-81ED-4DB2-BD59-A6C34878D82A}">
                    <a16:rowId xmlns:a16="http://schemas.microsoft.com/office/drawing/2014/main" val="10011"/>
                  </a:ext>
                </a:extLst>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品川区</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街のお助け隊コンセルジュ</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6000" marR="36000" marT="0" marB="0" anchor="ctr"/>
                </a:tc>
                <a:extLst>
                  <a:ext uri="{0D108BD9-81ED-4DB2-BD59-A6C34878D82A}">
                    <a16:rowId xmlns:a16="http://schemas.microsoft.com/office/drawing/2014/main" val="10012"/>
                  </a:ext>
                </a:extLst>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豊島区</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要町あさやけ子ども食堂</a:t>
                      </a:r>
                    </a:p>
                  </a:txBody>
                  <a:tcPr marL="36000" marR="36000" marT="0" marB="0" anchor="ctr"/>
                </a:tc>
                <a:tc>
                  <a:txBody>
                    <a:bodyPr/>
                    <a:lstStyle/>
                    <a:p>
                      <a:pPr marL="0" algn="l" defTabSz="914400" rtl="0" eaLnBrk="1" latinLnBrk="0" hangingPunct="1"/>
                      <a:r>
                        <a:rPr kumimoji="1" 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Facebook</a:t>
                      </a:r>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活用法提案</a:t>
                      </a:r>
                    </a:p>
                  </a:txBody>
                  <a:tcPr marL="36000" marR="36000" marT="0" marB="0" anchor="ctr"/>
                </a:tc>
                <a:extLst>
                  <a:ext uri="{0D108BD9-81ED-4DB2-BD59-A6C34878D82A}">
                    <a16:rowId xmlns:a16="http://schemas.microsoft.com/office/drawing/2014/main" val="10013"/>
                  </a:ext>
                </a:extLst>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渋谷区</a:t>
                      </a:r>
                    </a:p>
                  </a:txBody>
                  <a:tcPr marL="36000" marR="36000" marT="0" marB="0" anchor="ctr"/>
                </a:tc>
                <a:tc>
                  <a:txBody>
                    <a:bodyPr/>
                    <a:lstStyle/>
                    <a:p>
                      <a:pPr marL="0" algn="l" defTabSz="914400" rtl="0" eaLnBrk="1" latinLnBrk="0" hangingPunct="1"/>
                      <a:r>
                        <a:rPr kumimoji="1" lang="zh-CN"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初台生活学校</a:t>
                      </a:r>
                    </a:p>
                  </a:txBody>
                  <a:tcPr marL="36000" marR="36000" marT="0" marB="0" anchor="ctr"/>
                </a:tc>
                <a:tc>
                  <a:txBody>
                    <a:bodyPr/>
                    <a:lstStyle/>
                    <a:p>
                      <a:pPr marL="0" algn="l" defTabSz="914400" rtl="0" eaLnBrk="1" latinLnBrk="0" hangingPunct="1"/>
                      <a:r>
                        <a:rPr kumimoji="1" lang="ja-JP" altLang="en-US" sz="1200" kern="1200" spc="-7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プレゼンテーション資料作成</a:t>
                      </a:r>
                    </a:p>
                  </a:txBody>
                  <a:tcPr marL="36000" marR="36000" marT="0" marB="0" anchor="ctr"/>
                </a:tc>
                <a:extLst>
                  <a:ext uri="{0D108BD9-81ED-4DB2-BD59-A6C34878D82A}">
                    <a16:rowId xmlns:a16="http://schemas.microsoft.com/office/drawing/2014/main" val="10014"/>
                  </a:ext>
                </a:extLst>
              </a:tr>
              <a:tr h="365760">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三鷹市</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みたか・みんなの広場</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パンフレット制作</a:t>
                      </a:r>
                    </a:p>
                  </a:txBody>
                  <a:tcPr marL="36000" marR="36000" marT="0" marB="0" anchor="ctr"/>
                </a:tc>
                <a:extLst>
                  <a:ext uri="{0D108BD9-81ED-4DB2-BD59-A6C34878D82A}">
                    <a16:rowId xmlns:a16="http://schemas.microsoft.com/office/drawing/2014/main" val="10015"/>
                  </a:ext>
                </a:extLst>
              </a:tr>
            </a:tbl>
          </a:graphicData>
        </a:graphic>
      </p:graphicFrame>
      <p:sp>
        <p:nvSpPr>
          <p:cNvPr id="53" name="角丸四角形 52"/>
          <p:cNvSpPr/>
          <p:nvPr/>
        </p:nvSpPr>
        <p:spPr>
          <a:xfrm>
            <a:off x="54724" y="561696"/>
            <a:ext cx="3372375" cy="360040"/>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tIns="72000" bIns="0" anchor="ctr"/>
          <a:lstStyle/>
          <a:p>
            <a:pPr algn="ctr">
              <a:defRPr/>
            </a:pPr>
            <a:r>
              <a:rPr lang="ja-JP" altLang="en-US" sz="1600" b="1" dirty="0">
                <a:solidFill>
                  <a:prstClr val="black"/>
                </a:solidFill>
                <a:latin typeface="メイリオ" pitchFamily="50" charset="-128"/>
                <a:ea typeface="メイリオ" pitchFamily="50" charset="-128"/>
              </a:rPr>
              <a:t>長期プロジェクト（</a:t>
            </a:r>
            <a:r>
              <a:rPr lang="en-US" altLang="ja-JP" sz="1600" b="1" dirty="0">
                <a:solidFill>
                  <a:prstClr val="black"/>
                </a:solidFill>
                <a:latin typeface="メイリオ" pitchFamily="50" charset="-128"/>
                <a:ea typeface="メイリオ" pitchFamily="50" charset="-128"/>
              </a:rPr>
              <a:t>3</a:t>
            </a:r>
            <a:r>
              <a:rPr lang="ja-JP" altLang="en-US" sz="1600" b="1" dirty="0">
                <a:solidFill>
                  <a:prstClr val="black"/>
                </a:solidFill>
                <a:latin typeface="メイリオ" pitchFamily="50" charset="-128"/>
                <a:ea typeface="メイリオ" pitchFamily="50" charset="-128"/>
              </a:rPr>
              <a:t>～</a:t>
            </a:r>
            <a:r>
              <a:rPr lang="en-US" altLang="ja-JP" sz="1600" b="1" dirty="0">
                <a:solidFill>
                  <a:prstClr val="black"/>
                </a:solidFill>
                <a:latin typeface="メイリオ" pitchFamily="50" charset="-128"/>
                <a:ea typeface="メイリオ" pitchFamily="50" charset="-128"/>
              </a:rPr>
              <a:t>6</a:t>
            </a:r>
            <a:r>
              <a:rPr lang="ja-JP" altLang="en-US" sz="1600" b="1" dirty="0">
                <a:solidFill>
                  <a:prstClr val="black"/>
                </a:solidFill>
                <a:latin typeface="メイリオ" pitchFamily="50" charset="-128"/>
                <a:ea typeface="メイリオ" pitchFamily="50" charset="-128"/>
              </a:rPr>
              <a:t>か月）</a:t>
            </a:r>
            <a:endParaRPr lang="en-US" altLang="ja-JP" sz="1100" b="1" dirty="0">
              <a:solidFill>
                <a:prstClr val="black"/>
              </a:solidFill>
              <a:latin typeface="メイリオ" pitchFamily="50" charset="-128"/>
              <a:ea typeface="メイリオ" pitchFamily="50" charset="-128"/>
            </a:endParaRPr>
          </a:p>
        </p:txBody>
      </p:sp>
      <p:sp>
        <p:nvSpPr>
          <p:cNvPr id="61" name="角丸四角形 60"/>
          <p:cNvSpPr/>
          <p:nvPr/>
        </p:nvSpPr>
        <p:spPr>
          <a:xfrm>
            <a:off x="5008855" y="561696"/>
            <a:ext cx="2952328" cy="360040"/>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tIns="72000" bIns="0" anchor="ctr"/>
          <a:lstStyle/>
          <a:p>
            <a:pPr algn="ctr">
              <a:defRPr/>
            </a:pPr>
            <a:r>
              <a:rPr lang="ja-JP" altLang="en-US" sz="1600" b="1" dirty="0">
                <a:solidFill>
                  <a:prstClr val="black"/>
                </a:solidFill>
                <a:latin typeface="メイリオ" pitchFamily="50" charset="-128"/>
                <a:ea typeface="メイリオ" pitchFamily="50" charset="-128"/>
              </a:rPr>
              <a:t>短期プロジェクト（</a:t>
            </a:r>
            <a:r>
              <a:rPr lang="en-US" altLang="ja-JP" sz="1600" b="1" dirty="0">
                <a:solidFill>
                  <a:prstClr val="black"/>
                </a:solidFill>
                <a:latin typeface="メイリオ" pitchFamily="50" charset="-128"/>
                <a:ea typeface="メイリオ" pitchFamily="50" charset="-128"/>
              </a:rPr>
              <a:t>1</a:t>
            </a:r>
            <a:r>
              <a:rPr lang="ja-JP" altLang="en-US" sz="1600" b="1" dirty="0">
                <a:solidFill>
                  <a:prstClr val="black"/>
                </a:solidFill>
                <a:latin typeface="メイリオ" pitchFamily="50" charset="-128"/>
                <a:ea typeface="メイリオ" pitchFamily="50" charset="-128"/>
              </a:rPr>
              <a:t>日）</a:t>
            </a:r>
            <a:endParaRPr lang="en-US" altLang="ja-JP" sz="1100" b="1" dirty="0">
              <a:solidFill>
                <a:prstClr val="black"/>
              </a:solidFill>
              <a:latin typeface="メイリオ" pitchFamily="50" charset="-128"/>
              <a:ea typeface="メイリオ" pitchFamily="50" charset="-128"/>
            </a:endParaRPr>
          </a:p>
        </p:txBody>
      </p:sp>
      <p:sp>
        <p:nvSpPr>
          <p:cNvPr id="62" name="角丸四角形 61"/>
          <p:cNvSpPr/>
          <p:nvPr/>
        </p:nvSpPr>
        <p:spPr>
          <a:xfrm>
            <a:off x="704528" y="5373216"/>
            <a:ext cx="3166011" cy="1043459"/>
          </a:xfrm>
          <a:prstGeom prst="roundRect">
            <a:avLst>
              <a:gd name="adj" fmla="val 5007"/>
            </a:avLst>
          </a:prstGeom>
          <a:solidFill>
            <a:schemeClr val="bg2"/>
          </a:solidFill>
          <a:ln/>
        </p:spPr>
        <p:style>
          <a:lnRef idx="0">
            <a:schemeClr val="accent3"/>
          </a:lnRef>
          <a:fillRef idx="3">
            <a:schemeClr val="accent3"/>
          </a:fillRef>
          <a:effectRef idx="3">
            <a:schemeClr val="accent3"/>
          </a:effectRef>
          <a:fontRef idx="minor">
            <a:schemeClr val="lt1"/>
          </a:fontRef>
        </p:style>
        <p:txBody>
          <a:bodyPr anchor="ctr"/>
          <a:lstStyle/>
          <a:p>
            <a:pPr>
              <a:tabLst>
                <a:tab pos="2876550" algn="r"/>
              </a:tabLst>
              <a:defRPr/>
            </a:pPr>
            <a:r>
              <a:rPr lang="ja-JP" altLang="en-US" sz="1600" b="1" dirty="0">
                <a:solidFill>
                  <a:prstClr val="black"/>
                </a:solidFill>
                <a:latin typeface="メイリオ" pitchFamily="50" charset="-128"/>
                <a:ea typeface="メイリオ" pitchFamily="50" charset="-128"/>
                <a:cs typeface="メイリオ" pitchFamily="50" charset="-128"/>
              </a:rPr>
              <a:t>　長期プロジェクト</a:t>
            </a:r>
            <a:r>
              <a:rPr lang="en-US" altLang="ja-JP" sz="1600" b="1" dirty="0">
                <a:solidFill>
                  <a:prstClr val="black"/>
                </a:solidFill>
                <a:latin typeface="メイリオ" pitchFamily="50" charset="-128"/>
                <a:ea typeface="メイリオ" pitchFamily="50" charset="-128"/>
                <a:cs typeface="メイリオ" pitchFamily="50" charset="-128"/>
              </a:rPr>
              <a:t>	9</a:t>
            </a:r>
            <a:r>
              <a:rPr lang="ja-JP" altLang="en-US" sz="1600" b="1" dirty="0">
                <a:solidFill>
                  <a:prstClr val="black"/>
                </a:solidFill>
                <a:latin typeface="メイリオ" pitchFamily="50" charset="-128"/>
                <a:ea typeface="メイリオ" pitchFamily="50" charset="-128"/>
                <a:cs typeface="メイリオ" pitchFamily="50" charset="-128"/>
              </a:rPr>
              <a:t>団体</a:t>
            </a:r>
            <a:endParaRPr lang="en-US" altLang="ja-JP" sz="1600" b="1" dirty="0">
              <a:solidFill>
                <a:prstClr val="black"/>
              </a:solidFill>
              <a:latin typeface="メイリオ" pitchFamily="50" charset="-128"/>
              <a:ea typeface="メイリオ" pitchFamily="50" charset="-128"/>
              <a:cs typeface="メイリオ" pitchFamily="50" charset="-128"/>
            </a:endParaRPr>
          </a:p>
          <a:p>
            <a:pPr>
              <a:tabLst>
                <a:tab pos="2876550" algn="r"/>
              </a:tabLst>
              <a:defRPr/>
            </a:pPr>
            <a:r>
              <a:rPr lang="ja-JP" altLang="en-US" sz="1600" b="1" dirty="0">
                <a:solidFill>
                  <a:prstClr val="black"/>
                </a:solidFill>
                <a:latin typeface="メイリオ" pitchFamily="50" charset="-128"/>
                <a:ea typeface="メイリオ" pitchFamily="50" charset="-128"/>
                <a:cs typeface="メイリオ" pitchFamily="50" charset="-128"/>
              </a:rPr>
              <a:t>　短期プロジェクト</a:t>
            </a:r>
            <a:r>
              <a:rPr lang="en-US" altLang="ja-JP" sz="1600" b="1" dirty="0">
                <a:solidFill>
                  <a:prstClr val="black"/>
                </a:solidFill>
                <a:latin typeface="メイリオ" pitchFamily="50" charset="-128"/>
                <a:ea typeface="メイリオ" pitchFamily="50" charset="-128"/>
                <a:cs typeface="メイリオ" pitchFamily="50" charset="-128"/>
              </a:rPr>
              <a:t>	15</a:t>
            </a:r>
            <a:r>
              <a:rPr lang="ja-JP" altLang="en-US" sz="1600" b="1" dirty="0">
                <a:solidFill>
                  <a:prstClr val="black"/>
                </a:solidFill>
                <a:latin typeface="メイリオ" pitchFamily="50" charset="-128"/>
                <a:ea typeface="メイリオ" pitchFamily="50" charset="-128"/>
                <a:cs typeface="メイリオ" pitchFamily="50" charset="-128"/>
              </a:rPr>
              <a:t>団体</a:t>
            </a:r>
            <a:endParaRPr lang="en-US" altLang="ja-JP" sz="1600" b="1" dirty="0">
              <a:solidFill>
                <a:prstClr val="black"/>
              </a:solidFill>
              <a:latin typeface="メイリオ" pitchFamily="50" charset="-128"/>
              <a:ea typeface="メイリオ" pitchFamily="50" charset="-128"/>
              <a:cs typeface="メイリオ" pitchFamily="50" charset="-128"/>
            </a:endParaRPr>
          </a:p>
          <a:p>
            <a:pPr>
              <a:spcBef>
                <a:spcPts val="600"/>
              </a:spcBef>
              <a:tabLst>
                <a:tab pos="2876550" algn="r"/>
              </a:tabLst>
              <a:defRPr/>
            </a:pPr>
            <a:r>
              <a:rPr lang="en-US" altLang="ja-JP" sz="1600" b="1" dirty="0">
                <a:solidFill>
                  <a:prstClr val="black"/>
                </a:solidFill>
                <a:latin typeface="メイリオ" pitchFamily="50" charset="-128"/>
                <a:ea typeface="メイリオ" pitchFamily="50" charset="-128"/>
                <a:cs typeface="メイリオ" pitchFamily="50" charset="-128"/>
              </a:rPr>
              <a:t>	</a:t>
            </a:r>
            <a:r>
              <a:rPr lang="ja-JP" altLang="en-US" sz="1600" b="1" dirty="0">
                <a:solidFill>
                  <a:prstClr val="black"/>
                </a:solidFill>
                <a:latin typeface="メイリオ" pitchFamily="50" charset="-128"/>
                <a:ea typeface="メイリオ" pitchFamily="50" charset="-128"/>
                <a:cs typeface="メイリオ" pitchFamily="50" charset="-128"/>
              </a:rPr>
              <a:t>平成</a:t>
            </a:r>
            <a:r>
              <a:rPr lang="en-US" altLang="ja-JP" sz="1600" b="1" dirty="0">
                <a:solidFill>
                  <a:prstClr val="black"/>
                </a:solidFill>
                <a:latin typeface="メイリオ" pitchFamily="50" charset="-128"/>
                <a:ea typeface="メイリオ" pitchFamily="50" charset="-128"/>
                <a:cs typeface="メイリオ" pitchFamily="50" charset="-128"/>
              </a:rPr>
              <a:t>27</a:t>
            </a:r>
            <a:r>
              <a:rPr lang="ja-JP" altLang="en-US" sz="1600" b="1" dirty="0">
                <a:solidFill>
                  <a:prstClr val="black"/>
                </a:solidFill>
                <a:latin typeface="メイリオ" pitchFamily="50" charset="-128"/>
                <a:ea typeface="メイリオ" pitchFamily="50" charset="-128"/>
                <a:cs typeface="メイリオ" pitchFamily="50" charset="-128"/>
              </a:rPr>
              <a:t>年度計　　　　</a:t>
            </a:r>
            <a:r>
              <a:rPr lang="en-US" altLang="ja-JP" sz="1600" b="1" dirty="0">
                <a:solidFill>
                  <a:prstClr val="black"/>
                </a:solidFill>
                <a:latin typeface="メイリオ" pitchFamily="50" charset="-128"/>
                <a:ea typeface="メイリオ" pitchFamily="50" charset="-128"/>
                <a:cs typeface="メイリオ" pitchFamily="50" charset="-128"/>
              </a:rPr>
              <a:t>24</a:t>
            </a:r>
            <a:r>
              <a:rPr lang="ja-JP" altLang="en-US" sz="1600" b="1" dirty="0">
                <a:solidFill>
                  <a:prstClr val="black"/>
                </a:solidFill>
                <a:latin typeface="メイリオ" pitchFamily="50" charset="-128"/>
                <a:ea typeface="メイリオ" pitchFamily="50" charset="-128"/>
                <a:cs typeface="メイリオ" pitchFamily="50" charset="-128"/>
              </a:rPr>
              <a:t>団体</a:t>
            </a:r>
            <a:endParaRPr lang="ja-JP" altLang="en-US" sz="1200" dirty="0">
              <a:solidFill>
                <a:prstClr val="black"/>
              </a:solidFill>
              <a:latin typeface="メイリオ" pitchFamily="50" charset="-128"/>
              <a:ea typeface="メイリオ" pitchFamily="50" charset="-128"/>
              <a:cs typeface="メイリオ" pitchFamily="50" charset="-128"/>
            </a:endParaRPr>
          </a:p>
        </p:txBody>
      </p:sp>
      <p:sp>
        <p:nvSpPr>
          <p:cNvPr id="12" name="スライド番号プレースホルダー 5"/>
          <p:cNvSpPr txBox="1">
            <a:spLocks noGrp="1"/>
          </p:cNvSpPr>
          <p:nvPr/>
        </p:nvSpPr>
        <p:spPr bwMode="auto">
          <a:xfrm>
            <a:off x="7594600" y="6381750"/>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r" eaLnBrk="1" hangingPunct="1">
              <a:spcBef>
                <a:spcPct val="0"/>
              </a:spcBef>
              <a:buFontTx/>
              <a:buNone/>
            </a:pPr>
            <a:endParaRPr kumimoji="0" lang="en-US" altLang="ja-JP" sz="1400" dirty="0">
              <a:solidFill>
                <a:prstClr val="black"/>
              </a:solidFill>
            </a:endParaRPr>
          </a:p>
          <a:p>
            <a:pPr algn="r" eaLnBrk="1" hangingPunct="1">
              <a:spcBef>
                <a:spcPct val="0"/>
              </a:spcBef>
              <a:buFontTx/>
              <a:buNone/>
            </a:pPr>
            <a:fld id="{8C14C8A3-C00B-42E9-BEEA-EA7CD67956B6}" type="slidenum">
              <a:rPr kumimoji="0" lang="en-US" altLang="ja-JP" sz="1400">
                <a:solidFill>
                  <a:prstClr val="black"/>
                </a:solidFill>
              </a:rPr>
              <a:pPr algn="r" eaLnBrk="1" hangingPunct="1">
                <a:spcBef>
                  <a:spcPct val="0"/>
                </a:spcBef>
                <a:buFontTx/>
                <a:buNone/>
              </a:pPr>
              <a:t>13</a:t>
            </a:fld>
            <a:endParaRPr kumimoji="0" lang="en-US" altLang="ja-JP" sz="1400" dirty="0">
              <a:solidFill>
                <a:prstClr val="black"/>
              </a:solidFill>
            </a:endParaRPr>
          </a:p>
        </p:txBody>
      </p:sp>
    </p:spTree>
    <p:extLst>
      <p:ext uri="{BB962C8B-B14F-4D97-AF65-F5344CB8AC3E}">
        <p14:creationId xmlns:p14="http://schemas.microsoft.com/office/powerpoint/2010/main" val="1458299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8000" y="19716"/>
            <a:ext cx="9878400" cy="475200"/>
          </a:xfrm>
          <a:solidFill>
            <a:srgbClr val="FFF0E1"/>
          </a:solidFill>
          <a:ln w="38100" cap="flat" cmpd="sng" algn="ctr">
            <a:solidFill>
              <a:srgbClr val="FF7575"/>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72000" rIns="91440" bIns="0" rtlCol="0" anchor="ctr">
            <a:normAutofit/>
          </a:bodyPr>
          <a:lstStyle/>
          <a:p>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東京ホームタウンプロジェクト　「プロボノ」による支援（平成</a:t>
            </a:r>
            <a:r>
              <a:rPr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p>
        </p:txBody>
      </p:sp>
      <p:graphicFrame>
        <p:nvGraphicFramePr>
          <p:cNvPr id="57" name="コンテンツ プレースホルダー 3"/>
          <p:cNvGraphicFramePr>
            <a:graphicFrameLocks noGrp="1"/>
          </p:cNvGraphicFramePr>
          <p:nvPr>
            <p:ph idx="1"/>
            <p:extLst>
              <p:ext uri="{D42A27DB-BD31-4B8C-83A1-F6EECF244321}">
                <p14:modId xmlns:p14="http://schemas.microsoft.com/office/powerpoint/2010/main" val="3106101669"/>
              </p:ext>
            </p:extLst>
          </p:nvPr>
        </p:nvGraphicFramePr>
        <p:xfrm>
          <a:off x="54724" y="981874"/>
          <a:ext cx="4837112" cy="5306321"/>
        </p:xfrm>
        <a:graphic>
          <a:graphicData uri="http://schemas.openxmlformats.org/drawingml/2006/table">
            <a:tbl>
              <a:tblPr firstRow="1" bandRow="1">
                <a:tableStyleId>{5C22544A-7EE6-4342-B048-85BDC9FD1C3A}</a:tableStyleId>
              </a:tblPr>
              <a:tblGrid>
                <a:gridCol w="682637">
                  <a:extLst>
                    <a:ext uri="{9D8B030D-6E8A-4147-A177-3AD203B41FA5}">
                      <a16:colId xmlns:a16="http://schemas.microsoft.com/office/drawing/2014/main" val="20000"/>
                    </a:ext>
                  </a:extLst>
                </a:gridCol>
                <a:gridCol w="2544121">
                  <a:extLst>
                    <a:ext uri="{9D8B030D-6E8A-4147-A177-3AD203B41FA5}">
                      <a16:colId xmlns:a16="http://schemas.microsoft.com/office/drawing/2014/main" val="20001"/>
                    </a:ext>
                  </a:extLst>
                </a:gridCol>
                <a:gridCol w="1610354">
                  <a:extLst>
                    <a:ext uri="{9D8B030D-6E8A-4147-A177-3AD203B41FA5}">
                      <a16:colId xmlns:a16="http://schemas.microsoft.com/office/drawing/2014/main" val="20002"/>
                    </a:ext>
                  </a:extLst>
                </a:gridCol>
              </a:tblGrid>
              <a:tr h="368765">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地域名</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団体名</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ja-JP" altLang="en-US" sz="1400" b="1">
                          <a:effectLst/>
                          <a:latin typeface="Meiryo UI" panose="020B0604030504040204" pitchFamily="50" charset="-128"/>
                          <a:ea typeface="Meiryo UI" panose="020B0604030504040204" pitchFamily="50" charset="-128"/>
                          <a:cs typeface="Meiryo UI" panose="020B0604030504040204" pitchFamily="50" charset="-128"/>
                        </a:rPr>
                        <a:t>支援内容</a:t>
                      </a:r>
                      <a:endParaRPr lang="ja-JP" altLang="en-US" sz="140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0"/>
                  </a:ext>
                </a:extLst>
              </a:tr>
              <a:tr h="37981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三鷹市</a:t>
                      </a:r>
                    </a:p>
                  </a:txBody>
                  <a:tcPr marL="36000" marR="36000" marT="0" marB="0" anchor="ctr"/>
                </a:tc>
                <a:tc>
                  <a:txBody>
                    <a:bodyPr/>
                    <a:lstStyle/>
                    <a:p>
                      <a:pPr algn="l"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NPO</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法人 日本シニアジョブクラブ</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映像制作</a:t>
                      </a:r>
                    </a:p>
                  </a:txBody>
                  <a:tcPr marL="36000" marR="36000" marT="0" marB="0" anchor="ctr"/>
                </a:tc>
                <a:extLst>
                  <a:ext uri="{0D108BD9-81ED-4DB2-BD59-A6C34878D82A}">
                    <a16:rowId xmlns:a16="http://schemas.microsoft.com/office/drawing/2014/main" val="10001"/>
                  </a:ext>
                </a:extLst>
              </a:tr>
              <a:tr h="37981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大田区</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社会福祉法人　大洋社　ひまわり苑</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運営マニュアル作成</a:t>
                      </a:r>
                    </a:p>
                  </a:txBody>
                  <a:tcPr marL="36000" marR="36000" marT="0" marB="0" anchor="ctr"/>
                </a:tc>
                <a:extLst>
                  <a:ext uri="{0D108BD9-81ED-4DB2-BD59-A6C34878D82A}">
                    <a16:rowId xmlns:a16="http://schemas.microsoft.com/office/drawing/2014/main" val="10002"/>
                  </a:ext>
                </a:extLst>
              </a:tr>
              <a:tr h="37981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八王子市</a:t>
                      </a:r>
                    </a:p>
                  </a:txBody>
                  <a:tcPr marL="36000" marR="36000" marT="0" marB="0" anchor="ctr"/>
                </a:tc>
                <a:tc>
                  <a:txBody>
                    <a:bodyPr/>
                    <a:lstStyle/>
                    <a:p>
                      <a:pPr algn="l" fontAlgn="ctr"/>
                      <a:r>
                        <a:rPr lang="ja-JP" altLang="en-US" sz="1200" b="0" i="0" u="none" strike="noStrike" dirty="0" err="1">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めじろ</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台町会連絡協議会</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6000" marR="36000" marT="0" marB="0" anchor="ctr"/>
                </a:tc>
                <a:extLst>
                  <a:ext uri="{0D108BD9-81ED-4DB2-BD59-A6C34878D82A}">
                    <a16:rowId xmlns:a16="http://schemas.microsoft.com/office/drawing/2014/main" val="10003"/>
                  </a:ext>
                </a:extLst>
              </a:tr>
              <a:tr h="37981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八王子市</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八王子市シルバーふらっと相談室館ヶ丘</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事業評価</a:t>
                      </a:r>
                    </a:p>
                  </a:txBody>
                  <a:tcPr marL="36000" marR="36000" marT="0" marB="0" anchor="ctr"/>
                </a:tc>
                <a:extLst>
                  <a:ext uri="{0D108BD9-81ED-4DB2-BD59-A6C34878D82A}">
                    <a16:rowId xmlns:a16="http://schemas.microsoft.com/office/drawing/2014/main" val="10004"/>
                  </a:ext>
                </a:extLst>
              </a:tr>
              <a:tr h="37981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世田谷区</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ＮＰＯ法人　全国移動サービスネットワーク</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営業資料作成</a:t>
                      </a:r>
                    </a:p>
                  </a:txBody>
                  <a:tcPr marL="36000" marR="36000" marT="0" marB="0" anchor="ctr"/>
                </a:tc>
                <a:extLst>
                  <a:ext uri="{0D108BD9-81ED-4DB2-BD59-A6C34878D82A}">
                    <a16:rowId xmlns:a16="http://schemas.microsoft.com/office/drawing/2014/main" val="10005"/>
                  </a:ext>
                </a:extLst>
              </a:tr>
              <a:tr h="37981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多摩市</a:t>
                      </a:r>
                    </a:p>
                  </a:txBody>
                  <a:tcPr marL="36000" marR="36000" marT="0" marB="0" anchor="ctr"/>
                </a:tc>
                <a:tc>
                  <a:txBody>
                    <a:bodyPr/>
                    <a:lstStyle/>
                    <a:p>
                      <a:pPr algn="l" fontAlgn="ctr"/>
                      <a:r>
                        <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ＮＰＯ</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法人　福祉亭</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ウェブサイト作成</a:t>
                      </a:r>
                    </a:p>
                  </a:txBody>
                  <a:tcPr marL="36000" marR="36000" marT="0" marB="0" anchor="ctr"/>
                </a:tc>
                <a:extLst>
                  <a:ext uri="{0D108BD9-81ED-4DB2-BD59-A6C34878D82A}">
                    <a16:rowId xmlns:a16="http://schemas.microsoft.com/office/drawing/2014/main" val="10006"/>
                  </a:ext>
                </a:extLst>
              </a:tr>
              <a:tr h="37981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東大和市</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東大和市介護予防リーダー会</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パンフレット作成</a:t>
                      </a:r>
                    </a:p>
                  </a:txBody>
                  <a:tcPr marL="36000" marR="36000" marT="0" marB="0" anchor="ctr"/>
                </a:tc>
                <a:extLst>
                  <a:ext uri="{0D108BD9-81ED-4DB2-BD59-A6C34878D82A}">
                    <a16:rowId xmlns:a16="http://schemas.microsoft.com/office/drawing/2014/main" val="10007"/>
                  </a:ext>
                </a:extLst>
              </a:tr>
              <a:tr h="37981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世田谷区</a:t>
                      </a:r>
                    </a:p>
                  </a:txBody>
                  <a:tcPr marL="36000" marR="36000" marT="0" marB="0" anchor="ctr"/>
                </a:tc>
                <a:tc>
                  <a:txBody>
                    <a:bodyPr/>
                    <a:lstStyle/>
                    <a:p>
                      <a:pPr algn="l"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NPO</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法人健康フォーラムけやき</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21</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事業計画立案</a:t>
                      </a:r>
                    </a:p>
                  </a:txBody>
                  <a:tcPr marL="36000" marR="36000" marT="0" marB="0" anchor="ctr"/>
                </a:tc>
                <a:extLst>
                  <a:ext uri="{0D108BD9-81ED-4DB2-BD59-A6C34878D82A}">
                    <a16:rowId xmlns:a16="http://schemas.microsoft.com/office/drawing/2014/main" val="10008"/>
                  </a:ext>
                </a:extLst>
              </a:tr>
              <a:tr h="37981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中野区</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東中野五丁目小滝町会</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6000" marR="36000" marT="0" marB="0" anchor="ctr"/>
                </a:tc>
                <a:extLst>
                  <a:ext uri="{0D108BD9-81ED-4DB2-BD59-A6C34878D82A}">
                    <a16:rowId xmlns:a16="http://schemas.microsoft.com/office/drawing/2014/main" val="10009"/>
                  </a:ext>
                </a:extLst>
              </a:tr>
              <a:tr h="37981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世田谷区</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一般社団法人日本脳損傷者ケアリング・コミュニティ学会</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6000" marR="36000" marT="0" marB="0" anchor="ctr"/>
                </a:tc>
                <a:extLst>
                  <a:ext uri="{0D108BD9-81ED-4DB2-BD59-A6C34878D82A}">
                    <a16:rowId xmlns:a16="http://schemas.microsoft.com/office/drawing/2014/main" val="10010"/>
                  </a:ext>
                </a:extLst>
              </a:tr>
              <a:tr h="37981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国立市</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市民のためのがん治療の会</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6000" marR="36000" marT="0" marB="0" anchor="ctr"/>
                </a:tc>
                <a:extLst>
                  <a:ext uri="{0D108BD9-81ED-4DB2-BD59-A6C34878D82A}">
                    <a16:rowId xmlns:a16="http://schemas.microsoft.com/office/drawing/2014/main" val="10011"/>
                  </a:ext>
                </a:extLst>
              </a:tr>
              <a:tr h="379812">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板橋区</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ＮＰＯ法人ドリームタウン</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運営マニュアル作成</a:t>
                      </a:r>
                    </a:p>
                  </a:txBody>
                  <a:tcPr marL="36000" marR="36000" marT="0" marB="0" anchor="ctr"/>
                </a:tc>
                <a:extLst>
                  <a:ext uri="{0D108BD9-81ED-4DB2-BD59-A6C34878D82A}">
                    <a16:rowId xmlns:a16="http://schemas.microsoft.com/office/drawing/2014/main" val="10012"/>
                  </a:ext>
                </a:extLst>
              </a:tr>
              <a:tr h="379812">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文京区</a:t>
                      </a:r>
                    </a:p>
                  </a:txBody>
                  <a:tcPr marL="36000" marR="36000" marT="0" marB="0" anchor="ctr"/>
                </a:tc>
                <a:tc>
                  <a:txBody>
                    <a:bodyPr/>
                    <a:lstStyle/>
                    <a:p>
                      <a:pPr algn="l" fontAlgn="ctr"/>
                      <a:r>
                        <a:rPr lang="ja-JP" altLang="en-US" sz="1200" b="0" i="0" u="none" strike="noStrike" dirty="0" err="1">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さきちゃんち</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運営委員会</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業務効率改善</a:t>
                      </a:r>
                    </a:p>
                  </a:txBody>
                  <a:tcPr marL="36000" marR="36000" marT="0" marB="0" anchor="ctr"/>
                </a:tc>
                <a:extLst>
                  <a:ext uri="{0D108BD9-81ED-4DB2-BD59-A6C34878D82A}">
                    <a16:rowId xmlns:a16="http://schemas.microsoft.com/office/drawing/2014/main" val="10013"/>
                  </a:ext>
                </a:extLst>
              </a:tr>
            </a:tbl>
          </a:graphicData>
        </a:graphic>
      </p:graphicFrame>
      <p:graphicFrame>
        <p:nvGraphicFramePr>
          <p:cNvPr id="4" name="コンテンツ プレースホルダー 3"/>
          <p:cNvGraphicFramePr>
            <a:graphicFrameLocks noGrp="1"/>
          </p:cNvGraphicFramePr>
          <p:nvPr>
            <p:ph idx="4294967295"/>
            <p:extLst>
              <p:ext uri="{D42A27DB-BD31-4B8C-83A1-F6EECF244321}">
                <p14:modId xmlns:p14="http://schemas.microsoft.com/office/powerpoint/2010/main" val="1225408297"/>
              </p:ext>
            </p:extLst>
          </p:nvPr>
        </p:nvGraphicFramePr>
        <p:xfrm>
          <a:off x="5068888" y="981075"/>
          <a:ext cx="4837112" cy="4567111"/>
        </p:xfrm>
        <a:graphic>
          <a:graphicData uri="http://schemas.openxmlformats.org/drawingml/2006/table">
            <a:tbl>
              <a:tblPr firstRow="1" bandRow="1">
                <a:tableStyleId>{5C22544A-7EE6-4342-B048-85BDC9FD1C3A}</a:tableStyleId>
              </a:tblPr>
              <a:tblGrid>
                <a:gridCol w="681823">
                  <a:extLst>
                    <a:ext uri="{9D8B030D-6E8A-4147-A177-3AD203B41FA5}">
                      <a16:colId xmlns:a16="http://schemas.microsoft.com/office/drawing/2014/main" val="20000"/>
                    </a:ext>
                  </a:extLst>
                </a:gridCol>
                <a:gridCol w="2486634">
                  <a:extLst>
                    <a:ext uri="{9D8B030D-6E8A-4147-A177-3AD203B41FA5}">
                      <a16:colId xmlns:a16="http://schemas.microsoft.com/office/drawing/2014/main" val="20001"/>
                    </a:ext>
                  </a:extLst>
                </a:gridCol>
                <a:gridCol w="1668655">
                  <a:extLst>
                    <a:ext uri="{9D8B030D-6E8A-4147-A177-3AD203B41FA5}">
                      <a16:colId xmlns:a16="http://schemas.microsoft.com/office/drawing/2014/main" val="20002"/>
                    </a:ext>
                  </a:extLst>
                </a:gridCol>
              </a:tblGrid>
              <a:tr h="380973">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地域名</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団体名</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支援内容</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0"/>
                  </a:ext>
                </a:extLst>
              </a:tr>
              <a:tr h="380558">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狛江市</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野川元気スクール</a:t>
                      </a:r>
                    </a:p>
                  </a:txBody>
                  <a:tcPr marL="36000" marR="36000" marT="0" marB="0" anchor="ct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6000" marR="36000" marT="0" marB="0" anchor="ctr"/>
                </a:tc>
                <a:extLst>
                  <a:ext uri="{0D108BD9-81ED-4DB2-BD59-A6C34878D82A}">
                    <a16:rowId xmlns:a16="http://schemas.microsoft.com/office/drawing/2014/main" val="10001"/>
                  </a:ext>
                </a:extLst>
              </a:tr>
              <a:tr h="380558">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稲城市</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やのくち正吉苑</a:t>
                      </a:r>
                    </a:p>
                  </a:txBody>
                  <a:tcPr marL="36000" marR="36000" marT="0" marB="0" anchor="ct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スペース活用ワークショップ</a:t>
                      </a:r>
                    </a:p>
                  </a:txBody>
                  <a:tcPr marL="36000" marR="36000" marT="0" marB="0" anchor="ctr"/>
                </a:tc>
                <a:extLst>
                  <a:ext uri="{0D108BD9-81ED-4DB2-BD59-A6C34878D82A}">
                    <a16:rowId xmlns:a16="http://schemas.microsoft.com/office/drawing/2014/main" val="10002"/>
                  </a:ext>
                </a:extLst>
              </a:tr>
              <a:tr h="380558">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文京区</a:t>
                      </a:r>
                    </a:p>
                  </a:txBody>
                  <a:tcPr marL="36000" marR="36000" marT="0" marB="0" anchor="ctr"/>
                </a:tc>
                <a:tc>
                  <a:txBody>
                    <a:bodyPr/>
                    <a:lstStyle/>
                    <a:p>
                      <a:pPr algn="l"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NPO</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法人　風の</a:t>
                      </a:r>
                      <a:r>
                        <a:rPr lang="ja-JP" altLang="en-US" sz="1200" b="0" i="0" u="none" strike="noStrike" dirty="0" err="1">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やすみば</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クラウドツール活用法提案</a:t>
                      </a:r>
                    </a:p>
                  </a:txBody>
                  <a:tcPr marL="36000" marR="36000" marT="0" marB="0" anchor="ctr"/>
                </a:tc>
                <a:extLst>
                  <a:ext uri="{0D108BD9-81ED-4DB2-BD59-A6C34878D82A}">
                    <a16:rowId xmlns:a16="http://schemas.microsoft.com/office/drawing/2014/main" val="10003"/>
                  </a:ext>
                </a:extLst>
              </a:tr>
              <a:tr h="380558">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武蔵村山市</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地域通貨サークル「助け愛の会」</a:t>
                      </a:r>
                    </a:p>
                  </a:txBody>
                  <a:tcPr marL="36000" marR="36000" marT="0" marB="0" anchor="ct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6000" marR="36000" marT="0" marB="0" anchor="ctr"/>
                </a:tc>
                <a:extLst>
                  <a:ext uri="{0D108BD9-81ED-4DB2-BD59-A6C34878D82A}">
                    <a16:rowId xmlns:a16="http://schemas.microsoft.com/office/drawing/2014/main" val="10004"/>
                  </a:ext>
                </a:extLst>
              </a:tr>
              <a:tr h="380558">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立川市</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三多摩市民後見を考える会</a:t>
                      </a:r>
                    </a:p>
                  </a:txBody>
                  <a:tcPr marL="36000" marR="36000" marT="0" marB="0" anchor="ct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6000" marR="36000" marT="0" marB="0" anchor="ctr"/>
                </a:tc>
                <a:extLst>
                  <a:ext uri="{0D108BD9-81ED-4DB2-BD59-A6C34878D82A}">
                    <a16:rowId xmlns:a16="http://schemas.microsoft.com/office/drawing/2014/main" val="10005"/>
                  </a:ext>
                </a:extLst>
              </a:tr>
              <a:tr h="380558">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立川市</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在宅ホスピスケア・ボランティア さくら</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チラシ制作</a:t>
                      </a:r>
                    </a:p>
                  </a:txBody>
                  <a:tcPr marL="36000" marR="36000" marT="0" marB="0" anchor="ctr"/>
                </a:tc>
                <a:extLst>
                  <a:ext uri="{0D108BD9-81ED-4DB2-BD59-A6C34878D82A}">
                    <a16:rowId xmlns:a16="http://schemas.microsoft.com/office/drawing/2014/main" val="10006"/>
                  </a:ext>
                </a:extLst>
              </a:tr>
              <a:tr h="380558">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練馬区</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社会福祉法人キングス・ガーデン東京</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スペース活用ワークショップ</a:t>
                      </a:r>
                    </a:p>
                  </a:txBody>
                  <a:tcPr marL="36000" marR="36000" marT="0" marB="0" anchor="ctr"/>
                </a:tc>
                <a:extLst>
                  <a:ext uri="{0D108BD9-81ED-4DB2-BD59-A6C34878D82A}">
                    <a16:rowId xmlns:a16="http://schemas.microsoft.com/office/drawing/2014/main" val="10007"/>
                  </a:ext>
                </a:extLst>
              </a:tr>
              <a:tr h="380558">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港区</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きらきらママの会</a:t>
                      </a:r>
                    </a:p>
                  </a:txBody>
                  <a:tcPr marL="36000" marR="36000" marT="0" marB="0" anchor="ctr"/>
                </a:tc>
                <a:tc>
                  <a:txBody>
                    <a:bodyPr/>
                    <a:lstStyle/>
                    <a:p>
                      <a:pPr algn="l" fontAlgn="ctr"/>
                      <a:r>
                        <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Facebook</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活用法提案</a:t>
                      </a:r>
                    </a:p>
                  </a:txBody>
                  <a:tcPr marL="36000" marR="36000" marT="0" marB="0" anchor="ctr"/>
                </a:tc>
                <a:extLst>
                  <a:ext uri="{0D108BD9-81ED-4DB2-BD59-A6C34878D82A}">
                    <a16:rowId xmlns:a16="http://schemas.microsoft.com/office/drawing/2014/main" val="10008"/>
                  </a:ext>
                </a:extLst>
              </a:tr>
              <a:tr h="380558">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八王子市</a:t>
                      </a:r>
                    </a:p>
                  </a:txBody>
                  <a:tcPr marL="36000" marR="36000" marT="0" marB="0" anchor="ctr"/>
                </a:tc>
                <a:tc>
                  <a:txBody>
                    <a:bodyPr/>
                    <a:lstStyle/>
                    <a:p>
                      <a:pPr algn="l" fontAlgn="ctr"/>
                      <a:r>
                        <a:rPr lang="ja-JP" altLang="en-US" sz="1200" b="0" i="0" u="none" strike="noStrike" dirty="0" err="1">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めじろ</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台安心ねっと</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チラシ制作</a:t>
                      </a:r>
                    </a:p>
                  </a:txBody>
                  <a:tcPr marL="36000" marR="36000" marT="0" marB="0" anchor="ctr"/>
                </a:tc>
                <a:extLst>
                  <a:ext uri="{0D108BD9-81ED-4DB2-BD59-A6C34878D82A}">
                    <a16:rowId xmlns:a16="http://schemas.microsoft.com/office/drawing/2014/main" val="10009"/>
                  </a:ext>
                </a:extLst>
              </a:tr>
              <a:tr h="380558">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八王子市</a:t>
                      </a:r>
                    </a:p>
                  </a:txBody>
                  <a:tcPr marL="36000" marR="36000" marT="0" marB="0" anchor="ctr"/>
                </a:tc>
                <a:tc>
                  <a:txBody>
                    <a:bodyPr/>
                    <a:lstStyle/>
                    <a:p>
                      <a:pPr algn="l"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NPO</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法人 </a:t>
                      </a:r>
                      <a:r>
                        <a:rPr lang="ja-JP" altLang="en-US" sz="1200" b="0" i="0" u="none" strike="noStrike" dirty="0" err="1">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めじろ</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むつみクラブ</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6000" marR="36000" marT="0" marB="0" anchor="ctr"/>
                </a:tc>
                <a:extLst>
                  <a:ext uri="{0D108BD9-81ED-4DB2-BD59-A6C34878D82A}">
                    <a16:rowId xmlns:a16="http://schemas.microsoft.com/office/drawing/2014/main" val="10010"/>
                  </a:ext>
                </a:extLst>
              </a:tr>
              <a:tr h="380558">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武蔵野市</a:t>
                      </a:r>
                    </a:p>
                  </a:txBody>
                  <a:tcPr marL="36000" marR="36000" marT="0" marB="0" anchor="ctr"/>
                </a:tc>
                <a:tc>
                  <a:txBody>
                    <a:bodyPr/>
                    <a:lstStyle/>
                    <a:p>
                      <a:pPr algn="l"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NPO</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法人 武蔵野すこやか</a:t>
                      </a:r>
                    </a:p>
                  </a:txBody>
                  <a:tcPr marL="36000" marR="3600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チラシ制作</a:t>
                      </a:r>
                    </a:p>
                  </a:txBody>
                  <a:tcPr marL="36000" marR="36000" marT="0" marB="0" anchor="ctr"/>
                </a:tc>
                <a:extLst>
                  <a:ext uri="{0D108BD9-81ED-4DB2-BD59-A6C34878D82A}">
                    <a16:rowId xmlns:a16="http://schemas.microsoft.com/office/drawing/2014/main" val="10011"/>
                  </a:ext>
                </a:extLst>
              </a:tr>
            </a:tbl>
          </a:graphicData>
        </a:graphic>
      </p:graphicFrame>
      <p:sp>
        <p:nvSpPr>
          <p:cNvPr id="48192" name="スライド番号プレースホルダー 5"/>
          <p:cNvSpPr txBox="1">
            <a:spLocks noGrp="1"/>
          </p:cNvSpPr>
          <p:nvPr/>
        </p:nvSpPr>
        <p:spPr bwMode="auto">
          <a:xfrm>
            <a:off x="7594600" y="6416675"/>
            <a:ext cx="23114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a:spcBef>
                <a:spcPct val="0"/>
              </a:spcBef>
              <a:buFontTx/>
              <a:buNone/>
            </a:pPr>
            <a:endParaRPr kumimoji="0" lang="en-US" altLang="ja-JP" sz="1400">
              <a:solidFill>
                <a:prstClr val="black"/>
              </a:solidFill>
              <a:latin typeface="Arial" pitchFamily="34" charset="0"/>
            </a:endParaRPr>
          </a:p>
          <a:p>
            <a:pPr algn="r">
              <a:spcBef>
                <a:spcPct val="0"/>
              </a:spcBef>
              <a:buFontTx/>
              <a:buNone/>
            </a:pPr>
            <a:fld id="{CB02476A-63D4-431C-BCB4-ACF0CFF37A9B}" type="slidenum">
              <a:rPr kumimoji="0" lang="en-US" altLang="ja-JP" sz="1400">
                <a:solidFill>
                  <a:prstClr val="black"/>
                </a:solidFill>
                <a:latin typeface="Arial" pitchFamily="34" charset="0"/>
              </a:rPr>
              <a:pPr algn="r">
                <a:spcBef>
                  <a:spcPct val="0"/>
                </a:spcBef>
                <a:buFontTx/>
                <a:buNone/>
              </a:pPr>
              <a:t>14</a:t>
            </a:fld>
            <a:endParaRPr kumimoji="0" lang="en-US" altLang="ja-JP" sz="1400">
              <a:solidFill>
                <a:prstClr val="black"/>
              </a:solidFill>
              <a:latin typeface="Arial" pitchFamily="34" charset="0"/>
            </a:endParaRPr>
          </a:p>
        </p:txBody>
      </p:sp>
      <p:sp>
        <p:nvSpPr>
          <p:cNvPr id="53" name="角丸四角形 52"/>
          <p:cNvSpPr/>
          <p:nvPr/>
        </p:nvSpPr>
        <p:spPr>
          <a:xfrm>
            <a:off x="54724" y="561696"/>
            <a:ext cx="3372375" cy="360040"/>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bIns="0" anchor="ctr"/>
          <a:lstStyle/>
          <a:p>
            <a:pPr algn="ctr">
              <a:defRPr/>
            </a:pPr>
            <a:r>
              <a:rPr lang="ja-JP" altLang="en-US" sz="1600" b="1" dirty="0">
                <a:solidFill>
                  <a:prstClr val="black"/>
                </a:solidFill>
                <a:latin typeface="メイリオ" pitchFamily="50" charset="-128"/>
                <a:ea typeface="メイリオ" pitchFamily="50" charset="-128"/>
              </a:rPr>
              <a:t>長期プロジェクト（</a:t>
            </a:r>
            <a:r>
              <a:rPr lang="en-US" altLang="ja-JP" sz="1600" b="1" dirty="0">
                <a:solidFill>
                  <a:prstClr val="black"/>
                </a:solidFill>
                <a:latin typeface="メイリオ" pitchFamily="50" charset="-128"/>
                <a:ea typeface="メイリオ" pitchFamily="50" charset="-128"/>
              </a:rPr>
              <a:t>3</a:t>
            </a:r>
            <a:r>
              <a:rPr lang="ja-JP" altLang="en-US" sz="1600" b="1" dirty="0">
                <a:solidFill>
                  <a:prstClr val="black"/>
                </a:solidFill>
                <a:latin typeface="メイリオ" pitchFamily="50" charset="-128"/>
                <a:ea typeface="メイリオ" pitchFamily="50" charset="-128"/>
              </a:rPr>
              <a:t>～</a:t>
            </a:r>
            <a:r>
              <a:rPr lang="en-US" altLang="ja-JP" sz="1600" b="1" dirty="0">
                <a:solidFill>
                  <a:prstClr val="black"/>
                </a:solidFill>
                <a:latin typeface="メイリオ" pitchFamily="50" charset="-128"/>
                <a:ea typeface="メイリオ" pitchFamily="50" charset="-128"/>
              </a:rPr>
              <a:t>6</a:t>
            </a:r>
            <a:r>
              <a:rPr lang="ja-JP" altLang="en-US" sz="1600" b="1" dirty="0">
                <a:solidFill>
                  <a:prstClr val="black"/>
                </a:solidFill>
                <a:latin typeface="メイリオ" pitchFamily="50" charset="-128"/>
                <a:ea typeface="メイリオ" pitchFamily="50" charset="-128"/>
              </a:rPr>
              <a:t>か月）</a:t>
            </a:r>
            <a:endParaRPr lang="en-US" altLang="ja-JP" sz="1100" b="1" dirty="0">
              <a:solidFill>
                <a:prstClr val="black"/>
              </a:solidFill>
              <a:latin typeface="メイリオ" pitchFamily="50" charset="-128"/>
              <a:ea typeface="メイリオ" pitchFamily="50" charset="-128"/>
            </a:endParaRPr>
          </a:p>
        </p:txBody>
      </p:sp>
      <p:sp>
        <p:nvSpPr>
          <p:cNvPr id="61" name="角丸四角形 60"/>
          <p:cNvSpPr/>
          <p:nvPr/>
        </p:nvSpPr>
        <p:spPr>
          <a:xfrm>
            <a:off x="5008855" y="561696"/>
            <a:ext cx="2952328" cy="360040"/>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bIns="0" anchor="ctr"/>
          <a:lstStyle/>
          <a:p>
            <a:pPr algn="ctr">
              <a:defRPr/>
            </a:pPr>
            <a:r>
              <a:rPr lang="ja-JP" altLang="en-US" sz="1600" b="1" dirty="0">
                <a:solidFill>
                  <a:prstClr val="black"/>
                </a:solidFill>
                <a:latin typeface="メイリオ" pitchFamily="50" charset="-128"/>
                <a:ea typeface="メイリオ" pitchFamily="50" charset="-128"/>
              </a:rPr>
              <a:t>短期プロジェクト（</a:t>
            </a:r>
            <a:r>
              <a:rPr lang="en-US" altLang="ja-JP" sz="1600" b="1" dirty="0">
                <a:solidFill>
                  <a:prstClr val="black"/>
                </a:solidFill>
                <a:latin typeface="メイリオ" pitchFamily="50" charset="-128"/>
                <a:ea typeface="メイリオ" pitchFamily="50" charset="-128"/>
              </a:rPr>
              <a:t>1</a:t>
            </a:r>
            <a:r>
              <a:rPr lang="ja-JP" altLang="en-US" sz="1600" b="1" dirty="0">
                <a:solidFill>
                  <a:prstClr val="black"/>
                </a:solidFill>
                <a:latin typeface="メイリオ" pitchFamily="50" charset="-128"/>
                <a:ea typeface="メイリオ" pitchFamily="50" charset="-128"/>
              </a:rPr>
              <a:t>日）</a:t>
            </a:r>
            <a:endParaRPr lang="en-US" altLang="ja-JP" sz="1100" b="1" dirty="0">
              <a:solidFill>
                <a:prstClr val="black"/>
              </a:solidFill>
              <a:latin typeface="メイリオ" pitchFamily="50" charset="-128"/>
              <a:ea typeface="メイリオ" pitchFamily="50" charset="-128"/>
            </a:endParaRPr>
          </a:p>
        </p:txBody>
      </p:sp>
      <p:sp>
        <p:nvSpPr>
          <p:cNvPr id="62" name="角丸四角形 61"/>
          <p:cNvSpPr/>
          <p:nvPr/>
        </p:nvSpPr>
        <p:spPr>
          <a:xfrm>
            <a:off x="5904439" y="5789608"/>
            <a:ext cx="3166011" cy="997174"/>
          </a:xfrm>
          <a:prstGeom prst="roundRect">
            <a:avLst>
              <a:gd name="adj" fmla="val 5007"/>
            </a:avLst>
          </a:prstGeom>
          <a:solidFill>
            <a:schemeClr val="bg2"/>
          </a:solidFill>
          <a:ln/>
        </p:spPr>
        <p:style>
          <a:lnRef idx="0">
            <a:schemeClr val="accent3"/>
          </a:lnRef>
          <a:fillRef idx="3">
            <a:schemeClr val="accent3"/>
          </a:fillRef>
          <a:effectRef idx="3">
            <a:schemeClr val="accent3"/>
          </a:effectRef>
          <a:fontRef idx="minor">
            <a:schemeClr val="lt1"/>
          </a:fontRef>
        </p:style>
        <p:txBody>
          <a:bodyPr anchor="ctr"/>
          <a:lstStyle/>
          <a:p>
            <a:pPr>
              <a:tabLst>
                <a:tab pos="2876550" algn="r"/>
              </a:tabLst>
              <a:defRPr/>
            </a:pPr>
            <a:r>
              <a:rPr lang="ja-JP" altLang="en-US" sz="1600" b="1" dirty="0">
                <a:solidFill>
                  <a:prstClr val="black"/>
                </a:solidFill>
                <a:latin typeface="メイリオ" pitchFamily="50" charset="-128"/>
                <a:ea typeface="メイリオ" pitchFamily="50" charset="-128"/>
                <a:cs typeface="メイリオ" pitchFamily="50" charset="-128"/>
              </a:rPr>
              <a:t>　長期プロジェクト</a:t>
            </a:r>
            <a:r>
              <a:rPr lang="en-US" altLang="ja-JP" sz="1600" b="1" dirty="0">
                <a:solidFill>
                  <a:prstClr val="black"/>
                </a:solidFill>
                <a:latin typeface="メイリオ" pitchFamily="50" charset="-128"/>
                <a:ea typeface="メイリオ" pitchFamily="50" charset="-128"/>
                <a:cs typeface="メイリオ" pitchFamily="50" charset="-128"/>
              </a:rPr>
              <a:t>	13</a:t>
            </a:r>
            <a:r>
              <a:rPr lang="ja-JP" altLang="en-US" sz="1600" b="1" dirty="0">
                <a:solidFill>
                  <a:prstClr val="black"/>
                </a:solidFill>
                <a:latin typeface="メイリオ" pitchFamily="50" charset="-128"/>
                <a:ea typeface="メイリオ" pitchFamily="50" charset="-128"/>
                <a:cs typeface="メイリオ" pitchFamily="50" charset="-128"/>
              </a:rPr>
              <a:t>団体</a:t>
            </a:r>
            <a:endParaRPr lang="en-US" altLang="ja-JP" sz="1600" b="1" dirty="0">
              <a:solidFill>
                <a:prstClr val="black"/>
              </a:solidFill>
              <a:latin typeface="メイリオ" pitchFamily="50" charset="-128"/>
              <a:ea typeface="メイリオ" pitchFamily="50" charset="-128"/>
              <a:cs typeface="メイリオ" pitchFamily="50" charset="-128"/>
            </a:endParaRPr>
          </a:p>
          <a:p>
            <a:pPr>
              <a:tabLst>
                <a:tab pos="2876550" algn="r"/>
              </a:tabLst>
              <a:defRPr/>
            </a:pPr>
            <a:r>
              <a:rPr lang="ja-JP" altLang="en-US" sz="1600" b="1" dirty="0">
                <a:solidFill>
                  <a:prstClr val="black"/>
                </a:solidFill>
                <a:latin typeface="メイリオ" pitchFamily="50" charset="-128"/>
                <a:ea typeface="メイリオ" pitchFamily="50" charset="-128"/>
                <a:cs typeface="メイリオ" pitchFamily="50" charset="-128"/>
              </a:rPr>
              <a:t>　短期プロジェクト</a:t>
            </a:r>
            <a:r>
              <a:rPr lang="en-US" altLang="ja-JP" sz="1600" b="1" dirty="0">
                <a:solidFill>
                  <a:prstClr val="black"/>
                </a:solidFill>
                <a:latin typeface="メイリオ" pitchFamily="50" charset="-128"/>
                <a:ea typeface="メイリオ" pitchFamily="50" charset="-128"/>
                <a:cs typeface="メイリオ" pitchFamily="50" charset="-128"/>
              </a:rPr>
              <a:t>	11</a:t>
            </a:r>
            <a:r>
              <a:rPr lang="ja-JP" altLang="en-US" sz="1600" b="1" dirty="0">
                <a:solidFill>
                  <a:prstClr val="black"/>
                </a:solidFill>
                <a:latin typeface="メイリオ" pitchFamily="50" charset="-128"/>
                <a:ea typeface="メイリオ" pitchFamily="50" charset="-128"/>
                <a:cs typeface="メイリオ" pitchFamily="50" charset="-128"/>
              </a:rPr>
              <a:t>団体</a:t>
            </a:r>
            <a:endParaRPr lang="en-US" altLang="ja-JP" sz="1600" b="1" dirty="0">
              <a:solidFill>
                <a:prstClr val="black"/>
              </a:solidFill>
              <a:latin typeface="メイリオ" pitchFamily="50" charset="-128"/>
              <a:ea typeface="メイリオ" pitchFamily="50" charset="-128"/>
              <a:cs typeface="メイリオ" pitchFamily="50" charset="-128"/>
            </a:endParaRPr>
          </a:p>
          <a:p>
            <a:pPr>
              <a:spcBef>
                <a:spcPts val="600"/>
              </a:spcBef>
              <a:tabLst>
                <a:tab pos="2876550" algn="r"/>
              </a:tabLst>
              <a:defRPr/>
            </a:pPr>
            <a:r>
              <a:rPr lang="ja-JP" altLang="en-US" sz="1600" b="1" dirty="0">
                <a:solidFill>
                  <a:prstClr val="black"/>
                </a:solidFill>
                <a:latin typeface="メイリオ" pitchFamily="50" charset="-128"/>
                <a:ea typeface="メイリオ" pitchFamily="50" charset="-128"/>
                <a:cs typeface="メイリオ" pitchFamily="50" charset="-128"/>
              </a:rPr>
              <a:t>　平成</a:t>
            </a:r>
            <a:r>
              <a:rPr lang="en-US" altLang="ja-JP" sz="1600" b="1" dirty="0">
                <a:solidFill>
                  <a:prstClr val="black"/>
                </a:solidFill>
                <a:latin typeface="メイリオ" pitchFamily="50" charset="-128"/>
                <a:ea typeface="メイリオ" pitchFamily="50" charset="-128"/>
                <a:cs typeface="メイリオ" pitchFamily="50" charset="-128"/>
              </a:rPr>
              <a:t>28</a:t>
            </a:r>
            <a:r>
              <a:rPr lang="ja-JP" altLang="en-US" sz="1600" b="1" dirty="0">
                <a:solidFill>
                  <a:prstClr val="black"/>
                </a:solidFill>
                <a:latin typeface="メイリオ" pitchFamily="50" charset="-128"/>
                <a:ea typeface="メイリオ" pitchFamily="50" charset="-128"/>
                <a:cs typeface="メイリオ" pitchFamily="50" charset="-128"/>
              </a:rPr>
              <a:t>年度計　　　  </a:t>
            </a:r>
            <a:r>
              <a:rPr lang="en-US" altLang="ja-JP" sz="1600" b="1" dirty="0">
                <a:solidFill>
                  <a:prstClr val="black"/>
                </a:solidFill>
                <a:latin typeface="メイリオ" pitchFamily="50" charset="-128"/>
                <a:ea typeface="メイリオ" pitchFamily="50" charset="-128"/>
                <a:cs typeface="メイリオ" pitchFamily="50" charset="-128"/>
              </a:rPr>
              <a:t>24</a:t>
            </a:r>
            <a:r>
              <a:rPr lang="ja-JP" altLang="en-US" sz="1600" b="1" dirty="0">
                <a:solidFill>
                  <a:prstClr val="black"/>
                </a:solidFill>
                <a:latin typeface="メイリオ" pitchFamily="50" charset="-128"/>
                <a:ea typeface="メイリオ" pitchFamily="50" charset="-128"/>
                <a:cs typeface="メイリオ" pitchFamily="50" charset="-128"/>
              </a:rPr>
              <a:t>団体</a:t>
            </a:r>
            <a:endParaRPr lang="ja-JP" altLang="en-US" sz="1200" dirty="0">
              <a:solidFill>
                <a:prstClr val="black"/>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061265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27" name="スライド番号プレースホルダー 5"/>
          <p:cNvSpPr txBox="1">
            <a:spLocks noGrp="1"/>
          </p:cNvSpPr>
          <p:nvPr/>
        </p:nvSpPr>
        <p:spPr bwMode="auto">
          <a:xfrm>
            <a:off x="7594600" y="6416675"/>
            <a:ext cx="23114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endParaRPr kumimoji="0" lang="en-US" altLang="ja-JP" sz="1400" dirty="0">
              <a:solidFill>
                <a:prstClr val="black"/>
              </a:solidFill>
              <a:latin typeface="Arial" pitchFamily="34" charset="0"/>
            </a:endParaRPr>
          </a:p>
          <a:p>
            <a:pPr algn="r" eaLnBrk="1" hangingPunct="1">
              <a:spcBef>
                <a:spcPct val="0"/>
              </a:spcBef>
              <a:buFontTx/>
              <a:buNone/>
            </a:pPr>
            <a:fld id="{891F7853-BCC1-4AEA-9098-9685604EB4E9}" type="slidenum">
              <a:rPr kumimoji="0" lang="en-US" altLang="ja-JP" sz="1400">
                <a:solidFill>
                  <a:prstClr val="black"/>
                </a:solidFill>
                <a:latin typeface="Arial" pitchFamily="34" charset="0"/>
              </a:rPr>
              <a:pPr algn="r" eaLnBrk="1" hangingPunct="1">
                <a:spcBef>
                  <a:spcPct val="0"/>
                </a:spcBef>
                <a:buFontTx/>
                <a:buNone/>
              </a:pPr>
              <a:t>15</a:t>
            </a:fld>
            <a:endParaRPr kumimoji="0" lang="en-US" altLang="ja-JP" sz="1400" dirty="0">
              <a:solidFill>
                <a:prstClr val="black"/>
              </a:solidFill>
              <a:latin typeface="Arial" pitchFamily="34" charset="0"/>
            </a:endParaRPr>
          </a:p>
        </p:txBody>
      </p:sp>
      <p:sp>
        <p:nvSpPr>
          <p:cNvPr id="48" name="タイトル 1"/>
          <p:cNvSpPr>
            <a:spLocks noGrp="1"/>
          </p:cNvSpPr>
          <p:nvPr>
            <p:ph type="title"/>
          </p:nvPr>
        </p:nvSpPr>
        <p:spPr>
          <a:xfrm>
            <a:off x="18000" y="19716"/>
            <a:ext cx="9878400" cy="475200"/>
          </a:xfrm>
          <a:solidFill>
            <a:srgbClr val="FFF0E1"/>
          </a:solidFill>
          <a:ln w="38100">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tIns="72000" bIns="0" anchor="ctr">
            <a:normAutofit/>
          </a:bodyPr>
          <a:lstStyle/>
          <a:p>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東京ホームタウンプロジェクト　「プロボノ」による支援（平成</a:t>
            </a:r>
            <a:r>
              <a:rPr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925661118"/>
              </p:ext>
            </p:extLst>
          </p:nvPr>
        </p:nvGraphicFramePr>
        <p:xfrm>
          <a:off x="54724" y="955354"/>
          <a:ext cx="4720476" cy="1795973"/>
        </p:xfrm>
        <a:graphic>
          <a:graphicData uri="http://schemas.openxmlformats.org/drawingml/2006/table">
            <a:tbl>
              <a:tblPr firstRow="1" bandRow="1">
                <a:tableStyleId>{5C22544A-7EE6-4342-B048-85BDC9FD1C3A}</a:tableStyleId>
              </a:tblPr>
              <a:tblGrid>
                <a:gridCol w="903219">
                  <a:extLst>
                    <a:ext uri="{9D8B030D-6E8A-4147-A177-3AD203B41FA5}">
                      <a16:colId xmlns:a16="http://schemas.microsoft.com/office/drawing/2014/main" val="20000"/>
                    </a:ext>
                  </a:extLst>
                </a:gridCol>
                <a:gridCol w="2235200">
                  <a:extLst>
                    <a:ext uri="{9D8B030D-6E8A-4147-A177-3AD203B41FA5}">
                      <a16:colId xmlns:a16="http://schemas.microsoft.com/office/drawing/2014/main" val="20001"/>
                    </a:ext>
                  </a:extLst>
                </a:gridCol>
                <a:gridCol w="1582057">
                  <a:extLst>
                    <a:ext uri="{9D8B030D-6E8A-4147-A177-3AD203B41FA5}">
                      <a16:colId xmlns:a16="http://schemas.microsoft.com/office/drawing/2014/main" val="20002"/>
                    </a:ext>
                  </a:extLst>
                </a:gridCol>
              </a:tblGrid>
              <a:tr h="296279">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地域名</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団体名</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支援内容</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0"/>
                  </a:ext>
                </a:extLst>
              </a:tr>
              <a:tr h="249949">
                <a:tc>
                  <a:txBody>
                    <a:bodyPr/>
                    <a:lstStyle/>
                    <a:p>
                      <a:pPr algn="l"/>
                      <a:r>
                        <a:rPr lang="ja-JP" altLang="en-US" sz="1400" dirty="0">
                          <a:effectLst/>
                          <a:latin typeface="Meiryo UI" panose="020B0604030504040204" pitchFamily="50" charset="-128"/>
                          <a:ea typeface="Meiryo UI" panose="020B0604030504040204" pitchFamily="50" charset="-128"/>
                          <a:cs typeface="Meiryo UI" panose="020B0604030504040204" pitchFamily="50" charset="-128"/>
                        </a:rPr>
                        <a:t>新宿区</a:t>
                      </a:r>
                    </a:p>
                  </a:txBody>
                  <a:tcPr marL="36000" marR="36000" marT="0" marB="0" anchor="ctr"/>
                </a:tc>
                <a:tc>
                  <a:txBody>
                    <a:bodyPr/>
                    <a:lstStyle/>
                    <a:p>
                      <a:r>
                        <a:rPr lang="ja-JP" altLang="en-US" sz="1200" u="none" dirty="0">
                          <a:latin typeface="Meiryo UI" panose="020B0604030504040204" pitchFamily="50" charset="-128"/>
                          <a:ea typeface="Meiryo UI" panose="020B0604030504040204" pitchFamily="50" charset="-128"/>
                          <a:cs typeface="Meiryo UI" panose="020B0604030504040204" pitchFamily="50" charset="-128"/>
                        </a:rPr>
                        <a:t>みんなのリビング葛が谷</a:t>
                      </a:r>
                    </a:p>
                  </a:txBody>
                  <a:tcPr marL="36000" marR="36000" marT="0" marB="0" anchor="ctr"/>
                </a:tc>
                <a:tc>
                  <a: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6000" marR="36000" marT="0" marB="0" anchor="ctr"/>
                </a:tc>
                <a:extLst>
                  <a:ext uri="{0D108BD9-81ED-4DB2-BD59-A6C34878D82A}">
                    <a16:rowId xmlns:a16="http://schemas.microsoft.com/office/drawing/2014/main" val="10001"/>
                  </a:ext>
                </a:extLst>
              </a:tr>
              <a:tr h="249949">
                <a:tc>
                  <a:txBody>
                    <a:bodyPr/>
                    <a:lstStyle/>
                    <a:p>
                      <a:pPr algn="l"/>
                      <a:r>
                        <a:rPr lang="ja-JP" altLang="en-US" sz="1400" dirty="0">
                          <a:effectLst/>
                          <a:latin typeface="Meiryo UI" panose="020B0604030504040204" pitchFamily="50" charset="-128"/>
                          <a:ea typeface="Meiryo UI" panose="020B0604030504040204" pitchFamily="50" charset="-128"/>
                          <a:cs typeface="Meiryo UI" panose="020B0604030504040204" pitchFamily="50" charset="-128"/>
                        </a:rPr>
                        <a:t>北区</a:t>
                      </a:r>
                    </a:p>
                  </a:txBody>
                  <a:tcPr marL="36000" marR="36000" marT="0" marB="0" anchor="ctr"/>
                </a:tc>
                <a:tc>
                  <a:txBody>
                    <a:bodyPr/>
                    <a:lstStyle/>
                    <a:p>
                      <a:r>
                        <a:rPr lang="ja-JP" altLang="en-US" sz="1200" u="none" dirty="0">
                          <a:latin typeface="Meiryo UI" panose="020B0604030504040204" pitchFamily="50" charset="-128"/>
                          <a:ea typeface="Meiryo UI" panose="020B0604030504040204" pitchFamily="50" charset="-128"/>
                          <a:cs typeface="Meiryo UI" panose="020B0604030504040204" pitchFamily="50" charset="-128"/>
                        </a:rPr>
                        <a:t>東京ふれあい医療生活協同組合</a:t>
                      </a:r>
                    </a:p>
                  </a:txBody>
                  <a:tcPr marL="36000" marR="36000" marT="0" marB="0" anchor="ctr"/>
                </a:tc>
                <a:tc>
                  <a: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6000" marR="36000" marT="0" marB="0" anchor="ctr"/>
                </a:tc>
                <a:extLst>
                  <a:ext uri="{0D108BD9-81ED-4DB2-BD59-A6C34878D82A}">
                    <a16:rowId xmlns:a16="http://schemas.microsoft.com/office/drawing/2014/main" val="10002"/>
                  </a:ext>
                </a:extLst>
              </a:tr>
              <a:tr h="249949">
                <a:tc>
                  <a:txBody>
                    <a:bodyPr/>
                    <a:lstStyle/>
                    <a:p>
                      <a:pPr algn="l"/>
                      <a:r>
                        <a:rPr lang="ja-JP" altLang="en-US" sz="1400" dirty="0">
                          <a:effectLst/>
                          <a:latin typeface="Meiryo UI" panose="020B0604030504040204" pitchFamily="50" charset="-128"/>
                          <a:ea typeface="Meiryo UI" panose="020B0604030504040204" pitchFamily="50" charset="-128"/>
                          <a:cs typeface="Meiryo UI" panose="020B0604030504040204" pitchFamily="50" charset="-128"/>
                        </a:rPr>
                        <a:t>大田区</a:t>
                      </a:r>
                    </a:p>
                  </a:txBody>
                  <a:tcPr marL="36000" marR="36000" marT="0" marB="0" anchor="ctr"/>
                </a:tc>
                <a:tc>
                  <a:txBody>
                    <a:bodyPr/>
                    <a:lstStyle/>
                    <a:p>
                      <a:r>
                        <a:rPr lang="zh-CN" altLang="en-US" sz="1200" u="none" dirty="0">
                          <a:latin typeface="Meiryo UI" panose="020B0604030504040204" pitchFamily="50" charset="-128"/>
                          <a:ea typeface="Meiryo UI" panose="020B0604030504040204" pitchFamily="50" charset="-128"/>
                          <a:cs typeface="Meiryo UI" panose="020B0604030504040204" pitchFamily="50" charset="-128"/>
                        </a:rPr>
                        <a:t>大田区社会福祉法人協議会</a:t>
                      </a:r>
                      <a:endParaRPr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パンフレット制作</a:t>
                      </a:r>
                    </a:p>
                  </a:txBody>
                  <a:tcPr marL="36000" marR="36000" marT="0" marB="0" anchor="ctr"/>
                </a:tc>
                <a:extLst>
                  <a:ext uri="{0D108BD9-81ED-4DB2-BD59-A6C34878D82A}">
                    <a16:rowId xmlns:a16="http://schemas.microsoft.com/office/drawing/2014/main" val="10003"/>
                  </a:ext>
                </a:extLst>
              </a:tr>
              <a:tr h="249949">
                <a:tc>
                  <a:txBody>
                    <a:bodyPr/>
                    <a:lstStyle/>
                    <a:p>
                      <a:pPr algn="l"/>
                      <a:r>
                        <a:rPr lang="ja-JP" altLang="en-US" sz="1400" dirty="0">
                          <a:effectLst/>
                          <a:latin typeface="Meiryo UI" panose="020B0604030504040204" pitchFamily="50" charset="-128"/>
                          <a:ea typeface="Meiryo UI" panose="020B0604030504040204" pitchFamily="50" charset="-128"/>
                          <a:cs typeface="Meiryo UI" panose="020B0604030504040204" pitchFamily="50" charset="-128"/>
                        </a:rPr>
                        <a:t>大田区</a:t>
                      </a:r>
                    </a:p>
                  </a:txBody>
                  <a:tcPr marL="36000" marR="36000" marT="0" marB="0" anchor="ctr"/>
                </a:tc>
                <a:tc>
                  <a:txBody>
                    <a:bodyPr/>
                    <a:lstStyle/>
                    <a:p>
                      <a:r>
                        <a:rPr lang="en-US" altLang="ja-JP" sz="1200" u="none"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200" u="none" dirty="0">
                          <a:latin typeface="Meiryo UI" panose="020B0604030504040204" pitchFamily="50" charset="-128"/>
                          <a:ea typeface="Meiryo UI" panose="020B0604030504040204" pitchFamily="50" charset="-128"/>
                          <a:cs typeface="Meiryo UI" panose="020B0604030504040204" pitchFamily="50" charset="-128"/>
                        </a:rPr>
                        <a:t>法人 オレンジアクト</a:t>
                      </a:r>
                    </a:p>
                  </a:txBody>
                  <a:tcPr marL="36000" marR="36000" marT="0" marB="0" anchor="ctr"/>
                </a:tc>
                <a:tc>
                  <a: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6000" marR="36000" marT="0" marB="0" anchor="ctr"/>
                </a:tc>
                <a:extLst>
                  <a:ext uri="{0D108BD9-81ED-4DB2-BD59-A6C34878D82A}">
                    <a16:rowId xmlns:a16="http://schemas.microsoft.com/office/drawing/2014/main" val="10004"/>
                  </a:ext>
                </a:extLst>
              </a:tr>
              <a:tr h="249949">
                <a:tc>
                  <a:txBody>
                    <a:bodyPr/>
                    <a:lstStyle/>
                    <a:p>
                      <a:pPr algn="l"/>
                      <a:r>
                        <a:rPr lang="ja-JP" altLang="en-US" sz="1400" dirty="0">
                          <a:effectLst/>
                          <a:latin typeface="Meiryo UI" panose="020B0604030504040204" pitchFamily="50" charset="-128"/>
                          <a:ea typeface="Meiryo UI" panose="020B0604030504040204" pitchFamily="50" charset="-128"/>
                          <a:cs typeface="Meiryo UI" panose="020B0604030504040204" pitchFamily="50" charset="-128"/>
                        </a:rPr>
                        <a:t>中野区</a:t>
                      </a:r>
                    </a:p>
                  </a:txBody>
                  <a:tcPr marL="36000" marR="36000" marT="0" marB="0" anchor="ctr"/>
                </a:tc>
                <a:tc>
                  <a:txBody>
                    <a:bodyPr/>
                    <a:lstStyle/>
                    <a:p>
                      <a:r>
                        <a:rPr lang="ja-JP" altLang="en-US" sz="1200" u="none" dirty="0">
                          <a:latin typeface="Meiryo UI" panose="020B0604030504040204" pitchFamily="50" charset="-128"/>
                          <a:ea typeface="Meiryo UI" panose="020B0604030504040204" pitchFamily="50" charset="-128"/>
                          <a:cs typeface="Meiryo UI" panose="020B0604030504040204" pitchFamily="50" charset="-128"/>
                        </a:rPr>
                        <a:t>東中野キングス・ガーデン</a:t>
                      </a:r>
                    </a:p>
                  </a:txBody>
                  <a:tcPr marL="36000" marR="36000" marT="0" marB="0" anchor="ctr"/>
                </a:tc>
                <a:tc>
                  <a: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マーケティング基礎調査</a:t>
                      </a:r>
                    </a:p>
                  </a:txBody>
                  <a:tcPr marL="36000" marR="36000" marT="0" marB="0" anchor="ctr"/>
                </a:tc>
                <a:extLst>
                  <a:ext uri="{0D108BD9-81ED-4DB2-BD59-A6C34878D82A}">
                    <a16:rowId xmlns:a16="http://schemas.microsoft.com/office/drawing/2014/main" val="10005"/>
                  </a:ext>
                </a:extLst>
              </a:tr>
              <a:tr h="249949">
                <a:tc>
                  <a:txBody>
                    <a:bodyPr/>
                    <a:lstStyle/>
                    <a:p>
                      <a:pPr algn="l"/>
                      <a:r>
                        <a:rPr lang="ja-JP" altLang="en-US" sz="1400" dirty="0">
                          <a:effectLst/>
                          <a:latin typeface="Meiryo UI" panose="020B0604030504040204" pitchFamily="50" charset="-128"/>
                          <a:ea typeface="Meiryo UI" panose="020B0604030504040204" pitchFamily="50" charset="-128"/>
                          <a:cs typeface="Meiryo UI" panose="020B0604030504040204" pitchFamily="50" charset="-128"/>
                        </a:rPr>
                        <a:t>町田市</a:t>
                      </a:r>
                    </a:p>
                  </a:txBody>
                  <a:tcPr marL="36000" marR="36000" marT="0" marB="0" anchor="ctr"/>
                </a:tc>
                <a:tc>
                  <a:txBody>
                    <a:bodyPr/>
                    <a:lstStyle/>
                    <a:p>
                      <a:r>
                        <a:rPr lang="zh-CN" altLang="en-US" sz="1200" u="none" dirty="0">
                          <a:latin typeface="Meiryo UI" panose="020B0604030504040204" pitchFamily="50" charset="-128"/>
                          <a:ea typeface="Meiryo UI" panose="020B0604030504040204" pitchFamily="50" charset="-128"/>
                          <a:cs typeface="Meiryo UI" panose="020B0604030504040204" pitchFamily="50" charset="-128"/>
                        </a:rPr>
                        <a:t>玉川学園地区社会福祉協議会</a:t>
                      </a:r>
                      <a:endParaRPr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映像</a:t>
                      </a:r>
                    </a:p>
                  </a:txBody>
                  <a:tcPr marL="36000" marR="36000" marT="0" marB="0" anchor="ctr"/>
                </a:tc>
                <a:extLst>
                  <a:ext uri="{0D108BD9-81ED-4DB2-BD59-A6C34878D82A}">
                    <a16:rowId xmlns:a16="http://schemas.microsoft.com/office/drawing/2014/main" val="10006"/>
                  </a:ext>
                </a:extLst>
              </a:tr>
            </a:tbl>
          </a:graphicData>
        </a:graphic>
      </p:graphicFrame>
      <p:graphicFrame>
        <p:nvGraphicFramePr>
          <p:cNvPr id="57" name="コンテンツ プレースホルダー 3"/>
          <p:cNvGraphicFramePr>
            <a:graphicFrameLocks noGrp="1"/>
          </p:cNvGraphicFramePr>
          <p:nvPr>
            <p:ph idx="4294967295"/>
            <p:extLst>
              <p:ext uri="{D42A27DB-BD31-4B8C-83A1-F6EECF244321}">
                <p14:modId xmlns:p14="http://schemas.microsoft.com/office/powerpoint/2010/main" val="3570126209"/>
              </p:ext>
            </p:extLst>
          </p:nvPr>
        </p:nvGraphicFramePr>
        <p:xfrm>
          <a:off x="54724" y="3233046"/>
          <a:ext cx="4737993" cy="3576944"/>
        </p:xfrm>
        <a:graphic>
          <a:graphicData uri="http://schemas.openxmlformats.org/drawingml/2006/table">
            <a:tbl>
              <a:tblPr firstRow="1" bandRow="1">
                <a:tableStyleId>{5C22544A-7EE6-4342-B048-85BDC9FD1C3A}</a:tableStyleId>
              </a:tblPr>
              <a:tblGrid>
                <a:gridCol w="903219">
                  <a:extLst>
                    <a:ext uri="{9D8B030D-6E8A-4147-A177-3AD203B41FA5}">
                      <a16:colId xmlns:a16="http://schemas.microsoft.com/office/drawing/2014/main" val="20000"/>
                    </a:ext>
                  </a:extLst>
                </a:gridCol>
                <a:gridCol w="2264228">
                  <a:extLst>
                    <a:ext uri="{9D8B030D-6E8A-4147-A177-3AD203B41FA5}">
                      <a16:colId xmlns:a16="http://schemas.microsoft.com/office/drawing/2014/main" val="20001"/>
                    </a:ext>
                  </a:extLst>
                </a:gridCol>
                <a:gridCol w="1570546">
                  <a:extLst>
                    <a:ext uri="{9D8B030D-6E8A-4147-A177-3AD203B41FA5}">
                      <a16:colId xmlns:a16="http://schemas.microsoft.com/office/drawing/2014/main" val="20002"/>
                    </a:ext>
                  </a:extLst>
                </a:gridCol>
              </a:tblGrid>
              <a:tr h="305391">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地域名</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団体名</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支援内容</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0"/>
                  </a:ext>
                </a:extLst>
              </a:tr>
              <a:tr h="258359">
                <a:tc>
                  <a:txBody>
                    <a:bodyPr/>
                    <a:lstStyle/>
                    <a:p>
                      <a:pPr marL="0" algn="l" defTabSz="914400" rtl="0" eaLnBrk="1" latinLnBrk="0" hangingPunct="1"/>
                      <a:r>
                        <a:rPr kumimoji="1" lang="ja-JP" altLang="en-US"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千代田区</a:t>
                      </a:r>
                    </a:p>
                  </a:txBody>
                  <a:tcPr marL="36000" marR="36000" marT="0" marB="0" anchor="ctr"/>
                </a:tc>
                <a:tc>
                  <a:txBody>
                    <a:bodyPr/>
                    <a:lstStyle/>
                    <a:p>
                      <a:pPr marL="0" algn="l" defTabSz="914400" rtl="0" eaLnBrk="1" latinLnBrk="0" hangingPunct="1"/>
                      <a:r>
                        <a:rPr kumimoji="1" lang="en-US" altLang="ja-JP"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 Local Life Friends </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6000" marR="36000" marT="0" marB="0" anchor="ctr"/>
                </a:tc>
                <a:extLst>
                  <a:ext uri="{0D108BD9-81ED-4DB2-BD59-A6C34878D82A}">
                    <a16:rowId xmlns:a16="http://schemas.microsoft.com/office/drawing/2014/main" val="10001"/>
                  </a:ext>
                </a:extLst>
              </a:tr>
              <a:tr h="258359">
                <a:tc>
                  <a:txBody>
                    <a:bodyPr/>
                    <a:lstStyle/>
                    <a:p>
                      <a:pPr marL="0" algn="l" defTabSz="914400" rtl="0" eaLnBrk="1" latinLnBrk="0" hangingPunct="1"/>
                      <a:r>
                        <a:rPr kumimoji="1" lang="ja-JP" altLang="en-US"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中央区</a:t>
                      </a:r>
                      <a:endParaRPr kumimoji="1" lang="en-US" altLang="ja-JP"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一般社団法人 コミュニティ・カウンセラー・ネットワーク</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クラウドファンディング</a:t>
                      </a:r>
                    </a:p>
                  </a:txBody>
                  <a:tcPr marL="36000" marR="36000" marT="0" marB="0" anchor="ctr"/>
                </a:tc>
                <a:extLst>
                  <a:ext uri="{0D108BD9-81ED-4DB2-BD59-A6C34878D82A}">
                    <a16:rowId xmlns:a16="http://schemas.microsoft.com/office/drawing/2014/main" val="10002"/>
                  </a:ext>
                </a:extLst>
              </a:tr>
              <a:tr h="258359">
                <a:tc>
                  <a:txBody>
                    <a:bodyPr/>
                    <a:lstStyle/>
                    <a:p>
                      <a:pPr marL="0" algn="l" defTabSz="914400" rtl="0" eaLnBrk="1" latinLnBrk="0" hangingPunct="1"/>
                      <a:r>
                        <a:rPr kumimoji="1" lang="ja-JP" altLang="en-US"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港区</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一般社団法人 みつ蛍</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6000" marR="36000" marT="0" marB="0" anchor="ctr"/>
                </a:tc>
                <a:extLst>
                  <a:ext uri="{0D108BD9-81ED-4DB2-BD59-A6C34878D82A}">
                    <a16:rowId xmlns:a16="http://schemas.microsoft.com/office/drawing/2014/main" val="10003"/>
                  </a:ext>
                </a:extLst>
              </a:tr>
              <a:tr h="258359">
                <a:tc>
                  <a:txBody>
                    <a:bodyPr/>
                    <a:lstStyle/>
                    <a:p>
                      <a:pPr marL="0" algn="l" defTabSz="914400" rtl="0" eaLnBrk="1" latinLnBrk="0" hangingPunct="1"/>
                      <a:r>
                        <a:rPr kumimoji="1" lang="ja-JP" altLang="en-US"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新宿区</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 終活サポーターズ </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6000" marR="36000" marT="0" marB="0" anchor="ctr"/>
                </a:tc>
                <a:extLst>
                  <a:ext uri="{0D108BD9-81ED-4DB2-BD59-A6C34878D82A}">
                    <a16:rowId xmlns:a16="http://schemas.microsoft.com/office/drawing/2014/main" val="10004"/>
                  </a:ext>
                </a:extLst>
              </a:tr>
              <a:tr h="258359">
                <a:tc>
                  <a:txBody>
                    <a:bodyPr/>
                    <a:lstStyle/>
                    <a:p>
                      <a:pPr marL="0" algn="l" defTabSz="914400" rtl="0" eaLnBrk="1" latinLnBrk="0" hangingPunct="1"/>
                      <a:r>
                        <a:rPr kumimoji="1" lang="ja-JP" altLang="en-US"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新宿区</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社会福祉法人　三篠会</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スペース活用ワークショップ</a:t>
                      </a:r>
                    </a:p>
                  </a:txBody>
                  <a:tcPr marL="36000" marR="36000" marT="0" marB="0" anchor="ctr"/>
                </a:tc>
                <a:extLst>
                  <a:ext uri="{0D108BD9-81ED-4DB2-BD59-A6C34878D82A}">
                    <a16:rowId xmlns:a16="http://schemas.microsoft.com/office/drawing/2014/main" val="10005"/>
                  </a:ext>
                </a:extLst>
              </a:tr>
              <a:tr h="258359">
                <a:tc>
                  <a:txBody>
                    <a:bodyPr/>
                    <a:lstStyle/>
                    <a:p>
                      <a:pPr marL="0" algn="l" defTabSz="914400" rtl="0" eaLnBrk="1" latinLnBrk="0" hangingPunct="1"/>
                      <a:r>
                        <a:rPr kumimoji="1" lang="ja-JP" altLang="en-US"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新宿区</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ミマモカフェ・</a:t>
                      </a:r>
                      <a:r>
                        <a:rPr kumimoji="1" lang="en-US" altLang="ja-JP"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歳子育て応援隊</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6000" marR="36000" marT="0" marB="0" anchor="ctr"/>
                </a:tc>
                <a:extLst>
                  <a:ext uri="{0D108BD9-81ED-4DB2-BD59-A6C34878D82A}">
                    <a16:rowId xmlns:a16="http://schemas.microsoft.com/office/drawing/2014/main" val="10006"/>
                  </a:ext>
                </a:extLst>
              </a:tr>
              <a:tr h="258359">
                <a:tc>
                  <a:txBody>
                    <a:bodyPr/>
                    <a:lstStyle/>
                    <a:p>
                      <a:pPr marL="0" algn="l" defTabSz="914400" rtl="0" eaLnBrk="1" latinLnBrk="0" hangingPunct="1"/>
                      <a:r>
                        <a:rPr kumimoji="1" lang="ja-JP" altLang="en-US"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江東区</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 歌声広場よりみち </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6000" marR="36000" marT="0" marB="0" anchor="ctr"/>
                </a:tc>
                <a:extLst>
                  <a:ext uri="{0D108BD9-81ED-4DB2-BD59-A6C34878D82A}">
                    <a16:rowId xmlns:a16="http://schemas.microsoft.com/office/drawing/2014/main" val="10007"/>
                  </a:ext>
                </a:extLst>
              </a:tr>
              <a:tr h="258359">
                <a:tc>
                  <a:txBody>
                    <a:bodyPr/>
                    <a:lstStyle/>
                    <a:p>
                      <a:pPr marL="0" algn="l" defTabSz="914400" rtl="0" eaLnBrk="1" latinLnBrk="0" hangingPunct="1"/>
                      <a:r>
                        <a:rPr kumimoji="1" lang="ja-JP" altLang="en-US"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江東区</a:t>
                      </a:r>
                    </a:p>
                  </a:txBody>
                  <a:tcPr marL="36000" marR="36000" marT="0" marB="0" anchor="ctr"/>
                </a:tc>
                <a:tc>
                  <a:txBody>
                    <a:bodyPr/>
                    <a:lstStyle/>
                    <a:p>
                      <a:pPr marL="0" algn="l" defTabSz="914400" rtl="0" eaLnBrk="1" latinLnBrk="0" hangingPunct="1"/>
                      <a:r>
                        <a:rPr kumimoji="1" lang="en-US" altLang="ja-JP"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・えん</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クラウドツール活用</a:t>
                      </a:r>
                    </a:p>
                  </a:txBody>
                  <a:tcPr marL="36000" marR="36000" marT="0" marB="0" anchor="ctr"/>
                </a:tc>
                <a:extLst>
                  <a:ext uri="{0D108BD9-81ED-4DB2-BD59-A6C34878D82A}">
                    <a16:rowId xmlns:a16="http://schemas.microsoft.com/office/drawing/2014/main" val="10008"/>
                  </a:ext>
                </a:extLst>
              </a:tr>
              <a:tr h="258359">
                <a:tc>
                  <a:txBody>
                    <a:bodyPr/>
                    <a:lstStyle/>
                    <a:p>
                      <a:pPr marL="0" algn="l" defTabSz="914400" rtl="0" eaLnBrk="1" latinLnBrk="0" hangingPunct="1"/>
                      <a:r>
                        <a:rPr kumimoji="1" lang="ja-JP" altLang="en-US"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目黒区</a:t>
                      </a:r>
                    </a:p>
                  </a:txBody>
                  <a:tcPr marL="36000" marR="36000" marT="0" marB="0" anchor="ctr"/>
                </a:tc>
                <a:tc>
                  <a:txBody>
                    <a:bodyPr/>
                    <a:lstStyle/>
                    <a:p>
                      <a:pPr marL="0" algn="l" defTabSz="914400" rtl="0" eaLnBrk="1" latinLnBrk="0" hangingPunct="1"/>
                      <a:r>
                        <a:rPr kumimoji="1" lang="en-US" altLang="ja-JP"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法人 Ｄカフェまちづくりネットワーク</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6000" marR="36000" marT="0" marB="0" anchor="ctr"/>
                </a:tc>
                <a:extLst>
                  <a:ext uri="{0D108BD9-81ED-4DB2-BD59-A6C34878D82A}">
                    <a16:rowId xmlns:a16="http://schemas.microsoft.com/office/drawing/2014/main" val="10009"/>
                  </a:ext>
                </a:extLst>
              </a:tr>
              <a:tr h="258359">
                <a:tc>
                  <a:txBody>
                    <a:bodyPr/>
                    <a:lstStyle/>
                    <a:p>
                      <a:pPr marL="0" algn="l" defTabSz="914400" rtl="0" eaLnBrk="1" latinLnBrk="0" hangingPunct="1"/>
                      <a:r>
                        <a:rPr kumimoji="1" lang="ja-JP" altLang="en-US"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世田谷区</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一般社団法人 輝水会</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6000" marR="36000" marT="0" marB="0" anchor="ctr"/>
                </a:tc>
                <a:extLst>
                  <a:ext uri="{0D108BD9-81ED-4DB2-BD59-A6C34878D82A}">
                    <a16:rowId xmlns:a16="http://schemas.microsoft.com/office/drawing/2014/main" val="10010"/>
                  </a:ext>
                </a:extLst>
              </a:tr>
              <a:tr h="258359">
                <a:tc>
                  <a:txBody>
                    <a:bodyPr/>
                    <a:lstStyle/>
                    <a:p>
                      <a:r>
                        <a:rPr lang="ja-JP" altLang="en-US" sz="1400" dirty="0"/>
                        <a:t>板橋区</a:t>
                      </a:r>
                    </a:p>
                  </a:txBody>
                  <a:tcPr marL="36000" marR="36000" marT="0" marB="0" anchor="ctr"/>
                </a:tc>
                <a:tc>
                  <a:txBody>
                    <a:bodyPr/>
                    <a:lstStyle/>
                    <a:p>
                      <a:pPr marL="0" algn="l" defTabSz="914400" rtl="0" eaLnBrk="1" latinLnBrk="0" hangingPunct="1"/>
                      <a:r>
                        <a:rPr kumimoji="1" lang="en-US" altLang="ja-JP"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法人 ドリームタウン 地域リビング・プラスワン</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6000" marR="36000" marT="0" marB="0" anchor="ctr"/>
                </a:tc>
                <a:extLst>
                  <a:ext uri="{0D108BD9-81ED-4DB2-BD59-A6C34878D82A}">
                    <a16:rowId xmlns:a16="http://schemas.microsoft.com/office/drawing/2014/main" val="10011"/>
                  </a:ext>
                </a:extLst>
              </a:tr>
            </a:tbl>
          </a:graphicData>
        </a:graphic>
      </p:graphicFrame>
      <p:sp>
        <p:nvSpPr>
          <p:cNvPr id="62" name="角丸四角形 61"/>
          <p:cNvSpPr/>
          <p:nvPr/>
        </p:nvSpPr>
        <p:spPr>
          <a:xfrm>
            <a:off x="5824679" y="1318211"/>
            <a:ext cx="3166011" cy="1043459"/>
          </a:xfrm>
          <a:prstGeom prst="roundRect">
            <a:avLst>
              <a:gd name="adj" fmla="val 5007"/>
            </a:avLst>
          </a:prstGeom>
          <a:solidFill>
            <a:schemeClr val="bg2"/>
          </a:solidFill>
          <a:ln/>
        </p:spPr>
        <p:style>
          <a:lnRef idx="0">
            <a:schemeClr val="accent3"/>
          </a:lnRef>
          <a:fillRef idx="3">
            <a:schemeClr val="accent3"/>
          </a:fillRef>
          <a:effectRef idx="3">
            <a:schemeClr val="accent3"/>
          </a:effectRef>
          <a:fontRef idx="minor">
            <a:schemeClr val="lt1"/>
          </a:fontRef>
        </p:style>
        <p:txBody>
          <a:bodyPr anchor="ctr"/>
          <a:lstStyle/>
          <a:p>
            <a:pPr>
              <a:tabLst>
                <a:tab pos="2876550" algn="r"/>
              </a:tabLst>
              <a:defRPr/>
            </a:pPr>
            <a:r>
              <a:rPr lang="ja-JP" altLang="en-US" sz="1600" b="1" dirty="0">
                <a:solidFill>
                  <a:prstClr val="black"/>
                </a:solidFill>
                <a:latin typeface="メイリオ" pitchFamily="50" charset="-128"/>
                <a:ea typeface="メイリオ" pitchFamily="50" charset="-128"/>
                <a:cs typeface="メイリオ" pitchFamily="50" charset="-128"/>
              </a:rPr>
              <a:t>　長期プロジェクト</a:t>
            </a:r>
            <a:r>
              <a:rPr lang="en-US" altLang="ja-JP" sz="1600" b="1" dirty="0">
                <a:solidFill>
                  <a:prstClr val="black"/>
                </a:solidFill>
                <a:latin typeface="メイリオ" pitchFamily="50" charset="-128"/>
                <a:ea typeface="メイリオ" pitchFamily="50" charset="-128"/>
                <a:cs typeface="メイリオ" pitchFamily="50" charset="-128"/>
              </a:rPr>
              <a:t>	6</a:t>
            </a:r>
            <a:r>
              <a:rPr lang="ja-JP" altLang="en-US" sz="1600" b="1" dirty="0">
                <a:solidFill>
                  <a:prstClr val="black"/>
                </a:solidFill>
                <a:latin typeface="メイリオ" pitchFamily="50" charset="-128"/>
                <a:ea typeface="メイリオ" pitchFamily="50" charset="-128"/>
                <a:cs typeface="メイリオ" pitchFamily="50" charset="-128"/>
              </a:rPr>
              <a:t>団体</a:t>
            </a:r>
            <a:endParaRPr lang="en-US" altLang="ja-JP" sz="1600" b="1" dirty="0">
              <a:solidFill>
                <a:prstClr val="black"/>
              </a:solidFill>
              <a:latin typeface="メイリオ" pitchFamily="50" charset="-128"/>
              <a:ea typeface="メイリオ" pitchFamily="50" charset="-128"/>
              <a:cs typeface="メイリオ" pitchFamily="50" charset="-128"/>
            </a:endParaRPr>
          </a:p>
          <a:p>
            <a:pPr>
              <a:tabLst>
                <a:tab pos="2876550" algn="r"/>
              </a:tabLst>
              <a:defRPr/>
            </a:pPr>
            <a:r>
              <a:rPr lang="ja-JP" altLang="en-US" sz="1600" b="1" dirty="0">
                <a:solidFill>
                  <a:prstClr val="black"/>
                </a:solidFill>
                <a:latin typeface="メイリオ" pitchFamily="50" charset="-128"/>
                <a:ea typeface="メイリオ" pitchFamily="50" charset="-128"/>
                <a:cs typeface="メイリオ" pitchFamily="50" charset="-128"/>
              </a:rPr>
              <a:t>　短期プロジェクト</a:t>
            </a:r>
            <a:r>
              <a:rPr lang="en-US" altLang="ja-JP" sz="1600" b="1" dirty="0">
                <a:solidFill>
                  <a:prstClr val="black"/>
                </a:solidFill>
                <a:latin typeface="メイリオ" pitchFamily="50" charset="-128"/>
                <a:ea typeface="メイリオ" pitchFamily="50" charset="-128"/>
                <a:cs typeface="メイリオ" pitchFamily="50" charset="-128"/>
              </a:rPr>
              <a:t>	20</a:t>
            </a:r>
            <a:r>
              <a:rPr lang="ja-JP" altLang="en-US" sz="1600" b="1" dirty="0">
                <a:solidFill>
                  <a:prstClr val="black"/>
                </a:solidFill>
                <a:latin typeface="メイリオ" pitchFamily="50" charset="-128"/>
                <a:ea typeface="メイリオ" pitchFamily="50" charset="-128"/>
                <a:cs typeface="メイリオ" pitchFamily="50" charset="-128"/>
              </a:rPr>
              <a:t>団体</a:t>
            </a:r>
            <a:endParaRPr lang="en-US" altLang="ja-JP" sz="1600" b="1" dirty="0">
              <a:solidFill>
                <a:prstClr val="black"/>
              </a:solidFill>
              <a:latin typeface="メイリオ" pitchFamily="50" charset="-128"/>
              <a:ea typeface="メイリオ" pitchFamily="50" charset="-128"/>
              <a:cs typeface="メイリオ" pitchFamily="50" charset="-128"/>
            </a:endParaRPr>
          </a:p>
          <a:p>
            <a:pPr>
              <a:spcBef>
                <a:spcPts val="600"/>
              </a:spcBef>
              <a:tabLst>
                <a:tab pos="2876550" algn="r"/>
              </a:tabLst>
              <a:defRPr/>
            </a:pPr>
            <a:r>
              <a:rPr lang="en-US" altLang="ja-JP" sz="1600" b="1" dirty="0">
                <a:solidFill>
                  <a:prstClr val="black"/>
                </a:solidFill>
                <a:latin typeface="メイリオ" pitchFamily="50" charset="-128"/>
                <a:ea typeface="メイリオ" pitchFamily="50" charset="-128"/>
                <a:cs typeface="メイリオ" pitchFamily="50" charset="-128"/>
              </a:rPr>
              <a:t>	</a:t>
            </a:r>
            <a:r>
              <a:rPr lang="ja-JP" altLang="en-US" sz="1600" b="1" dirty="0">
                <a:solidFill>
                  <a:prstClr val="black"/>
                </a:solidFill>
                <a:latin typeface="メイリオ" pitchFamily="50" charset="-128"/>
                <a:ea typeface="メイリオ" pitchFamily="50" charset="-128"/>
                <a:cs typeface="メイリオ" pitchFamily="50" charset="-128"/>
              </a:rPr>
              <a:t>  平成</a:t>
            </a:r>
            <a:r>
              <a:rPr lang="en-US" altLang="ja-JP" sz="1600" b="1" dirty="0">
                <a:solidFill>
                  <a:prstClr val="black"/>
                </a:solidFill>
                <a:latin typeface="メイリオ" pitchFamily="50" charset="-128"/>
                <a:ea typeface="メイリオ" pitchFamily="50" charset="-128"/>
                <a:cs typeface="メイリオ" pitchFamily="50" charset="-128"/>
              </a:rPr>
              <a:t>29</a:t>
            </a:r>
            <a:r>
              <a:rPr lang="ja-JP" altLang="en-US" sz="1600" b="1" dirty="0">
                <a:solidFill>
                  <a:prstClr val="black"/>
                </a:solidFill>
                <a:latin typeface="メイリオ" pitchFamily="50" charset="-128"/>
                <a:ea typeface="メイリオ" pitchFamily="50" charset="-128"/>
                <a:cs typeface="メイリオ" pitchFamily="50" charset="-128"/>
              </a:rPr>
              <a:t>年度計　　　　</a:t>
            </a:r>
            <a:r>
              <a:rPr lang="en-US" altLang="ja-JP" sz="1600" b="1" dirty="0">
                <a:solidFill>
                  <a:prstClr val="black"/>
                </a:solidFill>
                <a:latin typeface="メイリオ" pitchFamily="50" charset="-128"/>
                <a:ea typeface="メイリオ" pitchFamily="50" charset="-128"/>
                <a:cs typeface="メイリオ" pitchFamily="50" charset="-128"/>
              </a:rPr>
              <a:t>26</a:t>
            </a:r>
            <a:r>
              <a:rPr lang="ja-JP" altLang="en-US" sz="1600" b="1" dirty="0">
                <a:solidFill>
                  <a:prstClr val="black"/>
                </a:solidFill>
                <a:latin typeface="メイリオ" pitchFamily="50" charset="-128"/>
                <a:ea typeface="メイリオ" pitchFamily="50" charset="-128"/>
                <a:cs typeface="メイリオ" pitchFamily="50" charset="-128"/>
              </a:rPr>
              <a:t>団体</a:t>
            </a:r>
            <a:endParaRPr lang="ja-JP" altLang="en-US" sz="1200" dirty="0">
              <a:solidFill>
                <a:prstClr val="black"/>
              </a:solidFill>
              <a:latin typeface="メイリオ" pitchFamily="50" charset="-128"/>
              <a:ea typeface="メイリオ" pitchFamily="50" charset="-128"/>
              <a:cs typeface="メイリオ" pitchFamily="50" charset="-128"/>
            </a:endParaRPr>
          </a:p>
        </p:txBody>
      </p:sp>
      <p:sp>
        <p:nvSpPr>
          <p:cNvPr id="10" name="角丸四角形 9"/>
          <p:cNvSpPr/>
          <p:nvPr/>
        </p:nvSpPr>
        <p:spPr>
          <a:xfrm>
            <a:off x="54723" y="521407"/>
            <a:ext cx="3372375" cy="360040"/>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bIns="0" anchor="ctr"/>
          <a:lstStyle/>
          <a:p>
            <a:pPr algn="ctr">
              <a:defRPr/>
            </a:pPr>
            <a:r>
              <a:rPr lang="ja-JP" altLang="en-US" sz="1600" b="1" dirty="0">
                <a:solidFill>
                  <a:prstClr val="black"/>
                </a:solidFill>
                <a:latin typeface="メイリオ" pitchFamily="50" charset="-128"/>
                <a:ea typeface="メイリオ" pitchFamily="50" charset="-128"/>
              </a:rPr>
              <a:t>長期プロジェクト（</a:t>
            </a:r>
            <a:r>
              <a:rPr lang="en-US" altLang="ja-JP" sz="1600" b="1" dirty="0">
                <a:solidFill>
                  <a:prstClr val="black"/>
                </a:solidFill>
                <a:latin typeface="メイリオ" pitchFamily="50" charset="-128"/>
                <a:ea typeface="メイリオ" pitchFamily="50" charset="-128"/>
              </a:rPr>
              <a:t>3</a:t>
            </a:r>
            <a:r>
              <a:rPr lang="ja-JP" altLang="en-US" sz="1600" b="1" dirty="0">
                <a:solidFill>
                  <a:prstClr val="black"/>
                </a:solidFill>
                <a:latin typeface="メイリオ" pitchFamily="50" charset="-128"/>
                <a:ea typeface="メイリオ" pitchFamily="50" charset="-128"/>
              </a:rPr>
              <a:t>～</a:t>
            </a:r>
            <a:r>
              <a:rPr lang="en-US" altLang="ja-JP" sz="1600" b="1" dirty="0">
                <a:solidFill>
                  <a:prstClr val="black"/>
                </a:solidFill>
                <a:latin typeface="メイリオ" pitchFamily="50" charset="-128"/>
                <a:ea typeface="メイリオ" pitchFamily="50" charset="-128"/>
              </a:rPr>
              <a:t>6</a:t>
            </a:r>
            <a:r>
              <a:rPr lang="ja-JP" altLang="en-US" sz="1600" b="1" dirty="0">
                <a:solidFill>
                  <a:prstClr val="black"/>
                </a:solidFill>
                <a:latin typeface="メイリオ" pitchFamily="50" charset="-128"/>
                <a:ea typeface="メイリオ" pitchFamily="50" charset="-128"/>
              </a:rPr>
              <a:t>か月）</a:t>
            </a:r>
            <a:endParaRPr lang="en-US" altLang="ja-JP" sz="1100" b="1" dirty="0">
              <a:solidFill>
                <a:prstClr val="black"/>
              </a:solidFill>
              <a:latin typeface="メイリオ" pitchFamily="50" charset="-128"/>
              <a:ea typeface="メイリオ" pitchFamily="50" charset="-128"/>
            </a:endParaRPr>
          </a:p>
        </p:txBody>
      </p:sp>
      <p:sp>
        <p:nvSpPr>
          <p:cNvPr id="11" name="角丸四角形 10"/>
          <p:cNvSpPr/>
          <p:nvPr/>
        </p:nvSpPr>
        <p:spPr>
          <a:xfrm>
            <a:off x="54723" y="2837052"/>
            <a:ext cx="3372375" cy="360040"/>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bIns="0" anchor="ctr"/>
          <a:lstStyle/>
          <a:p>
            <a:pPr algn="ctr">
              <a:defRPr/>
            </a:pPr>
            <a:r>
              <a:rPr lang="ja-JP" altLang="en-US" sz="1600" b="1" dirty="0">
                <a:solidFill>
                  <a:prstClr val="black"/>
                </a:solidFill>
                <a:latin typeface="メイリオ" pitchFamily="50" charset="-128"/>
                <a:ea typeface="メイリオ" pitchFamily="50" charset="-128"/>
              </a:rPr>
              <a:t>短期プロジェクト（</a:t>
            </a:r>
            <a:r>
              <a:rPr lang="en-US" altLang="ja-JP" sz="1600" b="1" dirty="0">
                <a:solidFill>
                  <a:prstClr val="black"/>
                </a:solidFill>
                <a:latin typeface="メイリオ" pitchFamily="50" charset="-128"/>
                <a:ea typeface="メイリオ" pitchFamily="50" charset="-128"/>
              </a:rPr>
              <a:t>1</a:t>
            </a:r>
            <a:r>
              <a:rPr lang="ja-JP" altLang="en-US" sz="1600" b="1" dirty="0">
                <a:solidFill>
                  <a:prstClr val="black"/>
                </a:solidFill>
                <a:latin typeface="メイリオ" pitchFamily="50" charset="-128"/>
                <a:ea typeface="メイリオ" pitchFamily="50" charset="-128"/>
              </a:rPr>
              <a:t>日）</a:t>
            </a:r>
            <a:endParaRPr lang="en-US" altLang="ja-JP" sz="1100" b="1" dirty="0">
              <a:solidFill>
                <a:prstClr val="black"/>
              </a:solidFill>
              <a:latin typeface="メイリオ" pitchFamily="50" charset="-128"/>
              <a:ea typeface="メイリオ" pitchFamily="50" charset="-128"/>
            </a:endParaRPr>
          </a:p>
        </p:txBody>
      </p:sp>
      <p:graphicFrame>
        <p:nvGraphicFramePr>
          <p:cNvPr id="15" name="コンテンツ プレースホルダー 3"/>
          <p:cNvGraphicFramePr>
            <a:graphicFrameLocks/>
          </p:cNvGraphicFramePr>
          <p:nvPr>
            <p:extLst>
              <p:ext uri="{D42A27DB-BD31-4B8C-83A1-F6EECF244321}">
                <p14:modId xmlns:p14="http://schemas.microsoft.com/office/powerpoint/2010/main" val="487376926"/>
              </p:ext>
            </p:extLst>
          </p:nvPr>
        </p:nvGraphicFramePr>
        <p:xfrm>
          <a:off x="4971595" y="3233046"/>
          <a:ext cx="4797246" cy="2952825"/>
        </p:xfrm>
        <a:graphic>
          <a:graphicData uri="http://schemas.openxmlformats.org/drawingml/2006/table">
            <a:tbl>
              <a:tblPr firstRow="1" bandRow="1">
                <a:tableStyleId>{5C22544A-7EE6-4342-B048-85BDC9FD1C3A}</a:tableStyleId>
              </a:tblPr>
              <a:tblGrid>
                <a:gridCol w="1058173">
                  <a:extLst>
                    <a:ext uri="{9D8B030D-6E8A-4147-A177-3AD203B41FA5}">
                      <a16:colId xmlns:a16="http://schemas.microsoft.com/office/drawing/2014/main" val="20000"/>
                    </a:ext>
                  </a:extLst>
                </a:gridCol>
                <a:gridCol w="1999141">
                  <a:extLst>
                    <a:ext uri="{9D8B030D-6E8A-4147-A177-3AD203B41FA5}">
                      <a16:colId xmlns:a16="http://schemas.microsoft.com/office/drawing/2014/main" val="20001"/>
                    </a:ext>
                  </a:extLst>
                </a:gridCol>
                <a:gridCol w="1739932">
                  <a:extLst>
                    <a:ext uri="{9D8B030D-6E8A-4147-A177-3AD203B41FA5}">
                      <a16:colId xmlns:a16="http://schemas.microsoft.com/office/drawing/2014/main" val="20002"/>
                    </a:ext>
                  </a:extLst>
                </a:gridCol>
              </a:tblGrid>
              <a:tr h="305391">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地域名</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団体名</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lang="ja-JP" altLang="en-US" sz="1400" b="1" dirty="0">
                          <a:effectLst/>
                          <a:latin typeface="Meiryo UI" panose="020B0604030504040204" pitchFamily="50" charset="-128"/>
                          <a:ea typeface="Meiryo UI" panose="020B0604030504040204" pitchFamily="50" charset="-128"/>
                          <a:cs typeface="Meiryo UI" panose="020B0604030504040204" pitchFamily="50" charset="-128"/>
                        </a:rPr>
                        <a:t>支援内容</a:t>
                      </a:r>
                      <a:endParaRPr lang="ja-JP" altLang="en-US"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0"/>
                  </a:ext>
                </a:extLst>
              </a:tr>
              <a:tr h="258359">
                <a:tc>
                  <a:txBody>
                    <a:bodyPr/>
                    <a:lstStyle/>
                    <a:p>
                      <a:pPr marL="0" algn="l" defTabSz="914400" rtl="0" eaLnBrk="1" latinLnBrk="0" hangingPunct="1"/>
                      <a:r>
                        <a:rPr kumimoji="1" lang="ja-JP" altLang="en-US"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立川市</a:t>
                      </a:r>
                    </a:p>
                  </a:txBody>
                  <a:tcPr marL="36000" marR="36000" marT="0" marB="0" anchor="ctr"/>
                </a:tc>
                <a:tc>
                  <a:txBody>
                    <a:bodyPr/>
                    <a:lstStyle/>
                    <a:p>
                      <a:pPr marL="0" algn="l" defTabSz="914400" rtl="0" eaLnBrk="1" latinLnBrk="0" hangingPunct="1"/>
                      <a:r>
                        <a:rPr kumimoji="1" lang="en-US" altLang="ja-JP"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法人 </a:t>
                      </a:r>
                      <a:r>
                        <a:rPr kumimoji="1" lang="en-US" altLang="ja-JP"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SOU</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algn="l" defTabSz="914400" rtl="0" eaLnBrk="1" latinLnBrk="0" hangingPunct="1"/>
                      <a:r>
                        <a:rPr kumimoji="1" lang="en-US" altLang="ja-JP"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Facebook</a:t>
                      </a:r>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活用法提案</a:t>
                      </a:r>
                    </a:p>
                  </a:txBody>
                  <a:tcPr marL="36000" marR="36000" marT="0" marB="0" anchor="ctr"/>
                </a:tc>
                <a:extLst>
                  <a:ext uri="{0D108BD9-81ED-4DB2-BD59-A6C34878D82A}">
                    <a16:rowId xmlns:a16="http://schemas.microsoft.com/office/drawing/2014/main" val="10001"/>
                  </a:ext>
                </a:extLst>
              </a:tr>
              <a:tr h="258359">
                <a:tc>
                  <a:txBody>
                    <a:bodyPr/>
                    <a:lstStyle/>
                    <a:p>
                      <a:pPr marL="0" algn="l" defTabSz="914400" rtl="0" eaLnBrk="1" latinLnBrk="0" hangingPunct="1"/>
                      <a:r>
                        <a:rPr kumimoji="1" lang="ja-JP" altLang="en-US"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町田市</a:t>
                      </a:r>
                    </a:p>
                  </a:txBody>
                  <a:tcPr marL="36000" marR="36000" marT="0" marB="0" anchor="ctr"/>
                </a:tc>
                <a:tc>
                  <a:txBody>
                    <a:bodyPr/>
                    <a:lstStyle/>
                    <a:p>
                      <a:pPr marL="0" algn="l" defTabSz="914400" rtl="0" eaLnBrk="1" latinLnBrk="0" hangingPunct="1"/>
                      <a:r>
                        <a:rPr kumimoji="1" lang="zh-CN"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 榛名坂自治会 </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algn="l" defTabSz="914400" rtl="0" eaLnBrk="1" latinLnBrk="0" hangingPunct="1"/>
                      <a:r>
                        <a:rPr kumimoji="1" lang="en-US" altLang="ja-JP"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Facebook</a:t>
                      </a:r>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活用法提案</a:t>
                      </a:r>
                    </a:p>
                  </a:txBody>
                  <a:tcPr marL="36000" marR="36000" marT="0" marB="0" anchor="ctr"/>
                </a:tc>
                <a:extLst>
                  <a:ext uri="{0D108BD9-81ED-4DB2-BD59-A6C34878D82A}">
                    <a16:rowId xmlns:a16="http://schemas.microsoft.com/office/drawing/2014/main" val="10002"/>
                  </a:ext>
                </a:extLst>
              </a:tr>
              <a:tr h="258359">
                <a:tc>
                  <a:txBody>
                    <a:bodyPr/>
                    <a:lstStyle/>
                    <a:p>
                      <a:pPr marL="0" algn="l" defTabSz="914400" rtl="0" eaLnBrk="1" latinLnBrk="0" hangingPunct="1"/>
                      <a:r>
                        <a:rPr kumimoji="1" lang="ja-JP" altLang="en-US"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町田市</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 社会福祉法人 南町田</a:t>
                      </a:r>
                      <a:r>
                        <a:rPr kumimoji="1" lang="ja-JP" altLang="en-US" sz="1200" kern="1200" dirty="0" err="1">
                          <a:solidFill>
                            <a:schemeClr val="dk1"/>
                          </a:solidFill>
                          <a:latin typeface="Meiryo UI" panose="020B0604030504040204" pitchFamily="50" charset="-128"/>
                          <a:ea typeface="Meiryo UI" panose="020B0604030504040204" pitchFamily="50" charset="-128"/>
                          <a:cs typeface="Meiryo UI" panose="020B0604030504040204" pitchFamily="50" charset="-128"/>
                        </a:rPr>
                        <a:t>ちいろば</a:t>
                      </a:r>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会 みぎわホーム </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6000" marR="36000" marT="0" marB="0" anchor="ctr"/>
                </a:tc>
                <a:extLst>
                  <a:ext uri="{0D108BD9-81ED-4DB2-BD59-A6C34878D82A}">
                    <a16:rowId xmlns:a16="http://schemas.microsoft.com/office/drawing/2014/main" val="10003"/>
                  </a:ext>
                </a:extLst>
              </a:tr>
              <a:tr h="258359">
                <a:tc>
                  <a:txBody>
                    <a:bodyPr/>
                    <a:lstStyle/>
                    <a:p>
                      <a:pPr marL="0" algn="l" defTabSz="914400" rtl="0" eaLnBrk="1" latinLnBrk="0" hangingPunct="1"/>
                      <a:r>
                        <a:rPr kumimoji="1" lang="ja-JP" altLang="en-US"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小金井市</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小金井市けやき通り商店会</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6000" marR="36000" marT="0" marB="0" anchor="ctr"/>
                </a:tc>
                <a:extLst>
                  <a:ext uri="{0D108BD9-81ED-4DB2-BD59-A6C34878D82A}">
                    <a16:rowId xmlns:a16="http://schemas.microsoft.com/office/drawing/2014/main" val="10004"/>
                  </a:ext>
                </a:extLst>
              </a:tr>
              <a:tr h="258359">
                <a:tc>
                  <a:txBody>
                    <a:bodyPr/>
                    <a:lstStyle/>
                    <a:p>
                      <a:pPr marL="0" algn="l" defTabSz="914400" rtl="0" eaLnBrk="1" latinLnBrk="0" hangingPunct="1"/>
                      <a:r>
                        <a:rPr kumimoji="1" lang="ja-JP" altLang="en-US"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狛江市</a:t>
                      </a:r>
                    </a:p>
                  </a:txBody>
                  <a:tcPr marL="36000" marR="36000" marT="0" marB="0" anchor="ctr"/>
                </a:tc>
                <a:tc>
                  <a:txBody>
                    <a:bodyPr/>
                    <a:lstStyle/>
                    <a:p>
                      <a:pPr marL="0" algn="l" defTabSz="914400" rtl="0" eaLnBrk="1" latinLnBrk="0" hangingPunct="1"/>
                      <a:r>
                        <a:rPr kumimoji="1" lang="ja-JP" altLang="en-US" sz="1200" kern="1200" spc="-4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 元気スクールグループ </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6000" marR="36000" marT="0" marB="0" anchor="ctr"/>
                </a:tc>
                <a:extLst>
                  <a:ext uri="{0D108BD9-81ED-4DB2-BD59-A6C34878D82A}">
                    <a16:rowId xmlns:a16="http://schemas.microsoft.com/office/drawing/2014/main" val="10005"/>
                  </a:ext>
                </a:extLst>
              </a:tr>
              <a:tr h="258359">
                <a:tc>
                  <a:txBody>
                    <a:bodyPr/>
                    <a:lstStyle/>
                    <a:p>
                      <a:pPr marL="0" algn="l" defTabSz="914400" rtl="0" eaLnBrk="1" latinLnBrk="0" hangingPunct="1"/>
                      <a:r>
                        <a:rPr kumimoji="1" lang="ja-JP" altLang="en-US"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多摩市</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一般社団法人 多摩マイライフ包括支援協議会</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課題整理ワークショップ</a:t>
                      </a:r>
                    </a:p>
                  </a:txBody>
                  <a:tcPr marL="36000" marR="36000" marT="0" marB="0" anchor="ctr"/>
                </a:tc>
                <a:extLst>
                  <a:ext uri="{0D108BD9-81ED-4DB2-BD59-A6C34878D82A}">
                    <a16:rowId xmlns:a16="http://schemas.microsoft.com/office/drawing/2014/main" val="10006"/>
                  </a:ext>
                </a:extLst>
              </a:tr>
              <a:tr h="258359">
                <a:tc>
                  <a:txBody>
                    <a:bodyPr/>
                    <a:lstStyle/>
                    <a:p>
                      <a:pPr marL="0" algn="l" defTabSz="914400" rtl="0" eaLnBrk="1" latinLnBrk="0" hangingPunct="1"/>
                      <a:r>
                        <a:rPr kumimoji="1" lang="ja-JP" altLang="en-US"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武蔵村山市</a:t>
                      </a:r>
                    </a:p>
                  </a:txBody>
                  <a:tcPr marL="36000" marR="36000" marT="0" marB="0" anchor="ctr"/>
                </a:tc>
                <a:tc>
                  <a:txBody>
                    <a:bodyPr/>
                    <a:lstStyle/>
                    <a:p>
                      <a:r>
                        <a:rPr lang="ja-JP" altLang="en-US" sz="1200" dirty="0"/>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法人 子育て未来ネットこどもと </a:t>
                      </a:r>
                    </a:p>
                  </a:txBody>
                  <a:tcPr marL="36000" marR="36000" marT="0" marB="0" anchor="ctr"/>
                </a:tc>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スペース活用ワークショップ</a:t>
                      </a:r>
                    </a:p>
                  </a:txBody>
                  <a:tcPr marL="36000" marR="36000" marT="0" marB="0" anchor="ctr"/>
                </a:tc>
                <a:extLst>
                  <a:ext uri="{0D108BD9-81ED-4DB2-BD59-A6C34878D82A}">
                    <a16:rowId xmlns:a16="http://schemas.microsoft.com/office/drawing/2014/main" val="10007"/>
                  </a:ext>
                </a:extLst>
              </a:tr>
              <a:tr h="258359">
                <a:tc>
                  <a:txBody>
                    <a:bodyPr/>
                    <a:lstStyle/>
                    <a:p>
                      <a:pPr marL="0" algn="l" defTabSz="914400" rtl="0" eaLnBrk="1" latinLnBrk="0" hangingPunct="1"/>
                      <a:r>
                        <a:rPr kumimoji="1" lang="ja-JP" altLang="en-US"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武蔵村山市</a:t>
                      </a:r>
                    </a:p>
                  </a:txBody>
                  <a:tcPr marL="36000" marR="36000" marT="0" marB="0" anchor="ctr"/>
                </a:tc>
                <a:tc>
                  <a:txBody>
                    <a:bodyPr/>
                    <a:lstStyle/>
                    <a:p>
                      <a:pPr marL="0" algn="l" defTabSz="914400" rtl="0" eaLnBrk="1" latinLnBrk="0" hangingPunct="1"/>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 武蔵村山少年少女合唱団 </a:t>
                      </a:r>
                    </a:p>
                  </a:txBody>
                  <a:tcPr marL="36000" marR="36000" marT="0" marB="0" anchor="ctr"/>
                </a:tc>
                <a:tc>
                  <a:txBody>
                    <a:bodyPr/>
                    <a:lstStyle/>
                    <a:p>
                      <a:pPr marL="0" algn="l" defTabSz="914400" rtl="0" eaLnBrk="1" latinLnBrk="0" hangingPunct="1"/>
                      <a:r>
                        <a:rPr kumimoji="1" lang="en-US" altLang="ja-JP"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Facebook</a:t>
                      </a:r>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活用法提案</a:t>
                      </a:r>
                    </a:p>
                  </a:txBody>
                  <a:tcPr marL="36000" marR="36000" marT="0" marB="0" anchor="ctr"/>
                </a:tc>
                <a:extLst>
                  <a:ext uri="{0D108BD9-81ED-4DB2-BD59-A6C34878D82A}">
                    <a16:rowId xmlns:a16="http://schemas.microsoft.com/office/drawing/2014/main" val="10008"/>
                  </a:ext>
                </a:extLst>
              </a:tr>
              <a:tr h="258359">
                <a:tc>
                  <a:txBody>
                    <a:bodyPr/>
                    <a:lstStyle/>
                    <a:p>
                      <a:pPr marL="0" algn="l" defTabSz="914400" rtl="0" eaLnBrk="1" latinLnBrk="0" hangingPunct="1"/>
                      <a:r>
                        <a:rPr kumimoji="1" lang="ja-JP" altLang="en-US"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武蔵村山市</a:t>
                      </a:r>
                    </a:p>
                  </a:txBody>
                  <a:tcPr marL="36000" marR="36000" marT="0" marB="0" anchor="ctr"/>
                </a:tc>
                <a:tc>
                  <a:txBody>
                    <a:bodyPr/>
                    <a:lstStyle/>
                    <a:p>
                      <a:pPr marL="0" algn="l" defTabSz="914400" rtl="0" eaLnBrk="1" latinLnBrk="0" hangingPunct="1"/>
                      <a:r>
                        <a:rPr kumimoji="1" lang="en-US" altLang="ja-JP"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法人 武蔵村山ひまわり</a:t>
                      </a:r>
                      <a:endParaRPr kumimoji="1" lang="zh-CN"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marL="0" algn="l" defTabSz="914400" rtl="0" eaLnBrk="1" latinLnBrk="0" hangingPunct="1"/>
                      <a:r>
                        <a:rPr kumimoji="1" lang="ja-JP" altLang="en-US" sz="1200" kern="1200" spc="-7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チラシ制作</a:t>
                      </a:r>
                    </a:p>
                  </a:txBody>
                  <a:tcPr marL="36000" marR="36000" marT="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201325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6667" y="18257"/>
            <a:ext cx="9878400" cy="474663"/>
          </a:xfrm>
          <a:prstGeom prst="rect">
            <a:avLst/>
          </a:prstGeom>
          <a:solidFill>
            <a:srgbClr val="FFF0E1"/>
          </a:solidFill>
          <a:ln w="38100">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algn="ct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東京ホームタウンプロジェクト　ホームページ</a:t>
            </a:r>
          </a:p>
        </p:txBody>
      </p:sp>
      <p:sp>
        <p:nvSpPr>
          <p:cNvPr id="35" name="正方形/長方形 21"/>
          <p:cNvSpPr>
            <a:spLocks noChangeArrowheads="1"/>
          </p:cNvSpPr>
          <p:nvPr/>
        </p:nvSpPr>
        <p:spPr bwMode="auto">
          <a:xfrm>
            <a:off x="442916" y="5895726"/>
            <a:ext cx="9020175" cy="893763"/>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lvl1pPr marL="285750" indent="-285750"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indent="0" eaLnBrk="1" hangingPunct="1">
              <a:spcAft>
                <a:spcPts val="600"/>
              </a:spcAft>
              <a:defRPr/>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http://hometown.metro.tokyo.jp</a:t>
            </a:r>
          </a:p>
        </p:txBody>
      </p:sp>
      <p:grpSp>
        <p:nvGrpSpPr>
          <p:cNvPr id="12292" name="グループ化 3"/>
          <p:cNvGrpSpPr>
            <a:grpSpLocks/>
          </p:cNvGrpSpPr>
          <p:nvPr/>
        </p:nvGrpSpPr>
        <p:grpSpPr bwMode="auto">
          <a:xfrm>
            <a:off x="5562144" y="6176980"/>
            <a:ext cx="2589213" cy="615950"/>
            <a:chOff x="5216586" y="6075468"/>
            <a:chExt cx="2589931" cy="616203"/>
          </a:xfrm>
        </p:grpSpPr>
        <p:pic>
          <p:nvPicPr>
            <p:cNvPr id="12295" name="Picture 4" descr="http://www.sharots.com/sozai/search/kensaku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6586" y="6075468"/>
              <a:ext cx="2589931" cy="616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テキスト ボックス 2"/>
            <p:cNvSpPr txBox="1">
              <a:spLocks noChangeArrowheads="1"/>
            </p:cNvSpPr>
            <p:nvPr/>
          </p:nvSpPr>
          <p:spPr bwMode="auto">
            <a:xfrm>
              <a:off x="5216586" y="6109098"/>
              <a:ext cx="1621406" cy="30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東京ホームタウン</a:t>
              </a:r>
            </a:p>
          </p:txBody>
        </p:sp>
      </p:grpSp>
      <p:pic>
        <p:nvPicPr>
          <p:cNvPr id="12293" name="Picture 2" descr="C:\Users\T0497932\AppData\Local\Microsoft\Windows\Temporary Internet Files\Content.Outlook\739OP4WY\Attachment-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55013" y="5967797"/>
            <a:ext cx="782637"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スライド番号プレースホルダー 5"/>
          <p:cNvSpPr txBox="1">
            <a:spLocks noGrp="1"/>
          </p:cNvSpPr>
          <p:nvPr/>
        </p:nvSpPr>
        <p:spPr bwMode="auto">
          <a:xfrm>
            <a:off x="7594600" y="6381750"/>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r" eaLnBrk="1" hangingPunct="1">
              <a:spcBef>
                <a:spcPct val="0"/>
              </a:spcBef>
              <a:buFontTx/>
              <a:buNone/>
            </a:pPr>
            <a:endParaRPr kumimoji="0" lang="en-US" altLang="ja-JP" sz="1400" dirty="0"/>
          </a:p>
          <a:p>
            <a:pPr algn="r" eaLnBrk="1" hangingPunct="1">
              <a:spcBef>
                <a:spcPct val="0"/>
              </a:spcBef>
              <a:buFontTx/>
              <a:buNone/>
            </a:pPr>
            <a:fld id="{8C14C8A3-C00B-42E9-BEEA-EA7CD67956B6}" type="slidenum">
              <a:rPr kumimoji="0" lang="en-US" altLang="ja-JP" sz="1400"/>
              <a:pPr algn="r" eaLnBrk="1" hangingPunct="1">
                <a:spcBef>
                  <a:spcPct val="0"/>
                </a:spcBef>
                <a:buFontTx/>
                <a:buNone/>
              </a:pPr>
              <a:t>16</a:t>
            </a:fld>
            <a:endParaRPr kumimoji="0" lang="en-US" altLang="ja-JP" sz="1400" dirty="0"/>
          </a:p>
        </p:txBody>
      </p:sp>
      <p:pic>
        <p:nvPicPr>
          <p:cNvPr id="2" name="図 1">
            <a:extLst>
              <a:ext uri="{FF2B5EF4-FFF2-40B4-BE49-F238E27FC236}">
                <a16:creationId xmlns:a16="http://schemas.microsoft.com/office/drawing/2014/main" id="{04BB6897-CC1B-47D4-B972-2764F64E6DFF}"/>
              </a:ext>
            </a:extLst>
          </p:cNvPr>
          <p:cNvPicPr>
            <a:picLocks noChangeAspect="1"/>
          </p:cNvPicPr>
          <p:nvPr/>
        </p:nvPicPr>
        <p:blipFill rotWithShape="1">
          <a:blip r:embed="rId5"/>
          <a:srcRect l="10211" t="14743" r="12022" b="11264"/>
          <a:stretch/>
        </p:blipFill>
        <p:spPr>
          <a:xfrm>
            <a:off x="663546" y="536841"/>
            <a:ext cx="8724203" cy="5187944"/>
          </a:xfrm>
          <a:prstGeom prst="rect">
            <a:avLst/>
          </a:prstGeom>
        </p:spPr>
      </p:pic>
    </p:spTree>
    <p:extLst>
      <p:ext uri="{BB962C8B-B14F-4D97-AF65-F5344CB8AC3E}">
        <p14:creationId xmlns:p14="http://schemas.microsoft.com/office/powerpoint/2010/main" val="219929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コンテンツ プレースホルダー 2"/>
          <p:cNvSpPr>
            <a:spLocks noGrp="1"/>
          </p:cNvSpPr>
          <p:nvPr>
            <p:ph idx="1"/>
          </p:nvPr>
        </p:nvSpPr>
        <p:spPr>
          <a:xfrm>
            <a:off x="200025" y="1916113"/>
            <a:ext cx="9505950" cy="4525962"/>
          </a:xfrm>
        </p:spPr>
        <p:txBody>
          <a:bodyPr anchor="ctr"/>
          <a:lstStyle/>
          <a:p>
            <a:pPr marL="0" indent="0">
              <a:lnSpc>
                <a:spcPct val="150000"/>
              </a:lnSpc>
              <a:buFont typeface="Arial" pitchFamily="34" charset="0"/>
              <a:buNone/>
            </a:pPr>
            <a:r>
              <a:rPr lang="ja-JP" altLang="en-US" sz="4400" dirty="0"/>
              <a:t>◆　本格的な超高齢社会の到来</a:t>
            </a:r>
            <a:endParaRPr lang="en-US" altLang="ja-JP" sz="4400" dirty="0"/>
          </a:p>
          <a:p>
            <a:pPr marL="0" indent="0">
              <a:lnSpc>
                <a:spcPct val="150000"/>
              </a:lnSpc>
              <a:buFont typeface="Arial" pitchFamily="34" charset="0"/>
              <a:buNone/>
            </a:pPr>
            <a:r>
              <a:rPr lang="ja-JP" altLang="en-US" sz="4400" dirty="0"/>
              <a:t>◆　高齢化への対応策</a:t>
            </a:r>
            <a:endParaRPr lang="en-US" altLang="ja-JP" sz="4400" dirty="0"/>
          </a:p>
          <a:p>
            <a:pPr marL="0" indent="0">
              <a:buFont typeface="Arial" pitchFamily="34" charset="0"/>
              <a:buNone/>
            </a:pPr>
            <a:r>
              <a:rPr lang="ja-JP" altLang="en-US" sz="4400" dirty="0"/>
              <a:t>　　 地域包括ケアシステムの構築</a:t>
            </a:r>
            <a:endParaRPr lang="en-US" altLang="ja-JP" sz="4400" dirty="0"/>
          </a:p>
          <a:p>
            <a:pPr marL="0" indent="0">
              <a:lnSpc>
                <a:spcPct val="150000"/>
              </a:lnSpc>
              <a:buFont typeface="Arial" pitchFamily="34" charset="0"/>
              <a:buNone/>
            </a:pPr>
            <a:r>
              <a:rPr lang="ja-JP" altLang="en-US" sz="4400" dirty="0"/>
              <a:t>◆　東京ホームタウンプロジェクト</a:t>
            </a:r>
            <a:endParaRPr lang="en-US" altLang="ja-JP" sz="4400" dirty="0"/>
          </a:p>
        </p:txBody>
      </p:sp>
      <p:sp>
        <p:nvSpPr>
          <p:cNvPr id="13315"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fld id="{C6B21D66-5A65-4F42-A56F-9F84C4200E29}" type="slidenum">
              <a:rPr lang="ja-JP" altLang="en-US" sz="1200" smtClean="0">
                <a:solidFill>
                  <a:srgbClr val="000000"/>
                </a:solidFill>
                <a:latin typeface="Arial" pitchFamily="34" charset="0"/>
                <a:ea typeface="ＤＨＰ平成ゴシックW5"/>
                <a:cs typeface="ＤＨＰ平成ゴシックW5"/>
              </a:rPr>
              <a:pPr eaLnBrk="1" hangingPunct="1">
                <a:spcBef>
                  <a:spcPct val="0"/>
                </a:spcBef>
                <a:buFontTx/>
                <a:buNone/>
              </a:pPr>
              <a:t>1</a:t>
            </a:fld>
            <a:endParaRPr lang="ja-JP" altLang="en-US" sz="1200">
              <a:solidFill>
                <a:srgbClr val="000000"/>
              </a:solidFill>
              <a:latin typeface="Arial" pitchFamily="34" charset="0"/>
              <a:ea typeface="ＤＨＰ平成ゴシックW5"/>
              <a:cs typeface="ＤＨＰ平成ゴシックW5"/>
            </a:endParaRPr>
          </a:p>
        </p:txBody>
      </p:sp>
      <p:sp>
        <p:nvSpPr>
          <p:cNvPr id="13316" name="タイトル 1"/>
          <p:cNvSpPr txBox="1">
            <a:spLocks/>
          </p:cNvSpPr>
          <p:nvPr/>
        </p:nvSpPr>
        <p:spPr bwMode="auto">
          <a:xfrm>
            <a:off x="488950" y="198438"/>
            <a:ext cx="9001125" cy="1574800"/>
          </a:xfrm>
          <a:prstGeom prst="rect">
            <a:avLst/>
          </a:prstGeom>
          <a:pattFill prst="ltVert">
            <a:fgClr>
              <a:srgbClr val="83F842"/>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fontAlgn="base">
              <a:spcBef>
                <a:spcPct val="0"/>
              </a:spcBef>
              <a:spcAft>
                <a:spcPct val="0"/>
              </a:spcAft>
              <a:buFontTx/>
              <a:buNone/>
            </a:pPr>
            <a:r>
              <a:rPr lang="ja-JP" altLang="en-US" sz="6000" dirty="0">
                <a:solidFill>
                  <a:prstClr val="black"/>
                </a:solidFill>
              </a:rPr>
              <a:t>東京都からの説明資料</a:t>
            </a:r>
            <a:endParaRPr lang="en-US" altLang="ja-JP" sz="6000" dirty="0">
              <a:solidFill>
                <a:prstClr val="black"/>
              </a:solidFill>
            </a:endParaRPr>
          </a:p>
        </p:txBody>
      </p:sp>
    </p:spTree>
    <p:extLst>
      <p:ext uri="{BB962C8B-B14F-4D97-AF65-F5344CB8AC3E}">
        <p14:creationId xmlns:p14="http://schemas.microsoft.com/office/powerpoint/2010/main" val="1050680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333375" y="765175"/>
            <a:ext cx="9283700" cy="1130300"/>
          </a:xfrm>
          <a:prstGeom prst="roundRect">
            <a:avLst/>
          </a:prstGeom>
          <a:solidFill>
            <a:schemeClr val="accent3">
              <a:lumMod val="20000"/>
              <a:lumOff val="80000"/>
            </a:schemeClr>
          </a:solidFill>
          <a:ln w="6350"/>
        </p:spPr>
        <p:style>
          <a:lnRef idx="2">
            <a:schemeClr val="accent3"/>
          </a:lnRef>
          <a:fillRef idx="1">
            <a:schemeClr val="lt1"/>
          </a:fillRef>
          <a:effectRef idx="0">
            <a:schemeClr val="accent3"/>
          </a:effectRef>
          <a:fontRef idx="minor">
            <a:schemeClr val="dk1"/>
          </a:fontRef>
        </p:style>
        <p:txBody>
          <a:bodyPr tIns="36000" bIns="0" anchor="ctr">
            <a:spAutoFit/>
          </a:bodyPr>
          <a:lstStyle/>
          <a:p>
            <a:pPr marL="216000" indent="-216000">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後期高齢者（</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75</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歳以上）人口の推移をみると、平成</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22</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2010</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年）から平成</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37</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2025</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年）にかけては、東京都など大都市部での著しい増加がみられる。</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16000" indent="-216000">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続く平成</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37</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2025</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年）から平成</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52</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2040</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年）にかけては、全国的に微増・減少傾向がみられる中、東京都は依然増加していくと見込まれる。</a:t>
            </a:r>
          </a:p>
        </p:txBody>
      </p:sp>
      <p:sp>
        <p:nvSpPr>
          <p:cNvPr id="93187" name="スライド番号プレースホルダー 5"/>
          <p:cNvSpPr txBox="1">
            <a:spLocks noGrp="1"/>
          </p:cNvSpPr>
          <p:nvPr/>
        </p:nvSpPr>
        <p:spPr bwMode="auto">
          <a:xfrm>
            <a:off x="7594600" y="6326188"/>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fontAlgn="base" hangingPunct="1">
              <a:spcBef>
                <a:spcPct val="0"/>
              </a:spcBef>
              <a:spcAft>
                <a:spcPct val="0"/>
              </a:spcAft>
              <a:buFontTx/>
              <a:buNone/>
            </a:pPr>
            <a:endParaRPr kumimoji="0" lang="en-US" altLang="ja-JP" sz="1400">
              <a:solidFill>
                <a:srgbClr val="000000"/>
              </a:solidFill>
              <a:latin typeface="Arial" pitchFamily="34" charset="0"/>
            </a:endParaRPr>
          </a:p>
          <a:p>
            <a:pPr algn="r" eaLnBrk="1" fontAlgn="base" hangingPunct="1">
              <a:spcBef>
                <a:spcPct val="0"/>
              </a:spcBef>
              <a:spcAft>
                <a:spcPct val="0"/>
              </a:spcAft>
              <a:buFontTx/>
              <a:buNone/>
            </a:pPr>
            <a:fld id="{4B86F5C7-E0BD-430F-94D6-F6C69AD8C778}" type="slidenum">
              <a:rPr kumimoji="0" lang="en-US" altLang="ja-JP" sz="1400" smtClean="0">
                <a:solidFill>
                  <a:srgbClr val="000000"/>
                </a:solidFill>
                <a:latin typeface="Arial" pitchFamily="34" charset="0"/>
              </a:rPr>
              <a:pPr algn="r" eaLnBrk="1" fontAlgn="base" hangingPunct="1">
                <a:spcBef>
                  <a:spcPct val="0"/>
                </a:spcBef>
                <a:spcAft>
                  <a:spcPct val="0"/>
                </a:spcAft>
                <a:buFontTx/>
                <a:buNone/>
              </a:pPr>
              <a:t>2</a:t>
            </a:fld>
            <a:endParaRPr kumimoji="0" lang="en-US" altLang="ja-JP" sz="1400">
              <a:solidFill>
                <a:srgbClr val="000000"/>
              </a:solidFill>
              <a:latin typeface="Arial" pitchFamily="34" charset="0"/>
            </a:endParaRPr>
          </a:p>
        </p:txBody>
      </p:sp>
      <p:sp>
        <p:nvSpPr>
          <p:cNvPr id="93188" name="Rectangle 5"/>
          <p:cNvSpPr>
            <a:spLocks noChangeArrowheads="1"/>
          </p:cNvSpPr>
          <p:nvPr/>
        </p:nvSpPr>
        <p:spPr bwMode="auto">
          <a:xfrm>
            <a:off x="273050" y="6565900"/>
            <a:ext cx="4824413" cy="215900"/>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lnSpc>
                <a:spcPct val="90000"/>
              </a:lnSpc>
              <a:spcAft>
                <a:spcPct val="0"/>
              </a:spcAft>
              <a:buFontTx/>
              <a:buNone/>
            </a:pPr>
            <a:r>
              <a:rPr lang="ja-JP" altLang="en-US" sz="900">
                <a:solidFill>
                  <a:srgbClr val="000000"/>
                </a:solidFill>
                <a:latin typeface="ＭＳ Ｐゴシック" pitchFamily="50" charset="-128"/>
              </a:rPr>
              <a:t>出典：</a:t>
            </a:r>
            <a:r>
              <a:rPr lang="ja-JP" altLang="ja-JP" sz="900">
                <a:solidFill>
                  <a:srgbClr val="000000"/>
                </a:solidFill>
                <a:latin typeface="Times New Roman" pitchFamily="18" charset="0"/>
              </a:rPr>
              <a:t>国立社会保障・人口問題研究所「日本の地域別将来推計人口　平成</a:t>
            </a:r>
            <a:r>
              <a:rPr lang="en-US" altLang="ja-JP" sz="900">
                <a:solidFill>
                  <a:srgbClr val="000000"/>
                </a:solidFill>
                <a:latin typeface="Times New Roman" pitchFamily="18" charset="0"/>
              </a:rPr>
              <a:t>25</a:t>
            </a:r>
            <a:r>
              <a:rPr lang="ja-JP" altLang="ja-JP" sz="900">
                <a:solidFill>
                  <a:srgbClr val="000000"/>
                </a:solidFill>
                <a:latin typeface="Times New Roman" pitchFamily="18" charset="0"/>
              </a:rPr>
              <a:t>年</a:t>
            </a:r>
            <a:r>
              <a:rPr lang="en-US" altLang="ja-JP" sz="900">
                <a:solidFill>
                  <a:srgbClr val="000000"/>
                </a:solidFill>
                <a:latin typeface="Times New Roman" pitchFamily="18" charset="0"/>
              </a:rPr>
              <a:t>3</a:t>
            </a:r>
            <a:r>
              <a:rPr lang="ja-JP" altLang="ja-JP" sz="900">
                <a:solidFill>
                  <a:srgbClr val="000000"/>
                </a:solidFill>
                <a:latin typeface="Times New Roman" pitchFamily="18" charset="0"/>
              </a:rPr>
              <a:t>月」をもとに作成</a:t>
            </a:r>
            <a:endParaRPr lang="ja-JP" altLang="en-US" sz="900">
              <a:solidFill>
                <a:srgbClr val="000000"/>
              </a:solidFill>
              <a:latin typeface="ＭＳ Ｐゴシック" pitchFamily="50" charset="-128"/>
            </a:endParaRPr>
          </a:p>
        </p:txBody>
      </p:sp>
      <p:pic>
        <p:nvPicPr>
          <p:cNvPr id="931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5" y="2552700"/>
            <a:ext cx="4267200"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9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0350" y="2538413"/>
            <a:ext cx="4276725"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AutoShape 6"/>
          <p:cNvSpPr>
            <a:spLocks noChangeArrowheads="1"/>
          </p:cNvSpPr>
          <p:nvPr/>
        </p:nvSpPr>
        <p:spPr bwMode="auto">
          <a:xfrm rot="16200000">
            <a:off x="4672807" y="4131469"/>
            <a:ext cx="604837" cy="593725"/>
          </a:xfrm>
          <a:prstGeom prst="downArrow">
            <a:avLst>
              <a:gd name="adj1" fmla="val 50000"/>
              <a:gd name="adj2" fmla="val 43031"/>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eaVert" lIns="74295" tIns="8890" rIns="74295" bIns="8890"/>
          <a:lstStyle/>
          <a:p>
            <a:pPr>
              <a:defRPr/>
            </a:pPr>
            <a:endParaRPr lang="ja-JP" altLang="en-US" dirty="0">
              <a:solidFill>
                <a:prstClr val="white"/>
              </a:solidFill>
            </a:endParaRPr>
          </a:p>
        </p:txBody>
      </p:sp>
      <p:sp>
        <p:nvSpPr>
          <p:cNvPr id="93192" name="Rectangle 4"/>
          <p:cNvSpPr>
            <a:spLocks noChangeArrowheads="1"/>
          </p:cNvSpPr>
          <p:nvPr/>
        </p:nvSpPr>
        <p:spPr bwMode="auto">
          <a:xfrm>
            <a:off x="385763" y="2874963"/>
            <a:ext cx="278923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just" eaLnBrk="1" fontAlgn="base" hangingPunct="1">
              <a:spcBef>
                <a:spcPct val="0"/>
              </a:spcBef>
              <a:spcAft>
                <a:spcPct val="0"/>
              </a:spcAft>
              <a:buFontTx/>
              <a:buNone/>
            </a:pPr>
            <a:r>
              <a:rPr lang="ja-JP" altLang="en-US" sz="1400" b="1">
                <a:solidFill>
                  <a:srgbClr val="000000"/>
                </a:solidFill>
                <a:latin typeface="メイリオ" pitchFamily="50" charset="-128"/>
                <a:ea typeface="メイリオ" pitchFamily="50" charset="-128"/>
                <a:cs typeface="メイリオ" pitchFamily="50" charset="-128"/>
              </a:rPr>
              <a:t>平成</a:t>
            </a:r>
            <a:r>
              <a:rPr lang="en-US" altLang="ja-JP" sz="1400" b="1">
                <a:solidFill>
                  <a:srgbClr val="000000"/>
                </a:solidFill>
                <a:latin typeface="メイリオ" pitchFamily="50" charset="-128"/>
                <a:ea typeface="メイリオ" pitchFamily="50" charset="-128"/>
                <a:cs typeface="メイリオ" pitchFamily="50" charset="-128"/>
              </a:rPr>
              <a:t>22</a:t>
            </a:r>
            <a:r>
              <a:rPr lang="ja-JP" altLang="en-US" sz="1400" b="1">
                <a:solidFill>
                  <a:srgbClr val="000000"/>
                </a:solidFill>
                <a:latin typeface="メイリオ" pitchFamily="50" charset="-128"/>
                <a:ea typeface="メイリオ" pitchFamily="50" charset="-128"/>
                <a:cs typeface="メイリオ" pitchFamily="50" charset="-128"/>
              </a:rPr>
              <a:t>年（</a:t>
            </a:r>
            <a:r>
              <a:rPr lang="en-US" altLang="ja-JP" sz="1400" b="1">
                <a:solidFill>
                  <a:srgbClr val="000000"/>
                </a:solidFill>
                <a:latin typeface="メイリオ" pitchFamily="50" charset="-128"/>
                <a:ea typeface="メイリオ" pitchFamily="50" charset="-128"/>
                <a:cs typeface="メイリオ" pitchFamily="50" charset="-128"/>
              </a:rPr>
              <a:t>2010</a:t>
            </a:r>
            <a:r>
              <a:rPr lang="ja-JP" altLang="en-US" sz="1400" b="1">
                <a:solidFill>
                  <a:srgbClr val="000000"/>
                </a:solidFill>
                <a:latin typeface="メイリオ" pitchFamily="50" charset="-128"/>
                <a:ea typeface="メイリオ" pitchFamily="50" charset="-128"/>
                <a:cs typeface="メイリオ" pitchFamily="50" charset="-128"/>
              </a:rPr>
              <a:t>年）</a:t>
            </a:r>
          </a:p>
          <a:p>
            <a:pPr algn="just" eaLnBrk="1" fontAlgn="base" hangingPunct="1">
              <a:spcBef>
                <a:spcPct val="0"/>
              </a:spcBef>
              <a:spcAft>
                <a:spcPct val="0"/>
              </a:spcAft>
              <a:buFontTx/>
              <a:buNone/>
            </a:pPr>
            <a:r>
              <a:rPr lang="ja-JP" altLang="en-US" sz="1400" b="1">
                <a:solidFill>
                  <a:srgbClr val="000000"/>
                </a:solidFill>
                <a:latin typeface="メイリオ" pitchFamily="50" charset="-128"/>
                <a:ea typeface="メイリオ" pitchFamily="50" charset="-128"/>
                <a:cs typeface="メイリオ" pitchFamily="50" charset="-128"/>
              </a:rPr>
              <a:t>　→ 平成</a:t>
            </a:r>
            <a:r>
              <a:rPr lang="en-US" altLang="ja-JP" sz="1400" b="1">
                <a:solidFill>
                  <a:srgbClr val="000000"/>
                </a:solidFill>
                <a:latin typeface="メイリオ" pitchFamily="50" charset="-128"/>
                <a:ea typeface="メイリオ" pitchFamily="50" charset="-128"/>
                <a:cs typeface="メイリオ" pitchFamily="50" charset="-128"/>
              </a:rPr>
              <a:t>37</a:t>
            </a:r>
            <a:r>
              <a:rPr lang="ja-JP" altLang="en-US" sz="1400" b="1">
                <a:solidFill>
                  <a:srgbClr val="000000"/>
                </a:solidFill>
                <a:latin typeface="メイリオ" pitchFamily="50" charset="-128"/>
                <a:ea typeface="メイリオ" pitchFamily="50" charset="-128"/>
                <a:cs typeface="メイリオ" pitchFamily="50" charset="-128"/>
              </a:rPr>
              <a:t>年（</a:t>
            </a:r>
            <a:r>
              <a:rPr lang="en-US" altLang="ja-JP" sz="1400" b="1">
                <a:solidFill>
                  <a:srgbClr val="000000"/>
                </a:solidFill>
                <a:latin typeface="メイリオ" pitchFamily="50" charset="-128"/>
                <a:ea typeface="メイリオ" pitchFamily="50" charset="-128"/>
                <a:cs typeface="メイリオ" pitchFamily="50" charset="-128"/>
              </a:rPr>
              <a:t>2025</a:t>
            </a:r>
            <a:r>
              <a:rPr lang="ja-JP" altLang="en-US" sz="1400" b="1">
                <a:solidFill>
                  <a:srgbClr val="000000"/>
                </a:solidFill>
                <a:latin typeface="メイリオ" pitchFamily="50" charset="-128"/>
                <a:ea typeface="メイリオ" pitchFamily="50" charset="-128"/>
                <a:cs typeface="メイリオ" pitchFamily="50" charset="-128"/>
              </a:rPr>
              <a:t>年）</a:t>
            </a:r>
            <a:endParaRPr lang="ja-JP" altLang="ja-JP" sz="1400" b="1">
              <a:solidFill>
                <a:srgbClr val="000000"/>
              </a:solidFill>
              <a:latin typeface="メイリオ" pitchFamily="50" charset="-128"/>
              <a:ea typeface="メイリオ" pitchFamily="50" charset="-128"/>
              <a:cs typeface="メイリオ" pitchFamily="50" charset="-128"/>
            </a:endParaRPr>
          </a:p>
        </p:txBody>
      </p:sp>
      <p:sp>
        <p:nvSpPr>
          <p:cNvPr id="93193" name="Rectangle 5"/>
          <p:cNvSpPr>
            <a:spLocks noChangeArrowheads="1"/>
          </p:cNvSpPr>
          <p:nvPr/>
        </p:nvSpPr>
        <p:spPr bwMode="auto">
          <a:xfrm>
            <a:off x="5387975" y="2874963"/>
            <a:ext cx="280987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just" eaLnBrk="1" fontAlgn="base" hangingPunct="1">
              <a:spcBef>
                <a:spcPct val="0"/>
              </a:spcBef>
              <a:spcAft>
                <a:spcPct val="0"/>
              </a:spcAft>
              <a:buFontTx/>
              <a:buNone/>
            </a:pPr>
            <a:r>
              <a:rPr lang="ja-JP" altLang="en-US" sz="1400" b="1">
                <a:solidFill>
                  <a:srgbClr val="000000"/>
                </a:solidFill>
                <a:latin typeface="メイリオ" pitchFamily="50" charset="-128"/>
                <a:ea typeface="メイリオ" pitchFamily="50" charset="-128"/>
                <a:cs typeface="メイリオ" pitchFamily="50" charset="-128"/>
              </a:rPr>
              <a:t>平成</a:t>
            </a:r>
            <a:r>
              <a:rPr lang="en-US" altLang="ja-JP" sz="1400" b="1">
                <a:solidFill>
                  <a:srgbClr val="000000"/>
                </a:solidFill>
                <a:latin typeface="メイリオ" pitchFamily="50" charset="-128"/>
                <a:ea typeface="メイリオ" pitchFamily="50" charset="-128"/>
                <a:cs typeface="メイリオ" pitchFamily="50" charset="-128"/>
              </a:rPr>
              <a:t>37</a:t>
            </a:r>
            <a:r>
              <a:rPr lang="ja-JP" altLang="en-US" sz="1400" b="1">
                <a:solidFill>
                  <a:srgbClr val="000000"/>
                </a:solidFill>
                <a:latin typeface="メイリオ" pitchFamily="50" charset="-128"/>
                <a:ea typeface="メイリオ" pitchFamily="50" charset="-128"/>
                <a:cs typeface="メイリオ" pitchFamily="50" charset="-128"/>
              </a:rPr>
              <a:t>年（</a:t>
            </a:r>
            <a:r>
              <a:rPr lang="en-US" altLang="ja-JP" sz="1400" b="1">
                <a:solidFill>
                  <a:srgbClr val="000000"/>
                </a:solidFill>
                <a:latin typeface="メイリオ" pitchFamily="50" charset="-128"/>
                <a:ea typeface="メイリオ" pitchFamily="50" charset="-128"/>
                <a:cs typeface="メイリオ" pitchFamily="50" charset="-128"/>
              </a:rPr>
              <a:t>2025</a:t>
            </a:r>
            <a:r>
              <a:rPr lang="ja-JP" altLang="en-US" sz="1400" b="1">
                <a:solidFill>
                  <a:srgbClr val="000000"/>
                </a:solidFill>
                <a:latin typeface="メイリオ" pitchFamily="50" charset="-128"/>
                <a:ea typeface="メイリオ" pitchFamily="50" charset="-128"/>
                <a:cs typeface="メイリオ" pitchFamily="50" charset="-128"/>
              </a:rPr>
              <a:t>年）</a:t>
            </a:r>
          </a:p>
          <a:p>
            <a:pPr algn="just" eaLnBrk="1" fontAlgn="base" hangingPunct="1">
              <a:spcBef>
                <a:spcPct val="0"/>
              </a:spcBef>
              <a:spcAft>
                <a:spcPct val="0"/>
              </a:spcAft>
              <a:buFontTx/>
              <a:buNone/>
            </a:pPr>
            <a:r>
              <a:rPr lang="ja-JP" altLang="en-US" sz="1400" b="1">
                <a:solidFill>
                  <a:srgbClr val="000000"/>
                </a:solidFill>
                <a:latin typeface="メイリオ" pitchFamily="50" charset="-128"/>
                <a:ea typeface="メイリオ" pitchFamily="50" charset="-128"/>
                <a:cs typeface="メイリオ" pitchFamily="50" charset="-128"/>
              </a:rPr>
              <a:t>　→ 平成</a:t>
            </a:r>
            <a:r>
              <a:rPr lang="en-US" altLang="ja-JP" sz="1400" b="1">
                <a:solidFill>
                  <a:srgbClr val="000000"/>
                </a:solidFill>
                <a:latin typeface="メイリオ" pitchFamily="50" charset="-128"/>
                <a:ea typeface="メイリオ" pitchFamily="50" charset="-128"/>
                <a:cs typeface="メイリオ" pitchFamily="50" charset="-128"/>
              </a:rPr>
              <a:t>52</a:t>
            </a:r>
            <a:r>
              <a:rPr lang="ja-JP" altLang="en-US" sz="1400" b="1">
                <a:solidFill>
                  <a:srgbClr val="000000"/>
                </a:solidFill>
                <a:latin typeface="メイリオ" pitchFamily="50" charset="-128"/>
                <a:ea typeface="メイリオ" pitchFamily="50" charset="-128"/>
                <a:cs typeface="メイリオ" pitchFamily="50" charset="-128"/>
              </a:rPr>
              <a:t>年（</a:t>
            </a:r>
            <a:r>
              <a:rPr lang="en-US" altLang="ja-JP" sz="1400" b="1">
                <a:solidFill>
                  <a:srgbClr val="000000"/>
                </a:solidFill>
                <a:latin typeface="メイリオ" pitchFamily="50" charset="-128"/>
                <a:ea typeface="メイリオ" pitchFamily="50" charset="-128"/>
                <a:cs typeface="メイリオ" pitchFamily="50" charset="-128"/>
              </a:rPr>
              <a:t>2040</a:t>
            </a:r>
            <a:r>
              <a:rPr lang="ja-JP" altLang="en-US" sz="1400" b="1">
                <a:solidFill>
                  <a:srgbClr val="000000"/>
                </a:solidFill>
                <a:latin typeface="メイリオ" pitchFamily="50" charset="-128"/>
                <a:ea typeface="メイリオ" pitchFamily="50" charset="-128"/>
                <a:cs typeface="メイリオ" pitchFamily="50" charset="-128"/>
              </a:rPr>
              <a:t>年）</a:t>
            </a:r>
            <a:endParaRPr lang="ja-JP" altLang="ja-JP" sz="1400" b="1">
              <a:solidFill>
                <a:srgbClr val="000000"/>
              </a:solidFill>
              <a:latin typeface="メイリオ" pitchFamily="50" charset="-128"/>
              <a:ea typeface="メイリオ" pitchFamily="50" charset="-128"/>
              <a:cs typeface="メイリオ" pitchFamily="50" charset="-128"/>
            </a:endParaRPr>
          </a:p>
        </p:txBody>
      </p:sp>
      <p:sp>
        <p:nvSpPr>
          <p:cNvPr id="93194" name="タイトル 1"/>
          <p:cNvSpPr>
            <a:spLocks/>
          </p:cNvSpPr>
          <p:nvPr/>
        </p:nvSpPr>
        <p:spPr bwMode="auto">
          <a:xfrm>
            <a:off x="792163" y="2122488"/>
            <a:ext cx="83105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zh-TW" altLang="en-US" sz="1600" b="1">
                <a:solidFill>
                  <a:srgbClr val="000000"/>
                </a:solidFill>
                <a:latin typeface="メイリオ" pitchFamily="50" charset="-128"/>
                <a:ea typeface="メイリオ" pitchFamily="50" charset="-128"/>
                <a:cs typeface="メイリオ" pitchFamily="50" charset="-128"/>
              </a:rPr>
              <a:t>都道府県別　後期高齢者人口推移</a:t>
            </a:r>
            <a:endParaRPr lang="en-US" altLang="zh-TW" sz="1600" b="1">
              <a:solidFill>
                <a:srgbClr val="000000"/>
              </a:solidFill>
              <a:latin typeface="メイリオ" pitchFamily="50" charset="-128"/>
              <a:ea typeface="メイリオ" pitchFamily="50" charset="-128"/>
              <a:cs typeface="メイリオ" pitchFamily="50" charset="-128"/>
            </a:endParaRPr>
          </a:p>
        </p:txBody>
      </p:sp>
      <p:grpSp>
        <p:nvGrpSpPr>
          <p:cNvPr id="93195" name="グループ化 18"/>
          <p:cNvGrpSpPr>
            <a:grpSpLocks/>
          </p:cNvGrpSpPr>
          <p:nvPr/>
        </p:nvGrpSpPr>
        <p:grpSpPr bwMode="auto">
          <a:xfrm>
            <a:off x="0" y="-3175"/>
            <a:ext cx="9906000" cy="461963"/>
            <a:chOff x="0" y="0"/>
            <a:chExt cx="9144000" cy="461963"/>
          </a:xfrm>
        </p:grpSpPr>
        <p:sp>
          <p:nvSpPr>
            <p:cNvPr id="19" name="正方形/長方形 18"/>
            <p:cNvSpPr/>
            <p:nvPr/>
          </p:nvSpPr>
          <p:spPr>
            <a:xfrm>
              <a:off x="0" y="0"/>
              <a:ext cx="9144000" cy="461963"/>
            </a:xfrm>
            <a:prstGeom prst="rect">
              <a:avLst/>
            </a:prstGeom>
            <a:solidFill>
              <a:srgbClr val="FFF0E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endParaRPr lang="ja-JP" altLang="en-US" sz="1000" dirty="0">
                <a:solidFill>
                  <a:prstClr val="black"/>
                </a:solidFill>
                <a:latin typeface="メイリオ" pitchFamily="50" charset="-128"/>
                <a:ea typeface="メイリオ" pitchFamily="50" charset="-128"/>
              </a:endParaRPr>
            </a:p>
          </p:txBody>
        </p:sp>
        <p:sp>
          <p:nvSpPr>
            <p:cNvPr id="20" name="正方形/長方形 19"/>
            <p:cNvSpPr/>
            <p:nvPr/>
          </p:nvSpPr>
          <p:spPr>
            <a:xfrm>
              <a:off x="211015" y="87313"/>
              <a:ext cx="102577" cy="331787"/>
            </a:xfrm>
            <a:prstGeom prst="rect">
              <a:avLst/>
            </a:prstGeom>
            <a:solidFill>
              <a:srgbClr val="FF75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endParaRPr lang="ja-JP" altLang="en-US" sz="1000" dirty="0">
                <a:solidFill>
                  <a:prstClr val="black"/>
                </a:solidFill>
                <a:latin typeface="メイリオ" pitchFamily="50" charset="-128"/>
                <a:ea typeface="メイリオ" pitchFamily="50" charset="-128"/>
              </a:endParaRPr>
            </a:p>
          </p:txBody>
        </p:sp>
      </p:grpSp>
      <p:sp>
        <p:nvSpPr>
          <p:cNvPr id="93196" name="タイトル 1"/>
          <p:cNvSpPr>
            <a:spLocks noGrp="1"/>
          </p:cNvSpPr>
          <p:nvPr>
            <p:ph type="title"/>
          </p:nvPr>
        </p:nvSpPr>
        <p:spPr>
          <a:xfrm>
            <a:off x="495300" y="42863"/>
            <a:ext cx="8915400" cy="417512"/>
          </a:xfrm>
        </p:spPr>
        <p:txBody>
          <a:bodyPr/>
          <a:lstStyle/>
          <a:p>
            <a:pPr algn="l" eaLnBrk="1" hangingPunct="1"/>
            <a:r>
              <a:rPr lang="ja-JP" altLang="en-US" sz="2400">
                <a:solidFill>
                  <a:srgbClr val="000000"/>
                </a:solidFill>
                <a:latin typeface="メイリオ" pitchFamily="50" charset="-128"/>
                <a:ea typeface="メイリオ" pitchFamily="50" charset="-128"/>
                <a:cs typeface="メイリオ" pitchFamily="50" charset="-128"/>
              </a:rPr>
              <a:t>今後、急激に後期高齢者が増加する東京</a:t>
            </a:r>
          </a:p>
        </p:txBody>
      </p:sp>
    </p:spTree>
    <p:extLst>
      <p:ext uri="{BB962C8B-B14F-4D97-AF65-F5344CB8AC3E}">
        <p14:creationId xmlns:p14="http://schemas.microsoft.com/office/powerpoint/2010/main" val="228596606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ChangeArrowheads="1"/>
          </p:cNvSpPr>
          <p:nvPr/>
        </p:nvSpPr>
        <p:spPr bwMode="auto">
          <a:xfrm>
            <a:off x="273050" y="6416675"/>
            <a:ext cx="7559675" cy="360363"/>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lnSpc>
                <a:spcPct val="90000"/>
              </a:lnSpc>
              <a:spcAft>
                <a:spcPct val="0"/>
              </a:spcAft>
              <a:buFont typeface="Wingdings" pitchFamily="2" charset="2"/>
              <a:buNone/>
            </a:pPr>
            <a:r>
              <a:rPr lang="ja-JP" altLang="en-US" sz="900">
                <a:solidFill>
                  <a:srgbClr val="000000"/>
                </a:solidFill>
                <a:latin typeface="ＭＳ Ｐゴシック" pitchFamily="50" charset="-128"/>
              </a:rPr>
              <a:t>出典：東京都福祉保健局「平成</a:t>
            </a:r>
            <a:r>
              <a:rPr lang="en-US" altLang="ja-JP" sz="900">
                <a:solidFill>
                  <a:srgbClr val="000000"/>
                </a:solidFill>
                <a:latin typeface="ＭＳ Ｐゴシック" pitchFamily="50" charset="-128"/>
              </a:rPr>
              <a:t>28</a:t>
            </a:r>
            <a:r>
              <a:rPr lang="ja-JP" altLang="en-US" sz="900">
                <a:solidFill>
                  <a:srgbClr val="000000"/>
                </a:solidFill>
                <a:latin typeface="ＭＳ Ｐゴシック" pitchFamily="50" charset="-128"/>
              </a:rPr>
              <a:t>年度認知症高齢者数等の分布調査」</a:t>
            </a:r>
          </a:p>
        </p:txBody>
      </p:sp>
      <p:sp>
        <p:nvSpPr>
          <p:cNvPr id="17" name="Rectangle 5"/>
          <p:cNvSpPr>
            <a:spLocks noChangeArrowheads="1"/>
          </p:cNvSpPr>
          <p:nvPr/>
        </p:nvSpPr>
        <p:spPr bwMode="auto">
          <a:xfrm>
            <a:off x="320675" y="668338"/>
            <a:ext cx="9234488" cy="854075"/>
          </a:xfrm>
          <a:prstGeom prst="roundRect">
            <a:avLst/>
          </a:prstGeom>
          <a:solidFill>
            <a:schemeClr val="accent3">
              <a:lumMod val="20000"/>
              <a:lumOff val="80000"/>
            </a:schemeClr>
          </a:solidFill>
          <a:ln w="6350"/>
          <a:extLst/>
        </p:spPr>
        <p:style>
          <a:lnRef idx="2">
            <a:schemeClr val="accent3"/>
          </a:lnRef>
          <a:fillRef idx="1">
            <a:schemeClr val="lt1"/>
          </a:fillRef>
          <a:effectRef idx="0">
            <a:schemeClr val="accent3"/>
          </a:effectRef>
          <a:fontRef idx="minor">
            <a:schemeClr val="dk1"/>
          </a:fontRef>
        </p:style>
        <p:txBody>
          <a:bodyPr tIns="144000" bIns="72000" anchor="ctr">
            <a:spAutoFit/>
          </a:bodyPr>
          <a:lstStyle/>
          <a:p>
            <a:pPr marL="216000" indent="-216000">
              <a:defRPr/>
            </a:pP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後期高齢者人口の大幅な増加に伴い、認知症の人も急速に増加。</a:t>
            </a:r>
          </a:p>
          <a:p>
            <a:pPr marL="216000" indent="-216000">
              <a:defRPr/>
            </a:pP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認知症高齢者（日常生活自立度</a:t>
            </a:r>
            <a:r>
              <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Ⅱ</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以上）の半数以上は、居宅で生活している。</a:t>
            </a:r>
          </a:p>
        </p:txBody>
      </p:sp>
      <p:sp>
        <p:nvSpPr>
          <p:cNvPr id="22" name="スライド番号プレースホルダー 1"/>
          <p:cNvSpPr txBox="1">
            <a:spLocks/>
          </p:cNvSpPr>
          <p:nvPr/>
        </p:nvSpPr>
        <p:spPr bwMode="auto">
          <a:xfrm>
            <a:off x="7610475" y="6548438"/>
            <a:ext cx="231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fontAlgn="base" hangingPunct="1">
              <a:spcAft>
                <a:spcPct val="0"/>
              </a:spcAft>
              <a:buFontTx/>
              <a:buNone/>
              <a:defRPr/>
            </a:pPr>
            <a:fld id="{A7C13CD0-15AB-43C0-832A-521DFECFE48C}" type="slidenum">
              <a:rPr lang="ja-JP" altLang="en-US" sz="1292">
                <a:solidFill>
                  <a:prstClr val="black"/>
                </a:solidFill>
                <a:latin typeface="Arial" panose="020B0604020202020204" pitchFamily="34" charset="0"/>
                <a:ea typeface="HGPｺﾞｼｯｸE" panose="020B0900000000000000" pitchFamily="50" charset="-128"/>
              </a:rPr>
              <a:pPr algn="r" eaLnBrk="1" fontAlgn="base" hangingPunct="1">
                <a:spcAft>
                  <a:spcPct val="0"/>
                </a:spcAft>
                <a:buFontTx/>
                <a:buNone/>
                <a:defRPr/>
              </a:pPr>
              <a:t>3</a:t>
            </a:fld>
            <a:endParaRPr lang="ja-JP" altLang="en-US" sz="1292">
              <a:solidFill>
                <a:prstClr val="black"/>
              </a:solidFill>
              <a:latin typeface="Arial" panose="020B0604020202020204" pitchFamily="34" charset="0"/>
              <a:ea typeface="HGPｺﾞｼｯｸE" panose="020B0900000000000000" pitchFamily="50" charset="-128"/>
            </a:endParaRPr>
          </a:p>
        </p:txBody>
      </p:sp>
      <p:grpSp>
        <p:nvGrpSpPr>
          <p:cNvPr id="94213" name="グループ化 18"/>
          <p:cNvGrpSpPr>
            <a:grpSpLocks/>
          </p:cNvGrpSpPr>
          <p:nvPr/>
        </p:nvGrpSpPr>
        <p:grpSpPr bwMode="auto">
          <a:xfrm>
            <a:off x="0" y="-3175"/>
            <a:ext cx="9906000" cy="461963"/>
            <a:chOff x="0" y="0"/>
            <a:chExt cx="9144000" cy="461963"/>
          </a:xfrm>
        </p:grpSpPr>
        <p:sp>
          <p:nvSpPr>
            <p:cNvPr id="24" name="正方形/長方形 23"/>
            <p:cNvSpPr/>
            <p:nvPr/>
          </p:nvSpPr>
          <p:spPr>
            <a:xfrm>
              <a:off x="0" y="0"/>
              <a:ext cx="9144000" cy="461963"/>
            </a:xfrm>
            <a:prstGeom prst="rect">
              <a:avLst/>
            </a:prstGeom>
            <a:solidFill>
              <a:srgbClr val="FFF0E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endParaRPr lang="ja-JP" altLang="en-US" sz="1000" dirty="0">
                <a:solidFill>
                  <a:prstClr val="black"/>
                </a:solidFill>
                <a:latin typeface="メイリオ" pitchFamily="50" charset="-128"/>
                <a:ea typeface="メイリオ" pitchFamily="50" charset="-128"/>
              </a:endParaRPr>
            </a:p>
          </p:txBody>
        </p:sp>
        <p:sp>
          <p:nvSpPr>
            <p:cNvPr id="25" name="正方形/長方形 24"/>
            <p:cNvSpPr/>
            <p:nvPr/>
          </p:nvSpPr>
          <p:spPr>
            <a:xfrm>
              <a:off x="211015" y="87313"/>
              <a:ext cx="102577" cy="331787"/>
            </a:xfrm>
            <a:prstGeom prst="rect">
              <a:avLst/>
            </a:prstGeom>
            <a:solidFill>
              <a:srgbClr val="FF75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endParaRPr lang="ja-JP" altLang="en-US" sz="1000" dirty="0">
                <a:solidFill>
                  <a:prstClr val="black"/>
                </a:solidFill>
                <a:latin typeface="メイリオ" pitchFamily="50" charset="-128"/>
                <a:ea typeface="メイリオ" pitchFamily="50" charset="-128"/>
              </a:endParaRPr>
            </a:p>
          </p:txBody>
        </p:sp>
      </p:grpSp>
      <p:sp>
        <p:nvSpPr>
          <p:cNvPr id="94214" name="タイトル 1"/>
          <p:cNvSpPr>
            <a:spLocks noGrp="1"/>
          </p:cNvSpPr>
          <p:nvPr>
            <p:ph type="title"/>
          </p:nvPr>
        </p:nvSpPr>
        <p:spPr>
          <a:xfrm>
            <a:off x="479425" y="58738"/>
            <a:ext cx="9075738" cy="417512"/>
          </a:xfrm>
        </p:spPr>
        <p:txBody>
          <a:bodyPr/>
          <a:lstStyle/>
          <a:p>
            <a:pPr algn="l" eaLnBrk="1" hangingPunct="1"/>
            <a:r>
              <a:rPr lang="ja-JP" altLang="en-US" sz="2400">
                <a:solidFill>
                  <a:srgbClr val="000000"/>
                </a:solidFill>
                <a:latin typeface="メイリオ" pitchFamily="50" charset="-128"/>
                <a:ea typeface="メイリオ" pitchFamily="50" charset="-128"/>
                <a:cs typeface="メイリオ" pitchFamily="50" charset="-128"/>
              </a:rPr>
              <a:t>認知症高齢者の推移と居所（東京都）</a:t>
            </a:r>
          </a:p>
        </p:txBody>
      </p:sp>
      <p:graphicFrame>
        <p:nvGraphicFramePr>
          <p:cNvPr id="94215" name="グラフ 25"/>
          <p:cNvGraphicFramePr>
            <a:graphicFrameLocks/>
          </p:cNvGraphicFramePr>
          <p:nvPr/>
        </p:nvGraphicFramePr>
        <p:xfrm>
          <a:off x="333375" y="1981200"/>
          <a:ext cx="4816475" cy="3014663"/>
        </p:xfrm>
        <a:graphic>
          <a:graphicData uri="http://schemas.openxmlformats.org/presentationml/2006/ole">
            <mc:AlternateContent xmlns:mc="http://schemas.openxmlformats.org/markup-compatibility/2006">
              <mc:Choice xmlns:v="urn:schemas-microsoft-com:vml" Requires="v">
                <p:oleObj spid="_x0000_s1036" r:id="rId3" imgW="4816257" imgH="3011685" progId="Excel.Chart.8">
                  <p:embed/>
                </p:oleObj>
              </mc:Choice>
              <mc:Fallback>
                <p:oleObj r:id="rId3" imgW="4816257" imgH="3011685"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1981200"/>
                        <a:ext cx="4816475"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Text Box 8"/>
          <p:cNvSpPr txBox="1">
            <a:spLocks noChangeArrowheads="1"/>
          </p:cNvSpPr>
          <p:nvPr/>
        </p:nvSpPr>
        <p:spPr bwMode="auto">
          <a:xfrm>
            <a:off x="1157288" y="5283200"/>
            <a:ext cx="7561262" cy="98107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nchor="ct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FontTx/>
              <a:buNone/>
              <a:defRPr/>
            </a:pPr>
            <a:r>
              <a:rPr lang="en-US" altLang="ja-JP" sz="105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認知症高齢者生活自立度</a:t>
            </a:r>
          </a:p>
          <a:p>
            <a:pPr eaLnBrk="1" hangingPunct="1">
              <a:spcBef>
                <a:spcPct val="50000"/>
              </a:spcBef>
              <a:buFontTx/>
              <a:buNone/>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認知症高齢者の日常生活に関する自立度の判定基準となるもの（ランクは</a:t>
            </a: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からＭまで）</a:t>
            </a:r>
          </a:p>
          <a:p>
            <a:pPr marL="263525" indent="-263525" eaLnBrk="1" hangingPunct="1">
              <a:spcBef>
                <a:spcPct val="50000"/>
              </a:spcBef>
              <a:buFontTx/>
              <a:buNone/>
              <a:defRPr/>
            </a:pP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：何らかの認知症の症状を有するが、日常生活は家庭内及び社会的にほぼ自立している。</a:t>
            </a:r>
          </a:p>
          <a:p>
            <a:pPr marL="263525" indent="-263525" eaLnBrk="1" hangingPunct="1">
              <a:spcBef>
                <a:spcPct val="50000"/>
              </a:spcBef>
              <a:buFontTx/>
              <a:buNone/>
              <a:defRPr/>
            </a:pP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Ⅱ</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：日常生活に支障を来たすような症状・行動や意思疎通の困難さが多少見られても誰かが注意していれば自立できる</a:t>
            </a:r>
          </a:p>
        </p:txBody>
      </p:sp>
      <p:graphicFrame>
        <p:nvGraphicFramePr>
          <p:cNvPr id="29" name="グラフ 28"/>
          <p:cNvGraphicFramePr>
            <a:graphicFrameLocks/>
          </p:cNvGraphicFramePr>
          <p:nvPr/>
        </p:nvGraphicFramePr>
        <p:xfrm>
          <a:off x="5084618" y="2023538"/>
          <a:ext cx="4470560" cy="29353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56997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Line 7"/>
          <p:cNvSpPr>
            <a:spLocks noChangeShapeType="1"/>
          </p:cNvSpPr>
          <p:nvPr/>
        </p:nvSpPr>
        <p:spPr bwMode="auto">
          <a:xfrm>
            <a:off x="0" y="3933825"/>
            <a:ext cx="9832975"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lIns="87886" tIns="43943" rIns="87886" bIns="43943">
            <a:spAutoFit/>
          </a:bodyPr>
          <a:lstStyle/>
          <a:p>
            <a:pPr fontAlgn="base">
              <a:spcBef>
                <a:spcPct val="0"/>
              </a:spcBef>
              <a:spcAft>
                <a:spcPct val="0"/>
              </a:spcAft>
            </a:pPr>
            <a:endParaRPr lang="ja-JP" altLang="en-US">
              <a:solidFill>
                <a:prstClr val="black"/>
              </a:solidFill>
              <a:latin typeface="Arial" pitchFamily="34" charset="0"/>
            </a:endParaRPr>
          </a:p>
        </p:txBody>
      </p:sp>
      <p:sp>
        <p:nvSpPr>
          <p:cNvPr id="95235" name="Line 8"/>
          <p:cNvSpPr>
            <a:spLocks noChangeShapeType="1"/>
          </p:cNvSpPr>
          <p:nvPr/>
        </p:nvSpPr>
        <p:spPr bwMode="auto">
          <a:xfrm>
            <a:off x="0" y="3213100"/>
            <a:ext cx="9832975"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lIns="87886" tIns="43943" rIns="87886" bIns="43943">
            <a:spAutoFit/>
          </a:bodyPr>
          <a:lstStyle/>
          <a:p>
            <a:pPr fontAlgn="base">
              <a:spcBef>
                <a:spcPct val="0"/>
              </a:spcBef>
              <a:spcAft>
                <a:spcPct val="0"/>
              </a:spcAft>
            </a:pPr>
            <a:endParaRPr lang="ja-JP" altLang="en-US">
              <a:solidFill>
                <a:prstClr val="black"/>
              </a:solidFill>
              <a:latin typeface="Arial" pitchFamily="34" charset="0"/>
            </a:endParaRPr>
          </a:p>
        </p:txBody>
      </p:sp>
      <p:sp>
        <p:nvSpPr>
          <p:cNvPr id="95236" name="Text Box 2" descr="市松模様 (小)"/>
          <p:cNvSpPr txBox="1">
            <a:spLocks noChangeArrowheads="1"/>
          </p:cNvSpPr>
          <p:nvPr/>
        </p:nvSpPr>
        <p:spPr bwMode="auto">
          <a:xfrm>
            <a:off x="0" y="1700213"/>
            <a:ext cx="1423988"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nchor="ctr">
            <a:spAutoFit/>
          </a:bodyPr>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600">
                <a:solidFill>
                  <a:srgbClr val="000000"/>
                </a:solidFill>
                <a:latin typeface="Meiryo UI" pitchFamily="50" charset="-128"/>
                <a:ea typeface="Meiryo UI" pitchFamily="50" charset="-128"/>
                <a:cs typeface="Meiryo UI" pitchFamily="50" charset="-128"/>
              </a:rPr>
              <a:t>２０００年度</a:t>
            </a:r>
            <a:endParaRPr lang="en-US" altLang="ja-JP" sz="1600">
              <a:solidFill>
                <a:srgbClr val="000000"/>
              </a:solidFill>
              <a:latin typeface="Meiryo UI" pitchFamily="50" charset="-128"/>
              <a:ea typeface="Meiryo UI" pitchFamily="50" charset="-128"/>
              <a:cs typeface="Meiryo UI" pitchFamily="50" charset="-128"/>
            </a:endParaRPr>
          </a:p>
          <a:p>
            <a:pPr eaLnBrk="1" fontAlgn="base" hangingPunct="1">
              <a:spcBef>
                <a:spcPct val="0"/>
              </a:spcBef>
              <a:spcAft>
                <a:spcPct val="0"/>
              </a:spcAft>
              <a:buFontTx/>
              <a:buNone/>
            </a:pPr>
            <a:r>
              <a:rPr lang="ja-JP" altLang="en-US" sz="1600">
                <a:solidFill>
                  <a:srgbClr val="000000"/>
                </a:solidFill>
                <a:latin typeface="Meiryo UI" pitchFamily="50" charset="-128"/>
                <a:ea typeface="Meiryo UI" pitchFamily="50" charset="-128"/>
                <a:cs typeface="Meiryo UI" pitchFamily="50" charset="-128"/>
              </a:rPr>
              <a:t>２００１年度</a:t>
            </a:r>
          </a:p>
          <a:p>
            <a:pPr eaLnBrk="1" fontAlgn="base" hangingPunct="1">
              <a:spcBef>
                <a:spcPct val="0"/>
              </a:spcBef>
              <a:spcAft>
                <a:spcPct val="0"/>
              </a:spcAft>
              <a:buFontTx/>
              <a:buNone/>
            </a:pPr>
            <a:r>
              <a:rPr lang="ja-JP" altLang="en-US" sz="1600">
                <a:solidFill>
                  <a:srgbClr val="000000"/>
                </a:solidFill>
                <a:latin typeface="Meiryo UI" pitchFamily="50" charset="-128"/>
                <a:ea typeface="Meiryo UI" pitchFamily="50" charset="-128"/>
                <a:cs typeface="Meiryo UI" pitchFamily="50" charset="-128"/>
              </a:rPr>
              <a:t>２００２年度</a:t>
            </a:r>
          </a:p>
          <a:p>
            <a:pPr eaLnBrk="1" fontAlgn="base" hangingPunct="1">
              <a:spcBef>
                <a:spcPct val="0"/>
              </a:spcBef>
              <a:spcAft>
                <a:spcPct val="0"/>
              </a:spcAft>
              <a:buFontTx/>
              <a:buNone/>
            </a:pPr>
            <a:r>
              <a:rPr lang="ja-JP" altLang="en-US" sz="1600">
                <a:solidFill>
                  <a:srgbClr val="000000"/>
                </a:solidFill>
                <a:latin typeface="Meiryo UI" pitchFamily="50" charset="-128"/>
                <a:ea typeface="Meiryo UI" pitchFamily="50" charset="-128"/>
                <a:cs typeface="Meiryo UI" pitchFamily="50" charset="-128"/>
              </a:rPr>
              <a:t>２００３年度</a:t>
            </a:r>
          </a:p>
          <a:p>
            <a:pPr eaLnBrk="1" fontAlgn="base" hangingPunct="1">
              <a:spcBef>
                <a:spcPct val="0"/>
              </a:spcBef>
              <a:spcAft>
                <a:spcPct val="0"/>
              </a:spcAft>
              <a:buFontTx/>
              <a:buNone/>
            </a:pPr>
            <a:r>
              <a:rPr lang="ja-JP" altLang="en-US" sz="1600">
                <a:solidFill>
                  <a:srgbClr val="000000"/>
                </a:solidFill>
                <a:latin typeface="Meiryo UI" pitchFamily="50" charset="-128"/>
                <a:ea typeface="Meiryo UI" pitchFamily="50" charset="-128"/>
                <a:cs typeface="Meiryo UI" pitchFamily="50" charset="-128"/>
              </a:rPr>
              <a:t>２００４年度</a:t>
            </a:r>
          </a:p>
          <a:p>
            <a:pPr eaLnBrk="1" fontAlgn="base" hangingPunct="1">
              <a:spcBef>
                <a:spcPct val="0"/>
              </a:spcBef>
              <a:spcAft>
                <a:spcPct val="0"/>
              </a:spcAft>
              <a:buFontTx/>
              <a:buNone/>
            </a:pPr>
            <a:r>
              <a:rPr lang="ja-JP" altLang="en-US" sz="1600">
                <a:solidFill>
                  <a:srgbClr val="000000"/>
                </a:solidFill>
                <a:latin typeface="Meiryo UI" pitchFamily="50" charset="-128"/>
                <a:ea typeface="Meiryo UI" pitchFamily="50" charset="-128"/>
                <a:cs typeface="Meiryo UI" pitchFamily="50" charset="-128"/>
              </a:rPr>
              <a:t>２００５年度</a:t>
            </a:r>
          </a:p>
          <a:p>
            <a:pPr eaLnBrk="1" fontAlgn="base" hangingPunct="1">
              <a:spcBef>
                <a:spcPct val="0"/>
              </a:spcBef>
              <a:spcAft>
                <a:spcPct val="0"/>
              </a:spcAft>
              <a:buFontTx/>
              <a:buNone/>
            </a:pPr>
            <a:r>
              <a:rPr lang="ja-JP" altLang="en-US" sz="1600">
                <a:solidFill>
                  <a:srgbClr val="000000"/>
                </a:solidFill>
                <a:latin typeface="Meiryo UI" pitchFamily="50" charset="-128"/>
                <a:ea typeface="Meiryo UI" pitchFamily="50" charset="-128"/>
                <a:cs typeface="Meiryo UI" pitchFamily="50" charset="-128"/>
              </a:rPr>
              <a:t>２００６年度</a:t>
            </a:r>
          </a:p>
          <a:p>
            <a:pPr eaLnBrk="1" fontAlgn="base" hangingPunct="1">
              <a:spcBef>
                <a:spcPct val="0"/>
              </a:spcBef>
              <a:spcAft>
                <a:spcPct val="0"/>
              </a:spcAft>
              <a:buFontTx/>
              <a:buNone/>
            </a:pPr>
            <a:r>
              <a:rPr lang="ja-JP" altLang="en-US" sz="1600">
                <a:solidFill>
                  <a:srgbClr val="000000"/>
                </a:solidFill>
                <a:latin typeface="Meiryo UI" pitchFamily="50" charset="-128"/>
                <a:ea typeface="Meiryo UI" pitchFamily="50" charset="-128"/>
                <a:cs typeface="Meiryo UI" pitchFamily="50" charset="-128"/>
              </a:rPr>
              <a:t>２００７年度</a:t>
            </a:r>
          </a:p>
          <a:p>
            <a:pPr eaLnBrk="1" fontAlgn="base" hangingPunct="1">
              <a:spcBef>
                <a:spcPct val="0"/>
              </a:spcBef>
              <a:spcAft>
                <a:spcPct val="0"/>
              </a:spcAft>
              <a:buFontTx/>
              <a:buNone/>
            </a:pPr>
            <a:r>
              <a:rPr lang="ja-JP" altLang="en-US" sz="1600">
                <a:solidFill>
                  <a:srgbClr val="000000"/>
                </a:solidFill>
                <a:latin typeface="Meiryo UI" pitchFamily="50" charset="-128"/>
                <a:ea typeface="Meiryo UI" pitchFamily="50" charset="-128"/>
                <a:cs typeface="Meiryo UI" pitchFamily="50" charset="-128"/>
              </a:rPr>
              <a:t>２００８年度</a:t>
            </a:r>
            <a:endParaRPr lang="en-US" altLang="ja-JP" sz="1600">
              <a:solidFill>
                <a:srgbClr val="000000"/>
              </a:solidFill>
              <a:latin typeface="Meiryo UI" pitchFamily="50" charset="-128"/>
              <a:ea typeface="Meiryo UI" pitchFamily="50" charset="-128"/>
              <a:cs typeface="Meiryo UI" pitchFamily="50" charset="-128"/>
            </a:endParaRPr>
          </a:p>
          <a:p>
            <a:pPr eaLnBrk="1" fontAlgn="base" hangingPunct="1">
              <a:spcBef>
                <a:spcPct val="0"/>
              </a:spcBef>
              <a:spcAft>
                <a:spcPct val="0"/>
              </a:spcAft>
              <a:buFontTx/>
              <a:buNone/>
            </a:pPr>
            <a:r>
              <a:rPr lang="ja-JP" altLang="en-US" sz="1600">
                <a:solidFill>
                  <a:srgbClr val="000000"/>
                </a:solidFill>
                <a:latin typeface="Meiryo UI" pitchFamily="50" charset="-128"/>
                <a:ea typeface="Meiryo UI" pitchFamily="50" charset="-128"/>
                <a:cs typeface="Meiryo UI" pitchFamily="50" charset="-128"/>
              </a:rPr>
              <a:t>２００９年度</a:t>
            </a:r>
            <a:endParaRPr lang="en-US" altLang="ja-JP" sz="1600">
              <a:solidFill>
                <a:srgbClr val="000000"/>
              </a:solidFill>
              <a:latin typeface="Meiryo UI" pitchFamily="50" charset="-128"/>
              <a:ea typeface="Meiryo UI" pitchFamily="50" charset="-128"/>
              <a:cs typeface="Meiryo UI" pitchFamily="50" charset="-128"/>
            </a:endParaRPr>
          </a:p>
          <a:p>
            <a:pPr eaLnBrk="1" fontAlgn="base" hangingPunct="1">
              <a:spcBef>
                <a:spcPct val="0"/>
              </a:spcBef>
              <a:spcAft>
                <a:spcPct val="0"/>
              </a:spcAft>
              <a:buFontTx/>
              <a:buNone/>
            </a:pPr>
            <a:r>
              <a:rPr lang="ja-JP" altLang="en-US" sz="1600">
                <a:solidFill>
                  <a:srgbClr val="000000"/>
                </a:solidFill>
                <a:latin typeface="Meiryo UI" pitchFamily="50" charset="-128"/>
                <a:ea typeface="Meiryo UI" pitchFamily="50" charset="-128"/>
                <a:cs typeface="Meiryo UI" pitchFamily="50" charset="-128"/>
              </a:rPr>
              <a:t>２０１０年度</a:t>
            </a:r>
            <a:endParaRPr lang="en-US" altLang="ja-JP" sz="1600">
              <a:solidFill>
                <a:srgbClr val="000000"/>
              </a:solidFill>
              <a:latin typeface="Meiryo UI" pitchFamily="50" charset="-128"/>
              <a:ea typeface="Meiryo UI" pitchFamily="50" charset="-128"/>
              <a:cs typeface="Meiryo UI" pitchFamily="50" charset="-128"/>
            </a:endParaRPr>
          </a:p>
          <a:p>
            <a:pPr eaLnBrk="1" fontAlgn="base" hangingPunct="1">
              <a:spcBef>
                <a:spcPct val="0"/>
              </a:spcBef>
              <a:spcAft>
                <a:spcPct val="0"/>
              </a:spcAft>
              <a:buFontTx/>
              <a:buNone/>
            </a:pPr>
            <a:r>
              <a:rPr lang="ja-JP" altLang="en-US" sz="1600">
                <a:solidFill>
                  <a:srgbClr val="000000"/>
                </a:solidFill>
                <a:latin typeface="Meiryo UI" pitchFamily="50" charset="-128"/>
                <a:ea typeface="Meiryo UI" pitchFamily="50" charset="-128"/>
                <a:cs typeface="Meiryo UI" pitchFamily="50" charset="-128"/>
              </a:rPr>
              <a:t>２０１１年度</a:t>
            </a:r>
            <a:endParaRPr lang="en-US" altLang="ja-JP" sz="1600">
              <a:solidFill>
                <a:srgbClr val="000000"/>
              </a:solidFill>
              <a:latin typeface="Meiryo UI" pitchFamily="50" charset="-128"/>
              <a:ea typeface="Meiryo UI" pitchFamily="50" charset="-128"/>
              <a:cs typeface="Meiryo UI" pitchFamily="50" charset="-128"/>
            </a:endParaRPr>
          </a:p>
          <a:p>
            <a:pPr eaLnBrk="1" fontAlgn="base" hangingPunct="1">
              <a:spcBef>
                <a:spcPct val="0"/>
              </a:spcBef>
              <a:spcAft>
                <a:spcPct val="0"/>
              </a:spcAft>
              <a:buFontTx/>
              <a:buNone/>
            </a:pPr>
            <a:r>
              <a:rPr lang="ja-JP" altLang="en-US" sz="1600">
                <a:solidFill>
                  <a:srgbClr val="000000"/>
                </a:solidFill>
                <a:latin typeface="Meiryo UI" pitchFamily="50" charset="-128"/>
                <a:ea typeface="Meiryo UI" pitchFamily="50" charset="-128"/>
                <a:cs typeface="Meiryo UI" pitchFamily="50" charset="-128"/>
              </a:rPr>
              <a:t>２０１２年度</a:t>
            </a:r>
            <a:endParaRPr lang="en-US" altLang="ja-JP" sz="1600">
              <a:solidFill>
                <a:srgbClr val="000000"/>
              </a:solidFill>
              <a:latin typeface="Meiryo UI" pitchFamily="50" charset="-128"/>
              <a:ea typeface="Meiryo UI" pitchFamily="50" charset="-128"/>
              <a:cs typeface="Meiryo UI" pitchFamily="50" charset="-128"/>
            </a:endParaRPr>
          </a:p>
          <a:p>
            <a:pPr eaLnBrk="1" fontAlgn="base" hangingPunct="1">
              <a:spcBef>
                <a:spcPct val="0"/>
              </a:spcBef>
              <a:spcAft>
                <a:spcPct val="0"/>
              </a:spcAft>
              <a:buFontTx/>
              <a:buNone/>
            </a:pPr>
            <a:r>
              <a:rPr lang="ja-JP" altLang="en-US" sz="1600">
                <a:solidFill>
                  <a:srgbClr val="000000"/>
                </a:solidFill>
                <a:latin typeface="Meiryo UI" pitchFamily="50" charset="-128"/>
                <a:ea typeface="Meiryo UI" pitchFamily="50" charset="-128"/>
                <a:cs typeface="Meiryo UI" pitchFamily="50" charset="-128"/>
              </a:rPr>
              <a:t>２０１３年度</a:t>
            </a:r>
            <a:endParaRPr lang="en-US" altLang="ja-JP" sz="1600">
              <a:solidFill>
                <a:srgbClr val="000000"/>
              </a:solidFill>
              <a:latin typeface="Meiryo UI" pitchFamily="50" charset="-128"/>
              <a:ea typeface="Meiryo UI" pitchFamily="50" charset="-128"/>
              <a:cs typeface="Meiryo UI" pitchFamily="50" charset="-128"/>
            </a:endParaRPr>
          </a:p>
          <a:p>
            <a:pPr eaLnBrk="1" fontAlgn="base" hangingPunct="1">
              <a:spcBef>
                <a:spcPct val="0"/>
              </a:spcBef>
              <a:spcAft>
                <a:spcPct val="0"/>
              </a:spcAft>
              <a:buFontTx/>
              <a:buNone/>
            </a:pPr>
            <a:r>
              <a:rPr lang="ja-JP" altLang="en-US" sz="1600">
                <a:solidFill>
                  <a:srgbClr val="000000"/>
                </a:solidFill>
                <a:latin typeface="Meiryo UI" pitchFamily="50" charset="-128"/>
                <a:ea typeface="Meiryo UI" pitchFamily="50" charset="-128"/>
                <a:cs typeface="Meiryo UI" pitchFamily="50" charset="-128"/>
              </a:rPr>
              <a:t>２０１４年度</a:t>
            </a:r>
            <a:endParaRPr lang="en-US" altLang="ja-JP" sz="1600">
              <a:solidFill>
                <a:srgbClr val="000000"/>
              </a:solidFill>
              <a:latin typeface="Meiryo UI" pitchFamily="50" charset="-128"/>
              <a:ea typeface="Meiryo UI" pitchFamily="50" charset="-128"/>
              <a:cs typeface="Meiryo UI" pitchFamily="50" charset="-128"/>
            </a:endParaRPr>
          </a:p>
          <a:p>
            <a:pPr eaLnBrk="1" fontAlgn="base" hangingPunct="1">
              <a:spcBef>
                <a:spcPct val="0"/>
              </a:spcBef>
              <a:spcAft>
                <a:spcPct val="0"/>
              </a:spcAft>
              <a:buFontTx/>
              <a:buNone/>
            </a:pPr>
            <a:r>
              <a:rPr lang="ja-JP" altLang="en-US" sz="1600">
                <a:solidFill>
                  <a:srgbClr val="000000"/>
                </a:solidFill>
                <a:latin typeface="Meiryo UI" pitchFamily="50" charset="-128"/>
                <a:ea typeface="Meiryo UI" pitchFamily="50" charset="-128"/>
                <a:cs typeface="Meiryo UI" pitchFamily="50" charset="-128"/>
              </a:rPr>
              <a:t>２０１５年度</a:t>
            </a:r>
            <a:endParaRPr lang="en-US" altLang="ja-JP" sz="1600">
              <a:solidFill>
                <a:srgbClr val="000000"/>
              </a:solidFill>
              <a:latin typeface="Meiryo UI" pitchFamily="50" charset="-128"/>
              <a:ea typeface="Meiryo UI" pitchFamily="50" charset="-128"/>
              <a:cs typeface="Meiryo UI" pitchFamily="50" charset="-128"/>
            </a:endParaRPr>
          </a:p>
          <a:p>
            <a:pPr eaLnBrk="1" fontAlgn="base" hangingPunct="1">
              <a:spcBef>
                <a:spcPct val="0"/>
              </a:spcBef>
              <a:spcAft>
                <a:spcPct val="0"/>
              </a:spcAft>
              <a:buFontTx/>
              <a:buNone/>
            </a:pPr>
            <a:r>
              <a:rPr lang="ja-JP" altLang="en-US" sz="1600">
                <a:solidFill>
                  <a:srgbClr val="000000"/>
                </a:solidFill>
                <a:latin typeface="Meiryo UI" pitchFamily="50" charset="-128"/>
                <a:ea typeface="Meiryo UI" pitchFamily="50" charset="-128"/>
                <a:cs typeface="Meiryo UI" pitchFamily="50" charset="-128"/>
              </a:rPr>
              <a:t>２０１６年度</a:t>
            </a:r>
            <a:endParaRPr lang="en-US" altLang="ja-JP" sz="1600">
              <a:solidFill>
                <a:srgbClr val="000000"/>
              </a:solidFill>
              <a:latin typeface="Meiryo UI" pitchFamily="50" charset="-128"/>
              <a:ea typeface="Meiryo UI" pitchFamily="50" charset="-128"/>
              <a:cs typeface="Meiryo UI" pitchFamily="50" charset="-128"/>
            </a:endParaRPr>
          </a:p>
          <a:p>
            <a:pPr eaLnBrk="1" fontAlgn="base" hangingPunct="1">
              <a:spcBef>
                <a:spcPct val="0"/>
              </a:spcBef>
              <a:spcAft>
                <a:spcPct val="0"/>
              </a:spcAft>
              <a:buFontTx/>
              <a:buNone/>
            </a:pPr>
            <a:r>
              <a:rPr lang="ja-JP" altLang="en-US" sz="1600">
                <a:solidFill>
                  <a:srgbClr val="000000"/>
                </a:solidFill>
                <a:latin typeface="Meiryo UI" pitchFamily="50" charset="-128"/>
                <a:ea typeface="Meiryo UI" pitchFamily="50" charset="-128"/>
                <a:cs typeface="Meiryo UI" pitchFamily="50" charset="-128"/>
              </a:rPr>
              <a:t>２０１７年度</a:t>
            </a:r>
            <a:endParaRPr lang="en-US" altLang="ja-JP" sz="1600">
              <a:solidFill>
                <a:srgbClr val="000000"/>
              </a:solidFill>
              <a:latin typeface="Meiryo UI" pitchFamily="50" charset="-128"/>
              <a:ea typeface="Meiryo UI" pitchFamily="50" charset="-128"/>
              <a:cs typeface="Meiryo UI" pitchFamily="50" charset="-128"/>
            </a:endParaRPr>
          </a:p>
          <a:p>
            <a:pPr eaLnBrk="1" fontAlgn="base" hangingPunct="1">
              <a:spcBef>
                <a:spcPct val="0"/>
              </a:spcBef>
              <a:spcAft>
                <a:spcPct val="0"/>
              </a:spcAft>
              <a:buFontTx/>
              <a:buNone/>
            </a:pPr>
            <a:endParaRPr lang="ja-JP" altLang="en-US" sz="1600">
              <a:solidFill>
                <a:srgbClr val="000000"/>
              </a:solidFill>
              <a:latin typeface="Meiryo UI" pitchFamily="50" charset="-128"/>
              <a:ea typeface="Meiryo UI" pitchFamily="50" charset="-128"/>
              <a:cs typeface="Meiryo UI" pitchFamily="50" charset="-128"/>
            </a:endParaRPr>
          </a:p>
        </p:txBody>
      </p:sp>
      <p:sp>
        <p:nvSpPr>
          <p:cNvPr id="95237" name="Text Box 3" descr="市松模様 (小)"/>
          <p:cNvSpPr txBox="1">
            <a:spLocks noChangeArrowheads="1"/>
          </p:cNvSpPr>
          <p:nvPr/>
        </p:nvSpPr>
        <p:spPr bwMode="auto">
          <a:xfrm>
            <a:off x="7185025" y="1751013"/>
            <a:ext cx="1562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7256" tIns="43628" rIns="87256" bIns="43628" anchor="ctr">
            <a:spAutoFit/>
          </a:bodyPr>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800">
                <a:solidFill>
                  <a:srgbClr val="000000"/>
                </a:solidFill>
                <a:latin typeface="Meiryo UI" pitchFamily="50" charset="-128"/>
                <a:ea typeface="Meiryo UI" pitchFamily="50" charset="-128"/>
                <a:cs typeface="Meiryo UI" pitchFamily="50" charset="-128"/>
              </a:rPr>
              <a:t>2,911</a:t>
            </a:r>
            <a:r>
              <a:rPr lang="ja-JP" altLang="en-US" sz="1800">
                <a:solidFill>
                  <a:srgbClr val="000000"/>
                </a:solidFill>
                <a:latin typeface="Meiryo UI" pitchFamily="50" charset="-128"/>
                <a:ea typeface="Meiryo UI" pitchFamily="50" charset="-128"/>
                <a:cs typeface="Meiryo UI" pitchFamily="50" charset="-128"/>
              </a:rPr>
              <a:t>円</a:t>
            </a:r>
          </a:p>
          <a:p>
            <a:pPr algn="ctr" eaLnBrk="1" fontAlgn="base" hangingPunct="1">
              <a:spcBef>
                <a:spcPct val="0"/>
              </a:spcBef>
              <a:spcAft>
                <a:spcPct val="0"/>
              </a:spcAft>
              <a:buFontTx/>
              <a:buNone/>
            </a:pPr>
            <a:r>
              <a:rPr lang="ja-JP" altLang="en-US" sz="1800">
                <a:solidFill>
                  <a:srgbClr val="000000"/>
                </a:solidFill>
                <a:latin typeface="Meiryo UI" pitchFamily="50" charset="-128"/>
                <a:ea typeface="Meiryo UI" pitchFamily="50" charset="-128"/>
                <a:cs typeface="Meiryo UI" pitchFamily="50" charset="-128"/>
              </a:rPr>
              <a:t>（全国平均）</a:t>
            </a:r>
          </a:p>
        </p:txBody>
      </p:sp>
      <p:sp>
        <p:nvSpPr>
          <p:cNvPr id="95238" name="Text Box 4" descr="市松模様 (小)"/>
          <p:cNvSpPr txBox="1">
            <a:spLocks noChangeArrowheads="1"/>
          </p:cNvSpPr>
          <p:nvPr/>
        </p:nvSpPr>
        <p:spPr bwMode="auto">
          <a:xfrm>
            <a:off x="7154863" y="2535238"/>
            <a:ext cx="1562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7256" tIns="43628" rIns="87256" bIns="43628" anchor="ctr">
            <a:spAutoFit/>
          </a:bodyPr>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800">
                <a:solidFill>
                  <a:srgbClr val="000000"/>
                </a:solidFill>
                <a:latin typeface="Meiryo UI" pitchFamily="50" charset="-128"/>
                <a:ea typeface="Meiryo UI" pitchFamily="50" charset="-128"/>
                <a:cs typeface="Meiryo UI" pitchFamily="50" charset="-128"/>
              </a:rPr>
              <a:t>3,293</a:t>
            </a:r>
            <a:r>
              <a:rPr lang="ja-JP" altLang="en-US" sz="1800">
                <a:solidFill>
                  <a:srgbClr val="000000"/>
                </a:solidFill>
                <a:latin typeface="Meiryo UI" pitchFamily="50" charset="-128"/>
                <a:ea typeface="Meiryo UI" pitchFamily="50" charset="-128"/>
                <a:cs typeface="Meiryo UI" pitchFamily="50" charset="-128"/>
              </a:rPr>
              <a:t>円</a:t>
            </a:r>
          </a:p>
          <a:p>
            <a:pPr algn="ctr" eaLnBrk="1" fontAlgn="base" hangingPunct="1">
              <a:spcBef>
                <a:spcPct val="0"/>
              </a:spcBef>
              <a:spcAft>
                <a:spcPct val="0"/>
              </a:spcAft>
              <a:buFontTx/>
              <a:buNone/>
            </a:pPr>
            <a:r>
              <a:rPr lang="ja-JP" altLang="en-US" sz="1800">
                <a:solidFill>
                  <a:srgbClr val="000000"/>
                </a:solidFill>
                <a:latin typeface="Meiryo UI" pitchFamily="50" charset="-128"/>
                <a:ea typeface="Meiryo UI" pitchFamily="50" charset="-128"/>
                <a:cs typeface="Meiryo UI" pitchFamily="50" charset="-128"/>
              </a:rPr>
              <a:t>（全国平均）</a:t>
            </a:r>
          </a:p>
        </p:txBody>
      </p:sp>
      <p:sp>
        <p:nvSpPr>
          <p:cNvPr id="95239" name="Text Box 5" descr="市松模様 (小)"/>
          <p:cNvSpPr txBox="1">
            <a:spLocks noChangeArrowheads="1"/>
          </p:cNvSpPr>
          <p:nvPr/>
        </p:nvSpPr>
        <p:spPr bwMode="auto">
          <a:xfrm>
            <a:off x="7258050" y="3298825"/>
            <a:ext cx="15605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7256" tIns="43628" rIns="87256" bIns="43628" anchor="ctr">
            <a:spAutoFit/>
          </a:bodyPr>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800">
                <a:solidFill>
                  <a:srgbClr val="000000"/>
                </a:solidFill>
                <a:latin typeface="Meiryo UI" pitchFamily="50" charset="-128"/>
                <a:ea typeface="Meiryo UI" pitchFamily="50" charset="-128"/>
                <a:cs typeface="Meiryo UI" pitchFamily="50" charset="-128"/>
              </a:rPr>
              <a:t>4,090</a:t>
            </a:r>
            <a:r>
              <a:rPr lang="ja-JP" altLang="en-US" sz="1800">
                <a:solidFill>
                  <a:srgbClr val="000000"/>
                </a:solidFill>
                <a:latin typeface="Meiryo UI" pitchFamily="50" charset="-128"/>
                <a:ea typeface="Meiryo UI" pitchFamily="50" charset="-128"/>
                <a:cs typeface="Meiryo UI" pitchFamily="50" charset="-128"/>
              </a:rPr>
              <a:t>円</a:t>
            </a:r>
          </a:p>
          <a:p>
            <a:pPr algn="ctr" eaLnBrk="1" fontAlgn="base" hangingPunct="1">
              <a:spcBef>
                <a:spcPct val="0"/>
              </a:spcBef>
              <a:spcAft>
                <a:spcPct val="0"/>
              </a:spcAft>
              <a:buFontTx/>
              <a:buNone/>
            </a:pPr>
            <a:r>
              <a:rPr lang="ja-JP" altLang="en-US" sz="1800">
                <a:solidFill>
                  <a:srgbClr val="000000"/>
                </a:solidFill>
                <a:latin typeface="Meiryo UI" pitchFamily="50" charset="-128"/>
                <a:ea typeface="Meiryo UI" pitchFamily="50" charset="-128"/>
                <a:cs typeface="Meiryo UI" pitchFamily="50" charset="-128"/>
              </a:rPr>
              <a:t>（全国平均）</a:t>
            </a:r>
          </a:p>
        </p:txBody>
      </p:sp>
      <p:sp>
        <p:nvSpPr>
          <p:cNvPr id="95240" name="Rectangle 9"/>
          <p:cNvSpPr>
            <a:spLocks noChangeArrowheads="1"/>
          </p:cNvSpPr>
          <p:nvPr/>
        </p:nvSpPr>
        <p:spPr bwMode="auto">
          <a:xfrm>
            <a:off x="0" y="1438275"/>
            <a:ext cx="1857375" cy="287338"/>
          </a:xfrm>
          <a:prstGeom prst="rect">
            <a:avLst/>
          </a:prstGeom>
          <a:solidFill>
            <a:srgbClr val="FFFF99"/>
          </a:solidFill>
          <a:ln w="12700">
            <a:solidFill>
              <a:schemeClr val="tx1"/>
            </a:solidFill>
            <a:miter lim="800000"/>
            <a:headEnd/>
            <a:tailEnd/>
          </a:ln>
        </p:spPr>
        <p:txBody>
          <a:bodyPr lIns="87886" tIns="43943" rIns="87886" bIns="43943" anchor="ctr"/>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z="1600">
                <a:solidFill>
                  <a:srgbClr val="000000"/>
                </a:solidFill>
                <a:latin typeface="Meiryo UI" pitchFamily="50" charset="-128"/>
                <a:ea typeface="Meiryo UI" pitchFamily="50" charset="-128"/>
                <a:cs typeface="Meiryo UI" pitchFamily="50" charset="-128"/>
              </a:rPr>
              <a:t>事業運営期間</a:t>
            </a:r>
          </a:p>
        </p:txBody>
      </p:sp>
      <p:sp>
        <p:nvSpPr>
          <p:cNvPr id="95241" name="Rectangle 10"/>
          <p:cNvSpPr>
            <a:spLocks noChangeArrowheads="1"/>
          </p:cNvSpPr>
          <p:nvPr/>
        </p:nvSpPr>
        <p:spPr bwMode="auto">
          <a:xfrm>
            <a:off x="3463925" y="1438275"/>
            <a:ext cx="3349625" cy="287338"/>
          </a:xfrm>
          <a:prstGeom prst="rect">
            <a:avLst/>
          </a:prstGeom>
          <a:solidFill>
            <a:srgbClr val="99CCFF">
              <a:alpha val="50195"/>
            </a:srgbClr>
          </a:solidFill>
          <a:ln w="12700">
            <a:solidFill>
              <a:schemeClr val="tx1"/>
            </a:solidFill>
            <a:miter lim="800000"/>
            <a:headEnd/>
            <a:tailEnd/>
          </a:ln>
        </p:spPr>
        <p:txBody>
          <a:bodyPr lIns="87886" tIns="43943" rIns="87886" bIns="43943" anchor="ctr"/>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z="1600">
                <a:solidFill>
                  <a:srgbClr val="000000"/>
                </a:solidFill>
                <a:latin typeface="Meiryo UI" pitchFamily="50" charset="-128"/>
                <a:ea typeface="Meiryo UI" pitchFamily="50" charset="-128"/>
                <a:cs typeface="Meiryo UI" pitchFamily="50" charset="-128"/>
              </a:rPr>
              <a:t>給付（総費用額）</a:t>
            </a:r>
          </a:p>
        </p:txBody>
      </p:sp>
      <p:sp>
        <p:nvSpPr>
          <p:cNvPr id="95242" name="Rectangle 11"/>
          <p:cNvSpPr>
            <a:spLocks noChangeArrowheads="1"/>
          </p:cNvSpPr>
          <p:nvPr/>
        </p:nvSpPr>
        <p:spPr bwMode="auto">
          <a:xfrm>
            <a:off x="2000250" y="1438275"/>
            <a:ext cx="1404938" cy="287338"/>
          </a:xfrm>
          <a:prstGeom prst="rect">
            <a:avLst/>
          </a:prstGeom>
          <a:solidFill>
            <a:srgbClr val="FFCC99"/>
          </a:solidFill>
          <a:ln w="12700">
            <a:solidFill>
              <a:schemeClr val="tx1"/>
            </a:solidFill>
            <a:miter lim="800000"/>
            <a:headEnd/>
            <a:tailEnd/>
          </a:ln>
        </p:spPr>
        <p:txBody>
          <a:bodyPr lIns="87886" tIns="43943" rIns="87886" bIns="43943" anchor="ctr"/>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z="1600">
                <a:solidFill>
                  <a:srgbClr val="000000"/>
                </a:solidFill>
                <a:latin typeface="Meiryo UI" pitchFamily="50" charset="-128"/>
                <a:ea typeface="Meiryo UI" pitchFamily="50" charset="-128"/>
                <a:cs typeface="Meiryo UI" pitchFamily="50" charset="-128"/>
              </a:rPr>
              <a:t>事業計画</a:t>
            </a:r>
          </a:p>
        </p:txBody>
      </p:sp>
      <p:sp>
        <p:nvSpPr>
          <p:cNvPr id="95243" name="Rectangle 12"/>
          <p:cNvSpPr>
            <a:spLocks noChangeArrowheads="1"/>
          </p:cNvSpPr>
          <p:nvPr/>
        </p:nvSpPr>
        <p:spPr bwMode="auto">
          <a:xfrm>
            <a:off x="6919913" y="1438275"/>
            <a:ext cx="1704975" cy="287338"/>
          </a:xfrm>
          <a:prstGeom prst="rect">
            <a:avLst/>
          </a:prstGeom>
          <a:solidFill>
            <a:srgbClr val="CC99FF">
              <a:alpha val="50195"/>
            </a:srgbClr>
          </a:solidFill>
          <a:ln w="12700">
            <a:solidFill>
              <a:schemeClr val="tx1"/>
            </a:solidFill>
            <a:miter lim="800000"/>
            <a:headEnd/>
            <a:tailEnd/>
          </a:ln>
        </p:spPr>
        <p:txBody>
          <a:bodyPr lIns="87886" tIns="43943" rIns="87886" bIns="43943" anchor="ctr"/>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z="1600">
                <a:solidFill>
                  <a:srgbClr val="000000"/>
                </a:solidFill>
                <a:latin typeface="Meiryo UI" pitchFamily="50" charset="-128"/>
                <a:ea typeface="Meiryo UI" pitchFamily="50" charset="-128"/>
                <a:cs typeface="Meiryo UI" pitchFamily="50" charset="-128"/>
              </a:rPr>
              <a:t>保険料</a:t>
            </a:r>
          </a:p>
        </p:txBody>
      </p:sp>
      <p:sp>
        <p:nvSpPr>
          <p:cNvPr id="95244" name="Rectangle 16"/>
          <p:cNvSpPr>
            <a:spLocks noChangeArrowheads="1"/>
          </p:cNvSpPr>
          <p:nvPr/>
        </p:nvSpPr>
        <p:spPr bwMode="auto">
          <a:xfrm>
            <a:off x="3463925" y="1736725"/>
            <a:ext cx="1008063" cy="215900"/>
          </a:xfrm>
          <a:prstGeom prst="rect">
            <a:avLst/>
          </a:prstGeom>
          <a:solidFill>
            <a:srgbClr val="6699FF"/>
          </a:solidFill>
          <a:ln w="6350">
            <a:solidFill>
              <a:schemeClr val="tx1"/>
            </a:solidFill>
            <a:miter lim="800000"/>
            <a:headEnd/>
            <a:tailEnd/>
          </a:ln>
        </p:spPr>
        <p:txBody>
          <a:bodyPr wrap="none" lIns="87886" tIns="43943" rIns="87886" bIns="43943" anchor="ctr" anchorCtr="1"/>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400">
                <a:solidFill>
                  <a:srgbClr val="000000"/>
                </a:solidFill>
                <a:latin typeface="Meiryo UI" pitchFamily="50" charset="-128"/>
                <a:ea typeface="Meiryo UI" pitchFamily="50" charset="-128"/>
                <a:cs typeface="Meiryo UI" pitchFamily="50" charset="-128"/>
              </a:rPr>
              <a:t>3.6</a:t>
            </a:r>
            <a:r>
              <a:rPr lang="ja-JP" altLang="en-US" sz="1400">
                <a:solidFill>
                  <a:srgbClr val="000000"/>
                </a:solidFill>
                <a:latin typeface="Meiryo UI" pitchFamily="50" charset="-128"/>
                <a:ea typeface="Meiryo UI" pitchFamily="50" charset="-128"/>
                <a:cs typeface="Meiryo UI" pitchFamily="50" charset="-128"/>
              </a:rPr>
              <a:t>兆円</a:t>
            </a:r>
            <a:endParaRPr lang="ja-JP" altLang="ja-JP" sz="1400">
              <a:solidFill>
                <a:srgbClr val="000000"/>
              </a:solidFill>
              <a:latin typeface="Meiryo UI" pitchFamily="50" charset="-128"/>
              <a:ea typeface="Meiryo UI" pitchFamily="50" charset="-128"/>
              <a:cs typeface="Meiryo UI" pitchFamily="50" charset="-128"/>
            </a:endParaRPr>
          </a:p>
        </p:txBody>
      </p:sp>
      <p:sp>
        <p:nvSpPr>
          <p:cNvPr id="95245" name="Rectangle 17"/>
          <p:cNvSpPr>
            <a:spLocks noChangeArrowheads="1"/>
          </p:cNvSpPr>
          <p:nvPr/>
        </p:nvSpPr>
        <p:spPr bwMode="auto">
          <a:xfrm>
            <a:off x="3463925" y="1952625"/>
            <a:ext cx="1152525" cy="252413"/>
          </a:xfrm>
          <a:prstGeom prst="rect">
            <a:avLst/>
          </a:prstGeom>
          <a:solidFill>
            <a:srgbClr val="6699FF"/>
          </a:solidFill>
          <a:ln w="6350">
            <a:solidFill>
              <a:schemeClr val="tx1"/>
            </a:solidFill>
            <a:miter lim="800000"/>
            <a:headEnd/>
            <a:tailEnd/>
          </a:ln>
        </p:spPr>
        <p:txBody>
          <a:bodyPr wrap="none" lIns="87886" tIns="43943" rIns="87886" bIns="43943" anchor="ctr" anchorCtr="1"/>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400">
                <a:solidFill>
                  <a:srgbClr val="000000"/>
                </a:solidFill>
                <a:latin typeface="Meiryo UI" pitchFamily="50" charset="-128"/>
                <a:ea typeface="Meiryo UI" pitchFamily="50" charset="-128"/>
                <a:cs typeface="Meiryo UI" pitchFamily="50" charset="-128"/>
              </a:rPr>
              <a:t>4.6</a:t>
            </a:r>
            <a:r>
              <a:rPr lang="ja-JP" altLang="en-US" sz="1400">
                <a:solidFill>
                  <a:srgbClr val="000000"/>
                </a:solidFill>
                <a:latin typeface="Meiryo UI" pitchFamily="50" charset="-128"/>
                <a:ea typeface="Meiryo UI" pitchFamily="50" charset="-128"/>
                <a:cs typeface="Meiryo UI" pitchFamily="50" charset="-128"/>
              </a:rPr>
              <a:t>兆円</a:t>
            </a:r>
            <a:endParaRPr lang="ja-JP" altLang="ja-JP" sz="1400">
              <a:solidFill>
                <a:srgbClr val="000000"/>
              </a:solidFill>
              <a:latin typeface="Meiryo UI" pitchFamily="50" charset="-128"/>
              <a:ea typeface="Meiryo UI" pitchFamily="50" charset="-128"/>
              <a:cs typeface="Meiryo UI" pitchFamily="50" charset="-128"/>
            </a:endParaRPr>
          </a:p>
        </p:txBody>
      </p:sp>
      <p:sp>
        <p:nvSpPr>
          <p:cNvPr id="95246" name="Rectangle 18"/>
          <p:cNvSpPr>
            <a:spLocks noChangeArrowheads="1"/>
          </p:cNvSpPr>
          <p:nvPr/>
        </p:nvSpPr>
        <p:spPr bwMode="auto">
          <a:xfrm>
            <a:off x="3463925" y="2203450"/>
            <a:ext cx="1295400" cy="217488"/>
          </a:xfrm>
          <a:prstGeom prst="rect">
            <a:avLst/>
          </a:prstGeom>
          <a:solidFill>
            <a:srgbClr val="6699FF"/>
          </a:solidFill>
          <a:ln w="6350">
            <a:solidFill>
              <a:schemeClr val="tx1"/>
            </a:solidFill>
            <a:miter lim="800000"/>
            <a:headEnd/>
            <a:tailEnd/>
          </a:ln>
        </p:spPr>
        <p:txBody>
          <a:bodyPr wrap="none" lIns="87886" tIns="43943" rIns="87886" bIns="43943" anchor="ctr" anchorCtr="1"/>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400">
                <a:solidFill>
                  <a:srgbClr val="000000"/>
                </a:solidFill>
                <a:latin typeface="Meiryo UI" pitchFamily="50" charset="-128"/>
                <a:ea typeface="Meiryo UI" pitchFamily="50" charset="-128"/>
                <a:cs typeface="Meiryo UI" pitchFamily="50" charset="-128"/>
              </a:rPr>
              <a:t>5.2</a:t>
            </a:r>
            <a:r>
              <a:rPr lang="ja-JP" altLang="en-US" sz="1400">
                <a:solidFill>
                  <a:srgbClr val="000000"/>
                </a:solidFill>
                <a:latin typeface="Meiryo UI" pitchFamily="50" charset="-128"/>
                <a:ea typeface="Meiryo UI" pitchFamily="50" charset="-128"/>
                <a:cs typeface="Meiryo UI" pitchFamily="50" charset="-128"/>
              </a:rPr>
              <a:t>兆円</a:t>
            </a:r>
            <a:endParaRPr lang="ja-JP" altLang="ja-JP" sz="1400">
              <a:solidFill>
                <a:srgbClr val="000000"/>
              </a:solidFill>
              <a:latin typeface="Meiryo UI" pitchFamily="50" charset="-128"/>
              <a:ea typeface="Meiryo UI" pitchFamily="50" charset="-128"/>
              <a:cs typeface="Meiryo UI" pitchFamily="50" charset="-128"/>
            </a:endParaRPr>
          </a:p>
        </p:txBody>
      </p:sp>
      <p:sp>
        <p:nvSpPr>
          <p:cNvPr id="95247" name="AutoShape 23"/>
          <p:cNvSpPr>
            <a:spLocks/>
          </p:cNvSpPr>
          <p:nvPr/>
        </p:nvSpPr>
        <p:spPr bwMode="auto">
          <a:xfrm>
            <a:off x="6969125" y="2636838"/>
            <a:ext cx="468313" cy="396875"/>
          </a:xfrm>
          <a:prstGeom prst="rightBrace">
            <a:avLst>
              <a:gd name="adj1" fmla="val 1394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7886" tIns="43943" rIns="87886" bIns="43943" anchor="ct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endParaRPr lang="ja-JP" altLang="en-US" sz="1800">
              <a:solidFill>
                <a:srgbClr val="000000"/>
              </a:solidFill>
              <a:latin typeface="Meiryo UI" pitchFamily="50" charset="-128"/>
              <a:ea typeface="Meiryo UI" pitchFamily="50" charset="-128"/>
              <a:cs typeface="Meiryo UI" pitchFamily="50" charset="-128"/>
            </a:endParaRPr>
          </a:p>
        </p:txBody>
      </p:sp>
      <p:sp>
        <p:nvSpPr>
          <p:cNvPr id="95248" name="AutoShape 24"/>
          <p:cNvSpPr>
            <a:spLocks/>
          </p:cNvSpPr>
          <p:nvPr/>
        </p:nvSpPr>
        <p:spPr bwMode="auto">
          <a:xfrm>
            <a:off x="6969125" y="3429000"/>
            <a:ext cx="468313" cy="398463"/>
          </a:xfrm>
          <a:prstGeom prst="rightBrace">
            <a:avLst>
              <a:gd name="adj1" fmla="val 13991"/>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7886" tIns="43943" rIns="87886" bIns="43943" anchor="ct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endParaRPr lang="ja-JP" altLang="en-US" sz="1800">
              <a:solidFill>
                <a:srgbClr val="000000"/>
              </a:solidFill>
              <a:latin typeface="Meiryo UI" pitchFamily="50" charset="-128"/>
              <a:ea typeface="Meiryo UI" pitchFamily="50" charset="-128"/>
              <a:cs typeface="Meiryo UI" pitchFamily="50" charset="-128"/>
            </a:endParaRPr>
          </a:p>
        </p:txBody>
      </p:sp>
      <p:sp>
        <p:nvSpPr>
          <p:cNvPr id="95249" name="AutoShape 25"/>
          <p:cNvSpPr>
            <a:spLocks/>
          </p:cNvSpPr>
          <p:nvPr/>
        </p:nvSpPr>
        <p:spPr bwMode="auto">
          <a:xfrm>
            <a:off x="6969125" y="4148138"/>
            <a:ext cx="468313" cy="396875"/>
          </a:xfrm>
          <a:prstGeom prst="rightBrace">
            <a:avLst>
              <a:gd name="adj1" fmla="val 13958"/>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7886" tIns="43943" rIns="87886" bIns="43943" anchor="ct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endParaRPr lang="ja-JP" altLang="en-US" sz="1800">
              <a:solidFill>
                <a:srgbClr val="000000"/>
              </a:solidFill>
              <a:latin typeface="Meiryo UI" pitchFamily="50" charset="-128"/>
              <a:ea typeface="Meiryo UI" pitchFamily="50" charset="-128"/>
              <a:cs typeface="Meiryo UI" pitchFamily="50" charset="-128"/>
            </a:endParaRPr>
          </a:p>
        </p:txBody>
      </p:sp>
      <p:sp>
        <p:nvSpPr>
          <p:cNvPr id="95250" name="AutoShape 25"/>
          <p:cNvSpPr>
            <a:spLocks/>
          </p:cNvSpPr>
          <p:nvPr/>
        </p:nvSpPr>
        <p:spPr bwMode="auto">
          <a:xfrm>
            <a:off x="6969125" y="4875213"/>
            <a:ext cx="468313" cy="396875"/>
          </a:xfrm>
          <a:prstGeom prst="rightBrace">
            <a:avLst>
              <a:gd name="adj1" fmla="val 13958"/>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7886" tIns="43943" rIns="87886" bIns="43943" anchor="ct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endParaRPr lang="ja-JP" altLang="en-US" sz="1800">
              <a:solidFill>
                <a:srgbClr val="000000"/>
              </a:solidFill>
              <a:latin typeface="Meiryo UI" pitchFamily="50" charset="-128"/>
              <a:ea typeface="Meiryo UI" pitchFamily="50" charset="-128"/>
              <a:cs typeface="Meiryo UI" pitchFamily="50" charset="-128"/>
            </a:endParaRPr>
          </a:p>
        </p:txBody>
      </p:sp>
      <p:sp>
        <p:nvSpPr>
          <p:cNvPr id="95251" name="Text Box 5" descr="市松模様 (小)"/>
          <p:cNvSpPr txBox="1">
            <a:spLocks noChangeArrowheads="1"/>
          </p:cNvSpPr>
          <p:nvPr/>
        </p:nvSpPr>
        <p:spPr bwMode="auto">
          <a:xfrm>
            <a:off x="7258050" y="4076700"/>
            <a:ext cx="15605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7256" tIns="43628" rIns="87256" bIns="43628" anchor="ctr">
            <a:spAutoFit/>
          </a:bodyPr>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800">
                <a:solidFill>
                  <a:srgbClr val="000000"/>
                </a:solidFill>
                <a:latin typeface="Meiryo UI" pitchFamily="50" charset="-128"/>
                <a:ea typeface="Meiryo UI" pitchFamily="50" charset="-128"/>
                <a:cs typeface="Meiryo UI" pitchFamily="50" charset="-128"/>
              </a:rPr>
              <a:t>4,160</a:t>
            </a:r>
            <a:r>
              <a:rPr lang="ja-JP" altLang="en-US" sz="1800">
                <a:solidFill>
                  <a:srgbClr val="000000"/>
                </a:solidFill>
                <a:latin typeface="Meiryo UI" pitchFamily="50" charset="-128"/>
                <a:ea typeface="Meiryo UI" pitchFamily="50" charset="-128"/>
                <a:cs typeface="Meiryo UI" pitchFamily="50" charset="-128"/>
              </a:rPr>
              <a:t>円</a:t>
            </a:r>
          </a:p>
          <a:p>
            <a:pPr algn="ctr" eaLnBrk="1" fontAlgn="base" hangingPunct="1">
              <a:spcBef>
                <a:spcPct val="0"/>
              </a:spcBef>
              <a:spcAft>
                <a:spcPct val="0"/>
              </a:spcAft>
              <a:buFontTx/>
              <a:buNone/>
            </a:pPr>
            <a:r>
              <a:rPr lang="ja-JP" altLang="en-US" sz="1800">
                <a:solidFill>
                  <a:srgbClr val="000000"/>
                </a:solidFill>
                <a:latin typeface="Meiryo UI" pitchFamily="50" charset="-128"/>
                <a:ea typeface="Meiryo UI" pitchFamily="50" charset="-128"/>
                <a:cs typeface="Meiryo UI" pitchFamily="50" charset="-128"/>
              </a:rPr>
              <a:t>（全国平均）</a:t>
            </a:r>
          </a:p>
        </p:txBody>
      </p:sp>
      <p:sp>
        <p:nvSpPr>
          <p:cNvPr id="95252" name="Text Box 31"/>
          <p:cNvSpPr txBox="1">
            <a:spLocks noChangeArrowheads="1"/>
          </p:cNvSpPr>
          <p:nvPr/>
        </p:nvSpPr>
        <p:spPr bwMode="auto">
          <a:xfrm>
            <a:off x="2936875" y="3213100"/>
            <a:ext cx="396875" cy="684213"/>
          </a:xfrm>
          <a:prstGeom prst="rect">
            <a:avLst/>
          </a:prstGeom>
          <a:solidFill>
            <a:srgbClr val="FF99CC">
              <a:alpha val="50195"/>
            </a:srgbClr>
          </a:solidFill>
          <a:ln w="12700">
            <a:solidFill>
              <a:schemeClr val="tx1"/>
            </a:solidFill>
            <a:miter lim="800000"/>
            <a:headEnd/>
            <a:tailEnd/>
          </a:ln>
        </p:spPr>
        <p:txBody>
          <a:bodyPr vert="eaVert" lIns="87886" tIns="43943" rIns="87886" bIns="43943" anchor="ctr" anchorCtr="1"/>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50000"/>
              </a:spcBef>
              <a:spcAft>
                <a:spcPct val="0"/>
              </a:spcAft>
              <a:buFontTx/>
              <a:buNone/>
            </a:pPr>
            <a:r>
              <a:rPr lang="ja-JP" altLang="en-US" sz="1400">
                <a:solidFill>
                  <a:srgbClr val="000000"/>
                </a:solidFill>
                <a:latin typeface="Meiryo UI" pitchFamily="50" charset="-128"/>
                <a:ea typeface="Meiryo UI" pitchFamily="50" charset="-128"/>
                <a:cs typeface="Meiryo UI" pitchFamily="50" charset="-128"/>
              </a:rPr>
              <a:t>第三期</a:t>
            </a:r>
          </a:p>
        </p:txBody>
      </p:sp>
      <p:sp>
        <p:nvSpPr>
          <p:cNvPr id="95253" name="Text Box 26"/>
          <p:cNvSpPr txBox="1">
            <a:spLocks noChangeArrowheads="1"/>
          </p:cNvSpPr>
          <p:nvPr/>
        </p:nvSpPr>
        <p:spPr bwMode="auto">
          <a:xfrm>
            <a:off x="1441450" y="3213100"/>
            <a:ext cx="433388" cy="684213"/>
          </a:xfrm>
          <a:prstGeom prst="rect">
            <a:avLst/>
          </a:prstGeom>
          <a:solidFill>
            <a:srgbClr val="FFFF99">
              <a:alpha val="50195"/>
            </a:srgbClr>
          </a:solidFill>
          <a:ln w="12700">
            <a:solidFill>
              <a:schemeClr val="tx1"/>
            </a:solidFill>
            <a:miter lim="800000"/>
            <a:headEnd/>
            <a:tailEnd/>
          </a:ln>
        </p:spPr>
        <p:txBody>
          <a:bodyPr vert="eaVert" lIns="87886" tIns="43943" rIns="87886" bIns="43943" anchor="ctr" anchorCtr="1"/>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50000"/>
              </a:spcBef>
              <a:spcAft>
                <a:spcPct val="0"/>
              </a:spcAft>
              <a:buFontTx/>
              <a:buNone/>
            </a:pPr>
            <a:r>
              <a:rPr lang="ja-JP" altLang="en-US" sz="1400">
                <a:solidFill>
                  <a:srgbClr val="000000"/>
                </a:solidFill>
                <a:latin typeface="Meiryo UI" pitchFamily="50" charset="-128"/>
                <a:ea typeface="Meiryo UI" pitchFamily="50" charset="-128"/>
                <a:cs typeface="Meiryo UI" pitchFamily="50" charset="-128"/>
              </a:rPr>
              <a:t>第三期</a:t>
            </a:r>
          </a:p>
        </p:txBody>
      </p:sp>
      <p:sp>
        <p:nvSpPr>
          <p:cNvPr id="95254" name="Text Box 27"/>
          <p:cNvSpPr txBox="1">
            <a:spLocks noChangeArrowheads="1"/>
          </p:cNvSpPr>
          <p:nvPr/>
        </p:nvSpPr>
        <p:spPr bwMode="auto">
          <a:xfrm>
            <a:off x="1441450" y="2455863"/>
            <a:ext cx="433388" cy="711200"/>
          </a:xfrm>
          <a:prstGeom prst="rect">
            <a:avLst/>
          </a:prstGeom>
          <a:solidFill>
            <a:srgbClr val="FFFF99">
              <a:alpha val="50195"/>
            </a:srgbClr>
          </a:solidFill>
          <a:ln w="12700">
            <a:solidFill>
              <a:schemeClr val="tx1"/>
            </a:solidFill>
            <a:miter lim="800000"/>
            <a:headEnd/>
            <a:tailEnd/>
          </a:ln>
        </p:spPr>
        <p:txBody>
          <a:bodyPr vert="eaVert" lIns="87886" tIns="43943" rIns="87886" bIns="43943" anchor="ctr" anchorCtr="1"/>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50000"/>
              </a:spcBef>
              <a:spcAft>
                <a:spcPct val="0"/>
              </a:spcAft>
              <a:buFontTx/>
              <a:buNone/>
            </a:pPr>
            <a:r>
              <a:rPr lang="ja-JP" altLang="en-US" sz="1400">
                <a:solidFill>
                  <a:srgbClr val="000000"/>
                </a:solidFill>
                <a:latin typeface="Meiryo UI" pitchFamily="50" charset="-128"/>
                <a:ea typeface="Meiryo UI" pitchFamily="50" charset="-128"/>
                <a:cs typeface="Meiryo UI" pitchFamily="50" charset="-128"/>
              </a:rPr>
              <a:t>第二期</a:t>
            </a:r>
          </a:p>
        </p:txBody>
      </p:sp>
      <p:sp>
        <p:nvSpPr>
          <p:cNvPr id="95255" name="Text Box 28"/>
          <p:cNvSpPr txBox="1">
            <a:spLocks noChangeArrowheads="1"/>
          </p:cNvSpPr>
          <p:nvPr/>
        </p:nvSpPr>
        <p:spPr bwMode="auto">
          <a:xfrm>
            <a:off x="1441450" y="1773238"/>
            <a:ext cx="433388" cy="638175"/>
          </a:xfrm>
          <a:prstGeom prst="rect">
            <a:avLst/>
          </a:prstGeom>
          <a:solidFill>
            <a:srgbClr val="FFFF99">
              <a:alpha val="50195"/>
            </a:srgbClr>
          </a:solidFill>
          <a:ln w="12700">
            <a:solidFill>
              <a:schemeClr val="tx1"/>
            </a:solidFill>
            <a:miter lim="800000"/>
            <a:headEnd/>
            <a:tailEnd/>
          </a:ln>
        </p:spPr>
        <p:txBody>
          <a:bodyPr vert="eaVert" lIns="87886" tIns="43943" rIns="87886" bIns="43943" anchor="ctr" anchorCtr="1"/>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50000"/>
              </a:spcBef>
              <a:spcAft>
                <a:spcPct val="0"/>
              </a:spcAft>
              <a:buFontTx/>
              <a:buNone/>
            </a:pPr>
            <a:r>
              <a:rPr lang="ja-JP" altLang="en-US" sz="1400">
                <a:solidFill>
                  <a:srgbClr val="000000"/>
                </a:solidFill>
                <a:latin typeface="Meiryo UI" pitchFamily="50" charset="-128"/>
                <a:ea typeface="Meiryo UI" pitchFamily="50" charset="-128"/>
                <a:cs typeface="Meiryo UI" pitchFamily="50" charset="-128"/>
              </a:rPr>
              <a:t>第一期</a:t>
            </a:r>
          </a:p>
        </p:txBody>
      </p:sp>
      <p:sp>
        <p:nvSpPr>
          <p:cNvPr id="95256" name="Text Box 26"/>
          <p:cNvSpPr txBox="1">
            <a:spLocks noChangeArrowheads="1"/>
          </p:cNvSpPr>
          <p:nvPr/>
        </p:nvSpPr>
        <p:spPr bwMode="auto">
          <a:xfrm>
            <a:off x="1441450" y="3968750"/>
            <a:ext cx="433388" cy="684213"/>
          </a:xfrm>
          <a:prstGeom prst="rect">
            <a:avLst/>
          </a:prstGeom>
          <a:solidFill>
            <a:srgbClr val="FFFF99">
              <a:alpha val="50195"/>
            </a:srgbClr>
          </a:solidFill>
          <a:ln w="12700">
            <a:solidFill>
              <a:schemeClr val="tx1"/>
            </a:solidFill>
            <a:miter lim="800000"/>
            <a:headEnd/>
            <a:tailEnd/>
          </a:ln>
        </p:spPr>
        <p:txBody>
          <a:bodyPr vert="eaVert" lIns="87886" tIns="43943" rIns="87886" bIns="43943" anchor="ctr" anchorCtr="1"/>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50000"/>
              </a:spcBef>
              <a:spcAft>
                <a:spcPct val="0"/>
              </a:spcAft>
              <a:buFontTx/>
              <a:buNone/>
            </a:pPr>
            <a:r>
              <a:rPr lang="ja-JP" altLang="en-US" sz="1400">
                <a:solidFill>
                  <a:srgbClr val="000000"/>
                </a:solidFill>
                <a:latin typeface="Meiryo UI" pitchFamily="50" charset="-128"/>
                <a:ea typeface="Meiryo UI" pitchFamily="50" charset="-128"/>
                <a:cs typeface="Meiryo UI" pitchFamily="50" charset="-128"/>
              </a:rPr>
              <a:t>第四期</a:t>
            </a:r>
          </a:p>
        </p:txBody>
      </p:sp>
      <p:sp>
        <p:nvSpPr>
          <p:cNvPr id="95257" name="Text Box 31"/>
          <p:cNvSpPr txBox="1">
            <a:spLocks noChangeArrowheads="1"/>
          </p:cNvSpPr>
          <p:nvPr/>
        </p:nvSpPr>
        <p:spPr bwMode="auto">
          <a:xfrm>
            <a:off x="2936875" y="3922713"/>
            <a:ext cx="396875" cy="684212"/>
          </a:xfrm>
          <a:prstGeom prst="rect">
            <a:avLst/>
          </a:prstGeom>
          <a:solidFill>
            <a:srgbClr val="FF99CC">
              <a:alpha val="50195"/>
            </a:srgbClr>
          </a:solidFill>
          <a:ln w="12700">
            <a:solidFill>
              <a:schemeClr val="tx1"/>
            </a:solidFill>
            <a:miter lim="800000"/>
            <a:headEnd/>
            <a:tailEnd/>
          </a:ln>
        </p:spPr>
        <p:txBody>
          <a:bodyPr vert="eaVert" lIns="87886" tIns="43943" rIns="87886" bIns="43943" anchor="ctr" anchorCtr="1"/>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50000"/>
              </a:spcBef>
              <a:spcAft>
                <a:spcPct val="0"/>
              </a:spcAft>
              <a:buFontTx/>
              <a:buNone/>
            </a:pPr>
            <a:r>
              <a:rPr lang="ja-JP" altLang="en-US" sz="1400">
                <a:solidFill>
                  <a:srgbClr val="000000"/>
                </a:solidFill>
                <a:latin typeface="Meiryo UI" pitchFamily="50" charset="-128"/>
                <a:ea typeface="Meiryo UI" pitchFamily="50" charset="-128"/>
                <a:cs typeface="Meiryo UI" pitchFamily="50" charset="-128"/>
              </a:rPr>
              <a:t>第四期</a:t>
            </a:r>
          </a:p>
        </p:txBody>
      </p:sp>
      <p:sp>
        <p:nvSpPr>
          <p:cNvPr id="95258" name="Line 8"/>
          <p:cNvSpPr>
            <a:spLocks noChangeShapeType="1"/>
          </p:cNvSpPr>
          <p:nvPr/>
        </p:nvSpPr>
        <p:spPr bwMode="auto">
          <a:xfrm>
            <a:off x="0" y="2420938"/>
            <a:ext cx="990600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lIns="87886" tIns="43943" rIns="87886" bIns="43943">
            <a:spAutoFit/>
          </a:bodyPr>
          <a:lstStyle/>
          <a:p>
            <a:pPr fontAlgn="base">
              <a:spcBef>
                <a:spcPct val="0"/>
              </a:spcBef>
              <a:spcAft>
                <a:spcPct val="0"/>
              </a:spcAft>
            </a:pPr>
            <a:endParaRPr lang="ja-JP" altLang="en-US">
              <a:solidFill>
                <a:prstClr val="black"/>
              </a:solidFill>
              <a:latin typeface="Arial" pitchFamily="34" charset="0"/>
            </a:endParaRPr>
          </a:p>
        </p:txBody>
      </p:sp>
      <p:sp>
        <p:nvSpPr>
          <p:cNvPr id="95259" name="Line 8"/>
          <p:cNvSpPr>
            <a:spLocks noChangeShapeType="1"/>
          </p:cNvSpPr>
          <p:nvPr/>
        </p:nvSpPr>
        <p:spPr bwMode="auto">
          <a:xfrm>
            <a:off x="0" y="4652963"/>
            <a:ext cx="9832975"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lIns="87886" tIns="43943" rIns="87886" bIns="43943">
            <a:spAutoFit/>
          </a:bodyPr>
          <a:lstStyle/>
          <a:p>
            <a:pPr fontAlgn="base">
              <a:spcBef>
                <a:spcPct val="0"/>
              </a:spcBef>
              <a:spcAft>
                <a:spcPct val="0"/>
              </a:spcAft>
            </a:pPr>
            <a:endParaRPr lang="ja-JP" altLang="en-US">
              <a:solidFill>
                <a:prstClr val="black"/>
              </a:solidFill>
              <a:latin typeface="Arial" pitchFamily="34" charset="0"/>
            </a:endParaRPr>
          </a:p>
        </p:txBody>
      </p:sp>
      <p:sp>
        <p:nvSpPr>
          <p:cNvPr id="95260" name="Text Box 26"/>
          <p:cNvSpPr txBox="1">
            <a:spLocks noChangeArrowheads="1"/>
          </p:cNvSpPr>
          <p:nvPr/>
        </p:nvSpPr>
        <p:spPr bwMode="auto">
          <a:xfrm>
            <a:off x="1441450" y="4652963"/>
            <a:ext cx="433388" cy="684212"/>
          </a:xfrm>
          <a:prstGeom prst="rect">
            <a:avLst/>
          </a:prstGeom>
          <a:solidFill>
            <a:srgbClr val="FFFF99">
              <a:alpha val="50195"/>
            </a:srgbClr>
          </a:solidFill>
          <a:ln w="12700">
            <a:solidFill>
              <a:schemeClr val="tx1"/>
            </a:solidFill>
            <a:miter lim="800000"/>
            <a:headEnd/>
            <a:tailEnd/>
          </a:ln>
        </p:spPr>
        <p:txBody>
          <a:bodyPr vert="eaVert" lIns="87886" tIns="43943" rIns="87886" bIns="43943" anchor="ctr" anchorCtr="1"/>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50000"/>
              </a:spcBef>
              <a:spcAft>
                <a:spcPct val="0"/>
              </a:spcAft>
              <a:buFontTx/>
              <a:buNone/>
            </a:pPr>
            <a:r>
              <a:rPr lang="ja-JP" altLang="en-US" sz="1400">
                <a:solidFill>
                  <a:srgbClr val="000000"/>
                </a:solidFill>
                <a:latin typeface="Meiryo UI" pitchFamily="50" charset="-128"/>
                <a:ea typeface="Meiryo UI" pitchFamily="50" charset="-128"/>
                <a:cs typeface="Meiryo UI" pitchFamily="50" charset="-128"/>
              </a:rPr>
              <a:t>第五期</a:t>
            </a:r>
          </a:p>
        </p:txBody>
      </p:sp>
      <p:sp>
        <p:nvSpPr>
          <p:cNvPr id="95261" name="Text Box 31"/>
          <p:cNvSpPr txBox="1">
            <a:spLocks noChangeArrowheads="1"/>
          </p:cNvSpPr>
          <p:nvPr/>
        </p:nvSpPr>
        <p:spPr bwMode="auto">
          <a:xfrm>
            <a:off x="2936875" y="4633913"/>
            <a:ext cx="396875" cy="728662"/>
          </a:xfrm>
          <a:prstGeom prst="rect">
            <a:avLst/>
          </a:prstGeom>
          <a:solidFill>
            <a:srgbClr val="FF99CC">
              <a:alpha val="50195"/>
            </a:srgbClr>
          </a:solidFill>
          <a:ln w="12700">
            <a:solidFill>
              <a:schemeClr val="tx1"/>
            </a:solidFill>
            <a:miter lim="800000"/>
            <a:headEnd/>
            <a:tailEnd/>
          </a:ln>
        </p:spPr>
        <p:txBody>
          <a:bodyPr vert="eaVert" lIns="87886" tIns="43943" rIns="87886" bIns="43943" anchor="ctr" anchorCtr="1"/>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50000"/>
              </a:spcBef>
              <a:spcAft>
                <a:spcPct val="0"/>
              </a:spcAft>
              <a:buFontTx/>
              <a:buNone/>
            </a:pPr>
            <a:r>
              <a:rPr lang="ja-JP" altLang="en-US" sz="1400">
                <a:solidFill>
                  <a:srgbClr val="000000"/>
                </a:solidFill>
                <a:latin typeface="Meiryo UI" pitchFamily="50" charset="-128"/>
                <a:ea typeface="Meiryo UI" pitchFamily="50" charset="-128"/>
                <a:cs typeface="Meiryo UI" pitchFamily="50" charset="-128"/>
              </a:rPr>
              <a:t>第五期</a:t>
            </a:r>
          </a:p>
        </p:txBody>
      </p:sp>
      <p:sp>
        <p:nvSpPr>
          <p:cNvPr id="95262" name="Rectangle 16"/>
          <p:cNvSpPr>
            <a:spLocks noChangeArrowheads="1"/>
          </p:cNvSpPr>
          <p:nvPr/>
        </p:nvSpPr>
        <p:spPr bwMode="auto">
          <a:xfrm>
            <a:off x="3463925" y="2455863"/>
            <a:ext cx="1368425" cy="252412"/>
          </a:xfrm>
          <a:prstGeom prst="rect">
            <a:avLst/>
          </a:prstGeom>
          <a:solidFill>
            <a:srgbClr val="66FFFF"/>
          </a:solidFill>
          <a:ln w="6350">
            <a:solidFill>
              <a:schemeClr val="tx1"/>
            </a:solidFill>
            <a:miter lim="800000"/>
            <a:headEnd/>
            <a:tailEnd/>
          </a:ln>
        </p:spPr>
        <p:txBody>
          <a:bodyPr wrap="none" lIns="87886" tIns="43943" rIns="87886" bIns="43943" anchor="ctr" anchorCtr="1"/>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400">
                <a:solidFill>
                  <a:srgbClr val="000000"/>
                </a:solidFill>
                <a:latin typeface="Meiryo UI" pitchFamily="50" charset="-128"/>
                <a:ea typeface="Meiryo UI" pitchFamily="50" charset="-128"/>
                <a:cs typeface="Meiryo UI" pitchFamily="50" charset="-128"/>
              </a:rPr>
              <a:t>5.7</a:t>
            </a:r>
            <a:r>
              <a:rPr lang="ja-JP" altLang="en-US" sz="1400">
                <a:solidFill>
                  <a:srgbClr val="000000"/>
                </a:solidFill>
                <a:latin typeface="Meiryo UI" pitchFamily="50" charset="-128"/>
                <a:ea typeface="Meiryo UI" pitchFamily="50" charset="-128"/>
                <a:cs typeface="Meiryo UI" pitchFamily="50" charset="-128"/>
              </a:rPr>
              <a:t>兆円</a:t>
            </a:r>
            <a:endParaRPr lang="ja-JP" altLang="ja-JP" sz="1400">
              <a:solidFill>
                <a:srgbClr val="000000"/>
              </a:solidFill>
              <a:latin typeface="Meiryo UI" pitchFamily="50" charset="-128"/>
              <a:ea typeface="Meiryo UI" pitchFamily="50" charset="-128"/>
              <a:cs typeface="Meiryo UI" pitchFamily="50" charset="-128"/>
            </a:endParaRPr>
          </a:p>
        </p:txBody>
      </p:sp>
      <p:sp>
        <p:nvSpPr>
          <p:cNvPr id="95263" name="Rectangle 17"/>
          <p:cNvSpPr>
            <a:spLocks noChangeArrowheads="1"/>
          </p:cNvSpPr>
          <p:nvPr/>
        </p:nvSpPr>
        <p:spPr bwMode="auto">
          <a:xfrm>
            <a:off x="3463925" y="2708275"/>
            <a:ext cx="1511300" cy="252413"/>
          </a:xfrm>
          <a:prstGeom prst="rect">
            <a:avLst/>
          </a:prstGeom>
          <a:solidFill>
            <a:srgbClr val="66FFFF"/>
          </a:solidFill>
          <a:ln w="6350">
            <a:solidFill>
              <a:schemeClr val="tx1"/>
            </a:solidFill>
            <a:miter lim="800000"/>
            <a:headEnd/>
            <a:tailEnd/>
          </a:ln>
        </p:spPr>
        <p:txBody>
          <a:bodyPr wrap="none" lIns="87886" tIns="43943" rIns="87886" bIns="43943" anchor="ctr" anchorCtr="1"/>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400">
                <a:solidFill>
                  <a:srgbClr val="000000"/>
                </a:solidFill>
                <a:latin typeface="Meiryo UI" pitchFamily="50" charset="-128"/>
                <a:ea typeface="Meiryo UI" pitchFamily="50" charset="-128"/>
                <a:cs typeface="Meiryo UI" pitchFamily="50" charset="-128"/>
              </a:rPr>
              <a:t>6.2</a:t>
            </a:r>
            <a:r>
              <a:rPr lang="ja-JP" altLang="en-US" sz="1400">
                <a:solidFill>
                  <a:srgbClr val="000000"/>
                </a:solidFill>
                <a:latin typeface="Meiryo UI" pitchFamily="50" charset="-128"/>
                <a:ea typeface="Meiryo UI" pitchFamily="50" charset="-128"/>
                <a:cs typeface="Meiryo UI" pitchFamily="50" charset="-128"/>
              </a:rPr>
              <a:t>兆円</a:t>
            </a:r>
            <a:endParaRPr lang="ja-JP" altLang="ja-JP" sz="1400">
              <a:solidFill>
                <a:srgbClr val="000000"/>
              </a:solidFill>
              <a:latin typeface="Meiryo UI" pitchFamily="50" charset="-128"/>
              <a:ea typeface="Meiryo UI" pitchFamily="50" charset="-128"/>
              <a:cs typeface="Meiryo UI" pitchFamily="50" charset="-128"/>
            </a:endParaRPr>
          </a:p>
        </p:txBody>
      </p:sp>
      <p:sp>
        <p:nvSpPr>
          <p:cNvPr id="95264" name="Rectangle 18"/>
          <p:cNvSpPr>
            <a:spLocks noChangeArrowheads="1"/>
          </p:cNvSpPr>
          <p:nvPr/>
        </p:nvSpPr>
        <p:spPr bwMode="auto">
          <a:xfrm>
            <a:off x="3463925" y="2924175"/>
            <a:ext cx="1800225" cy="252413"/>
          </a:xfrm>
          <a:prstGeom prst="rect">
            <a:avLst/>
          </a:prstGeom>
          <a:solidFill>
            <a:srgbClr val="66FFFF"/>
          </a:solidFill>
          <a:ln w="6350">
            <a:solidFill>
              <a:schemeClr val="tx1"/>
            </a:solidFill>
            <a:miter lim="800000"/>
            <a:headEnd/>
            <a:tailEnd/>
          </a:ln>
        </p:spPr>
        <p:txBody>
          <a:bodyPr wrap="none" lIns="87886" tIns="43943" rIns="87886" bIns="43943" anchor="ctr" anchorCtr="1"/>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400">
                <a:solidFill>
                  <a:srgbClr val="000000"/>
                </a:solidFill>
                <a:latin typeface="Meiryo UI" pitchFamily="50" charset="-128"/>
                <a:ea typeface="Meiryo UI" pitchFamily="50" charset="-128"/>
                <a:cs typeface="Meiryo UI" pitchFamily="50" charset="-128"/>
              </a:rPr>
              <a:t>6.4</a:t>
            </a:r>
            <a:r>
              <a:rPr lang="ja-JP" altLang="en-US" sz="1400">
                <a:solidFill>
                  <a:srgbClr val="000000"/>
                </a:solidFill>
                <a:latin typeface="Meiryo UI" pitchFamily="50" charset="-128"/>
                <a:ea typeface="Meiryo UI" pitchFamily="50" charset="-128"/>
                <a:cs typeface="Meiryo UI" pitchFamily="50" charset="-128"/>
              </a:rPr>
              <a:t>兆円</a:t>
            </a:r>
            <a:endParaRPr lang="ja-JP" altLang="ja-JP" sz="1400">
              <a:solidFill>
                <a:srgbClr val="000000"/>
              </a:solidFill>
              <a:latin typeface="Meiryo UI" pitchFamily="50" charset="-128"/>
              <a:ea typeface="Meiryo UI" pitchFamily="50" charset="-128"/>
              <a:cs typeface="Meiryo UI" pitchFamily="50" charset="-128"/>
            </a:endParaRPr>
          </a:p>
        </p:txBody>
      </p:sp>
      <p:sp>
        <p:nvSpPr>
          <p:cNvPr id="95265" name="Rectangle 16"/>
          <p:cNvSpPr>
            <a:spLocks noChangeArrowheads="1"/>
          </p:cNvSpPr>
          <p:nvPr/>
        </p:nvSpPr>
        <p:spPr bwMode="auto">
          <a:xfrm>
            <a:off x="3463925" y="3249613"/>
            <a:ext cx="1800225" cy="252412"/>
          </a:xfrm>
          <a:prstGeom prst="rect">
            <a:avLst/>
          </a:prstGeom>
          <a:solidFill>
            <a:srgbClr val="99FF99"/>
          </a:solidFill>
          <a:ln w="6350">
            <a:solidFill>
              <a:schemeClr val="tx1"/>
            </a:solidFill>
            <a:miter lim="800000"/>
            <a:headEnd/>
            <a:tailEnd/>
          </a:ln>
        </p:spPr>
        <p:txBody>
          <a:bodyPr wrap="none" lIns="87886" tIns="43943" rIns="87886" bIns="43943" anchor="ctr" anchorCtr="1"/>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400">
                <a:solidFill>
                  <a:srgbClr val="000000"/>
                </a:solidFill>
                <a:latin typeface="Meiryo UI" pitchFamily="50" charset="-128"/>
                <a:ea typeface="Meiryo UI" pitchFamily="50" charset="-128"/>
                <a:cs typeface="Meiryo UI" pitchFamily="50" charset="-128"/>
              </a:rPr>
              <a:t>6.4</a:t>
            </a:r>
            <a:r>
              <a:rPr lang="ja-JP" altLang="en-US" sz="1400">
                <a:solidFill>
                  <a:srgbClr val="000000"/>
                </a:solidFill>
                <a:latin typeface="Meiryo UI" pitchFamily="50" charset="-128"/>
                <a:ea typeface="Meiryo UI" pitchFamily="50" charset="-128"/>
                <a:cs typeface="Meiryo UI" pitchFamily="50" charset="-128"/>
              </a:rPr>
              <a:t>兆円</a:t>
            </a:r>
            <a:endParaRPr lang="ja-JP" altLang="ja-JP" sz="1400">
              <a:solidFill>
                <a:srgbClr val="000000"/>
              </a:solidFill>
              <a:latin typeface="Meiryo UI" pitchFamily="50" charset="-128"/>
              <a:ea typeface="Meiryo UI" pitchFamily="50" charset="-128"/>
              <a:cs typeface="Meiryo UI" pitchFamily="50" charset="-128"/>
            </a:endParaRPr>
          </a:p>
        </p:txBody>
      </p:sp>
      <p:sp>
        <p:nvSpPr>
          <p:cNvPr id="95266" name="Rectangle 17"/>
          <p:cNvSpPr>
            <a:spLocks noChangeArrowheads="1"/>
          </p:cNvSpPr>
          <p:nvPr/>
        </p:nvSpPr>
        <p:spPr bwMode="auto">
          <a:xfrm>
            <a:off x="3463925" y="3465513"/>
            <a:ext cx="1871663" cy="215900"/>
          </a:xfrm>
          <a:prstGeom prst="rect">
            <a:avLst/>
          </a:prstGeom>
          <a:solidFill>
            <a:srgbClr val="99FF99"/>
          </a:solidFill>
          <a:ln w="6350">
            <a:solidFill>
              <a:schemeClr val="tx1"/>
            </a:solidFill>
            <a:miter lim="800000"/>
            <a:headEnd/>
            <a:tailEnd/>
          </a:ln>
        </p:spPr>
        <p:txBody>
          <a:bodyPr wrap="none" lIns="87886" tIns="43943" rIns="87886" bIns="43943" anchor="ctr" anchorCtr="1"/>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400">
                <a:solidFill>
                  <a:srgbClr val="000000"/>
                </a:solidFill>
                <a:latin typeface="Meiryo UI" pitchFamily="50" charset="-128"/>
                <a:ea typeface="Meiryo UI" pitchFamily="50" charset="-128"/>
                <a:cs typeface="Meiryo UI" pitchFamily="50" charset="-128"/>
              </a:rPr>
              <a:t>6.7</a:t>
            </a:r>
            <a:r>
              <a:rPr lang="ja-JP" altLang="en-US" sz="1400">
                <a:solidFill>
                  <a:srgbClr val="000000"/>
                </a:solidFill>
                <a:latin typeface="Meiryo UI" pitchFamily="50" charset="-128"/>
                <a:ea typeface="Meiryo UI" pitchFamily="50" charset="-128"/>
                <a:cs typeface="Meiryo UI" pitchFamily="50" charset="-128"/>
              </a:rPr>
              <a:t>兆円</a:t>
            </a:r>
            <a:endParaRPr lang="ja-JP" altLang="ja-JP" sz="1400">
              <a:solidFill>
                <a:srgbClr val="000000"/>
              </a:solidFill>
              <a:latin typeface="Meiryo UI" pitchFamily="50" charset="-128"/>
              <a:ea typeface="Meiryo UI" pitchFamily="50" charset="-128"/>
              <a:cs typeface="Meiryo UI" pitchFamily="50" charset="-128"/>
            </a:endParaRPr>
          </a:p>
        </p:txBody>
      </p:sp>
      <p:sp>
        <p:nvSpPr>
          <p:cNvPr id="95267" name="Rectangle 18"/>
          <p:cNvSpPr>
            <a:spLocks noChangeArrowheads="1"/>
          </p:cNvSpPr>
          <p:nvPr/>
        </p:nvSpPr>
        <p:spPr bwMode="auto">
          <a:xfrm>
            <a:off x="3463925" y="3681413"/>
            <a:ext cx="2016125" cy="252412"/>
          </a:xfrm>
          <a:prstGeom prst="rect">
            <a:avLst/>
          </a:prstGeom>
          <a:solidFill>
            <a:srgbClr val="99FF99"/>
          </a:solidFill>
          <a:ln w="6350">
            <a:solidFill>
              <a:schemeClr val="tx1"/>
            </a:solidFill>
            <a:miter lim="800000"/>
            <a:headEnd/>
            <a:tailEnd/>
          </a:ln>
        </p:spPr>
        <p:txBody>
          <a:bodyPr wrap="none" lIns="87886" tIns="43943" rIns="87886" bIns="43943" anchor="ctr" anchorCtr="1"/>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400">
                <a:solidFill>
                  <a:srgbClr val="000000"/>
                </a:solidFill>
                <a:latin typeface="Meiryo UI" pitchFamily="50" charset="-128"/>
                <a:ea typeface="Meiryo UI" pitchFamily="50" charset="-128"/>
                <a:cs typeface="Meiryo UI" pitchFamily="50" charset="-128"/>
              </a:rPr>
              <a:t>6.9</a:t>
            </a:r>
            <a:r>
              <a:rPr lang="ja-JP" altLang="en-US" sz="1400">
                <a:solidFill>
                  <a:srgbClr val="000000"/>
                </a:solidFill>
                <a:latin typeface="Meiryo UI" pitchFamily="50" charset="-128"/>
                <a:ea typeface="Meiryo UI" pitchFamily="50" charset="-128"/>
                <a:cs typeface="Meiryo UI" pitchFamily="50" charset="-128"/>
              </a:rPr>
              <a:t>兆円</a:t>
            </a:r>
            <a:endParaRPr lang="ja-JP" altLang="ja-JP" sz="1400">
              <a:solidFill>
                <a:srgbClr val="000000"/>
              </a:solidFill>
              <a:latin typeface="Meiryo UI" pitchFamily="50" charset="-128"/>
              <a:ea typeface="Meiryo UI" pitchFamily="50" charset="-128"/>
              <a:cs typeface="Meiryo UI" pitchFamily="50" charset="-128"/>
            </a:endParaRPr>
          </a:p>
        </p:txBody>
      </p:sp>
      <p:sp>
        <p:nvSpPr>
          <p:cNvPr id="95268" name="Rectangle 16"/>
          <p:cNvSpPr>
            <a:spLocks noChangeArrowheads="1"/>
          </p:cNvSpPr>
          <p:nvPr/>
        </p:nvSpPr>
        <p:spPr bwMode="auto">
          <a:xfrm>
            <a:off x="3463925" y="3968750"/>
            <a:ext cx="2087563" cy="252413"/>
          </a:xfrm>
          <a:prstGeom prst="rect">
            <a:avLst/>
          </a:prstGeom>
          <a:solidFill>
            <a:srgbClr val="CCFF99"/>
          </a:solidFill>
          <a:ln w="6350">
            <a:solidFill>
              <a:schemeClr val="tx1"/>
            </a:solidFill>
            <a:miter lim="800000"/>
            <a:headEnd/>
            <a:tailEnd/>
          </a:ln>
        </p:spPr>
        <p:txBody>
          <a:bodyPr wrap="none" lIns="87886" tIns="43943" rIns="87886" bIns="43943" anchor="ctr" anchorCtr="1"/>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400">
                <a:solidFill>
                  <a:srgbClr val="000000"/>
                </a:solidFill>
                <a:latin typeface="Meiryo UI" pitchFamily="50" charset="-128"/>
                <a:ea typeface="Meiryo UI" pitchFamily="50" charset="-128"/>
                <a:cs typeface="Meiryo UI" pitchFamily="50" charset="-128"/>
              </a:rPr>
              <a:t>7.4</a:t>
            </a:r>
            <a:r>
              <a:rPr lang="ja-JP" altLang="en-US" sz="1400">
                <a:solidFill>
                  <a:srgbClr val="000000"/>
                </a:solidFill>
                <a:latin typeface="Meiryo UI" pitchFamily="50" charset="-128"/>
                <a:ea typeface="Meiryo UI" pitchFamily="50" charset="-128"/>
                <a:cs typeface="Meiryo UI" pitchFamily="50" charset="-128"/>
              </a:rPr>
              <a:t>兆円</a:t>
            </a:r>
            <a:endParaRPr lang="ja-JP" altLang="ja-JP" sz="1400">
              <a:solidFill>
                <a:srgbClr val="000000"/>
              </a:solidFill>
              <a:latin typeface="Meiryo UI" pitchFamily="50" charset="-128"/>
              <a:ea typeface="Meiryo UI" pitchFamily="50" charset="-128"/>
              <a:cs typeface="Meiryo UI" pitchFamily="50" charset="-128"/>
            </a:endParaRPr>
          </a:p>
        </p:txBody>
      </p:sp>
      <p:sp>
        <p:nvSpPr>
          <p:cNvPr id="95269" name="Rectangle 17"/>
          <p:cNvSpPr>
            <a:spLocks noChangeArrowheads="1"/>
          </p:cNvSpPr>
          <p:nvPr/>
        </p:nvSpPr>
        <p:spPr bwMode="auto">
          <a:xfrm>
            <a:off x="3463925" y="4184650"/>
            <a:ext cx="2160588" cy="252413"/>
          </a:xfrm>
          <a:prstGeom prst="rect">
            <a:avLst/>
          </a:prstGeom>
          <a:solidFill>
            <a:srgbClr val="CCFF99"/>
          </a:solidFill>
          <a:ln w="6350">
            <a:solidFill>
              <a:schemeClr val="tx1"/>
            </a:solidFill>
            <a:miter lim="800000"/>
            <a:headEnd/>
            <a:tailEnd/>
          </a:ln>
        </p:spPr>
        <p:txBody>
          <a:bodyPr wrap="none" lIns="87886" tIns="43943" rIns="87886" bIns="43943" anchor="ctr" anchorCtr="1"/>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400">
                <a:solidFill>
                  <a:srgbClr val="000000"/>
                </a:solidFill>
                <a:latin typeface="Meiryo UI" pitchFamily="50" charset="-128"/>
                <a:ea typeface="Meiryo UI" pitchFamily="50" charset="-128"/>
                <a:cs typeface="Meiryo UI" pitchFamily="50" charset="-128"/>
              </a:rPr>
              <a:t>7.8</a:t>
            </a:r>
            <a:r>
              <a:rPr lang="ja-JP" altLang="en-US" sz="1400">
                <a:solidFill>
                  <a:srgbClr val="000000"/>
                </a:solidFill>
                <a:latin typeface="Meiryo UI" pitchFamily="50" charset="-128"/>
                <a:ea typeface="Meiryo UI" pitchFamily="50" charset="-128"/>
                <a:cs typeface="Meiryo UI" pitchFamily="50" charset="-128"/>
              </a:rPr>
              <a:t>兆円</a:t>
            </a:r>
            <a:endParaRPr lang="ja-JP" altLang="ja-JP" sz="1400">
              <a:solidFill>
                <a:srgbClr val="000000"/>
              </a:solidFill>
              <a:latin typeface="Meiryo UI" pitchFamily="50" charset="-128"/>
              <a:ea typeface="Meiryo UI" pitchFamily="50" charset="-128"/>
              <a:cs typeface="Meiryo UI" pitchFamily="50" charset="-128"/>
            </a:endParaRPr>
          </a:p>
        </p:txBody>
      </p:sp>
      <p:sp>
        <p:nvSpPr>
          <p:cNvPr id="95270" name="Rectangle 18"/>
          <p:cNvSpPr>
            <a:spLocks noChangeArrowheads="1"/>
          </p:cNvSpPr>
          <p:nvPr/>
        </p:nvSpPr>
        <p:spPr bwMode="auto">
          <a:xfrm>
            <a:off x="3463925" y="4400550"/>
            <a:ext cx="2303463" cy="252413"/>
          </a:xfrm>
          <a:prstGeom prst="rect">
            <a:avLst/>
          </a:prstGeom>
          <a:solidFill>
            <a:srgbClr val="CCFF99"/>
          </a:solidFill>
          <a:ln w="6350">
            <a:solidFill>
              <a:schemeClr val="tx1"/>
            </a:solidFill>
            <a:miter lim="800000"/>
            <a:headEnd/>
            <a:tailEnd/>
          </a:ln>
        </p:spPr>
        <p:txBody>
          <a:bodyPr wrap="none" lIns="87886" tIns="43943" rIns="87886" bIns="43943" anchor="ctr" anchorCtr="1"/>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400">
                <a:solidFill>
                  <a:srgbClr val="000000"/>
                </a:solidFill>
                <a:latin typeface="Meiryo UI" pitchFamily="50" charset="-128"/>
                <a:ea typeface="Meiryo UI" pitchFamily="50" charset="-128"/>
                <a:cs typeface="Meiryo UI" pitchFamily="50" charset="-128"/>
              </a:rPr>
              <a:t>8.2</a:t>
            </a:r>
            <a:r>
              <a:rPr lang="ja-JP" altLang="en-US" sz="1400">
                <a:solidFill>
                  <a:srgbClr val="000000"/>
                </a:solidFill>
                <a:latin typeface="Meiryo UI" pitchFamily="50" charset="-128"/>
                <a:ea typeface="Meiryo UI" pitchFamily="50" charset="-128"/>
                <a:cs typeface="Meiryo UI" pitchFamily="50" charset="-128"/>
              </a:rPr>
              <a:t>兆円</a:t>
            </a:r>
            <a:endParaRPr lang="ja-JP" altLang="ja-JP" sz="1400">
              <a:solidFill>
                <a:srgbClr val="000000"/>
              </a:solidFill>
              <a:latin typeface="Meiryo UI" pitchFamily="50" charset="-128"/>
              <a:ea typeface="Meiryo UI" pitchFamily="50" charset="-128"/>
              <a:cs typeface="Meiryo UI" pitchFamily="50" charset="-128"/>
            </a:endParaRPr>
          </a:p>
        </p:txBody>
      </p:sp>
      <p:sp>
        <p:nvSpPr>
          <p:cNvPr id="95271" name="Rectangle 16"/>
          <p:cNvSpPr>
            <a:spLocks noChangeArrowheads="1"/>
          </p:cNvSpPr>
          <p:nvPr/>
        </p:nvSpPr>
        <p:spPr bwMode="auto">
          <a:xfrm>
            <a:off x="3463925" y="4652963"/>
            <a:ext cx="2376488" cy="252412"/>
          </a:xfrm>
          <a:prstGeom prst="rect">
            <a:avLst/>
          </a:prstGeom>
          <a:solidFill>
            <a:srgbClr val="66FF66"/>
          </a:solidFill>
          <a:ln w="6350">
            <a:solidFill>
              <a:schemeClr val="tx1"/>
            </a:solidFill>
            <a:miter lim="800000"/>
            <a:headEnd/>
            <a:tailEnd/>
          </a:ln>
        </p:spPr>
        <p:txBody>
          <a:bodyPr wrap="none" lIns="87886" tIns="43943" rIns="87886" bIns="43943" anchor="ctr" anchorCtr="1"/>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400">
                <a:solidFill>
                  <a:srgbClr val="000000"/>
                </a:solidFill>
                <a:latin typeface="Meiryo UI" pitchFamily="50" charset="-128"/>
                <a:ea typeface="Meiryo UI" pitchFamily="50" charset="-128"/>
                <a:cs typeface="Meiryo UI" pitchFamily="50" charset="-128"/>
              </a:rPr>
              <a:t>8.9</a:t>
            </a:r>
            <a:r>
              <a:rPr lang="ja-JP" altLang="en-US" sz="1400">
                <a:solidFill>
                  <a:srgbClr val="000000"/>
                </a:solidFill>
                <a:latin typeface="Meiryo UI" pitchFamily="50" charset="-128"/>
                <a:ea typeface="Meiryo UI" pitchFamily="50" charset="-128"/>
                <a:cs typeface="Meiryo UI" pitchFamily="50" charset="-128"/>
              </a:rPr>
              <a:t>兆円</a:t>
            </a:r>
            <a:endParaRPr lang="ja-JP" altLang="ja-JP" sz="1400">
              <a:solidFill>
                <a:srgbClr val="000000"/>
              </a:solidFill>
              <a:latin typeface="Meiryo UI" pitchFamily="50" charset="-128"/>
              <a:ea typeface="Meiryo UI" pitchFamily="50" charset="-128"/>
              <a:cs typeface="Meiryo UI" pitchFamily="50" charset="-128"/>
            </a:endParaRPr>
          </a:p>
        </p:txBody>
      </p:sp>
      <p:sp>
        <p:nvSpPr>
          <p:cNvPr id="95272" name="Rectangle 17"/>
          <p:cNvSpPr>
            <a:spLocks noChangeArrowheads="1"/>
          </p:cNvSpPr>
          <p:nvPr/>
        </p:nvSpPr>
        <p:spPr bwMode="auto">
          <a:xfrm>
            <a:off x="3463925" y="4905375"/>
            <a:ext cx="2519363" cy="252413"/>
          </a:xfrm>
          <a:prstGeom prst="rect">
            <a:avLst/>
          </a:prstGeom>
          <a:solidFill>
            <a:srgbClr val="66FF66"/>
          </a:solidFill>
          <a:ln w="12700">
            <a:solidFill>
              <a:schemeClr val="tx1"/>
            </a:solidFill>
            <a:miter lim="800000"/>
            <a:headEnd/>
            <a:tailEnd/>
          </a:ln>
        </p:spPr>
        <p:txBody>
          <a:bodyPr wrap="none" lIns="87886" tIns="43943" rIns="87886" bIns="43943" anchor="ctr" anchorCtr="1"/>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400">
                <a:solidFill>
                  <a:srgbClr val="000000"/>
                </a:solidFill>
                <a:latin typeface="Meiryo UI" pitchFamily="50" charset="-128"/>
                <a:ea typeface="Meiryo UI" pitchFamily="50" charset="-128"/>
                <a:cs typeface="Meiryo UI" pitchFamily="50" charset="-128"/>
              </a:rPr>
              <a:t>9.4</a:t>
            </a:r>
            <a:r>
              <a:rPr lang="ja-JP" altLang="en-US" sz="1400">
                <a:solidFill>
                  <a:srgbClr val="000000"/>
                </a:solidFill>
                <a:latin typeface="Meiryo UI" pitchFamily="50" charset="-128"/>
                <a:ea typeface="Meiryo UI" pitchFamily="50" charset="-128"/>
                <a:cs typeface="Meiryo UI" pitchFamily="50" charset="-128"/>
              </a:rPr>
              <a:t>兆円</a:t>
            </a:r>
            <a:endParaRPr lang="ja-JP" altLang="ja-JP" sz="1400">
              <a:solidFill>
                <a:srgbClr val="000000"/>
              </a:solidFill>
              <a:latin typeface="Meiryo UI" pitchFamily="50" charset="-128"/>
              <a:ea typeface="Meiryo UI" pitchFamily="50" charset="-128"/>
              <a:cs typeface="Meiryo UI" pitchFamily="50" charset="-128"/>
            </a:endParaRPr>
          </a:p>
        </p:txBody>
      </p:sp>
      <p:sp>
        <p:nvSpPr>
          <p:cNvPr id="95273" name="Rectangle 18"/>
          <p:cNvSpPr>
            <a:spLocks noChangeArrowheads="1"/>
          </p:cNvSpPr>
          <p:nvPr/>
        </p:nvSpPr>
        <p:spPr bwMode="auto">
          <a:xfrm>
            <a:off x="3468688" y="5373688"/>
            <a:ext cx="2592387" cy="252412"/>
          </a:xfrm>
          <a:prstGeom prst="rect">
            <a:avLst/>
          </a:prstGeom>
          <a:solidFill>
            <a:srgbClr val="00B050"/>
          </a:solidFill>
          <a:ln w="12700">
            <a:solidFill>
              <a:schemeClr val="tx1"/>
            </a:solidFill>
            <a:miter lim="800000"/>
            <a:headEnd/>
            <a:tailEnd/>
          </a:ln>
        </p:spPr>
        <p:txBody>
          <a:bodyPr wrap="none" lIns="87886" tIns="43943" rIns="87886" bIns="43943" anchor="ctr" anchorCtr="1"/>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400">
                <a:solidFill>
                  <a:srgbClr val="000000"/>
                </a:solidFill>
                <a:latin typeface="Meiryo UI" pitchFamily="50" charset="-128"/>
                <a:ea typeface="Meiryo UI" pitchFamily="50" charset="-128"/>
                <a:cs typeface="Meiryo UI" pitchFamily="50" charset="-128"/>
              </a:rPr>
              <a:t>10.1</a:t>
            </a:r>
            <a:r>
              <a:rPr lang="ja-JP" altLang="en-US" sz="1400">
                <a:solidFill>
                  <a:srgbClr val="000000"/>
                </a:solidFill>
                <a:latin typeface="Meiryo UI" pitchFamily="50" charset="-128"/>
                <a:ea typeface="Meiryo UI" pitchFamily="50" charset="-128"/>
                <a:cs typeface="Meiryo UI" pitchFamily="50" charset="-128"/>
              </a:rPr>
              <a:t>兆円</a:t>
            </a:r>
            <a:endParaRPr lang="ja-JP" altLang="ja-JP" sz="1400">
              <a:solidFill>
                <a:srgbClr val="000000"/>
              </a:solidFill>
              <a:latin typeface="Meiryo UI" pitchFamily="50" charset="-128"/>
              <a:ea typeface="Meiryo UI" pitchFamily="50" charset="-128"/>
              <a:cs typeface="Meiryo UI" pitchFamily="50" charset="-128"/>
            </a:endParaRPr>
          </a:p>
        </p:txBody>
      </p:sp>
      <p:sp>
        <p:nvSpPr>
          <p:cNvPr id="95274" name="AutoShape 25"/>
          <p:cNvSpPr>
            <a:spLocks/>
          </p:cNvSpPr>
          <p:nvPr/>
        </p:nvSpPr>
        <p:spPr bwMode="auto">
          <a:xfrm>
            <a:off x="6969125" y="1844675"/>
            <a:ext cx="468313" cy="396875"/>
          </a:xfrm>
          <a:prstGeom prst="rightBrace">
            <a:avLst>
              <a:gd name="adj1" fmla="val 13958"/>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7886" tIns="43943" rIns="87886" bIns="43943" anchor="ct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endParaRPr lang="ja-JP" altLang="en-US" sz="1800">
              <a:solidFill>
                <a:srgbClr val="000000"/>
              </a:solidFill>
              <a:latin typeface="Meiryo UI" pitchFamily="50" charset="-128"/>
              <a:ea typeface="Meiryo UI" pitchFamily="50" charset="-128"/>
              <a:cs typeface="Meiryo UI" pitchFamily="50" charset="-128"/>
            </a:endParaRPr>
          </a:p>
        </p:txBody>
      </p:sp>
      <p:sp>
        <p:nvSpPr>
          <p:cNvPr id="95275" name="Text Box 5" descr="市松模様 (小)"/>
          <p:cNvSpPr txBox="1">
            <a:spLocks noChangeArrowheads="1"/>
          </p:cNvSpPr>
          <p:nvPr/>
        </p:nvSpPr>
        <p:spPr bwMode="auto">
          <a:xfrm>
            <a:off x="7180263" y="4737100"/>
            <a:ext cx="1562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7256" tIns="43628" rIns="87256" bIns="43628" anchor="ctr">
            <a:spAutoFit/>
          </a:bodyPr>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800">
                <a:solidFill>
                  <a:srgbClr val="000000"/>
                </a:solidFill>
                <a:latin typeface="Meiryo UI" pitchFamily="50" charset="-128"/>
                <a:ea typeface="Meiryo UI" pitchFamily="50" charset="-128"/>
                <a:cs typeface="Meiryo UI" pitchFamily="50" charset="-128"/>
              </a:rPr>
              <a:t>4,972</a:t>
            </a:r>
            <a:r>
              <a:rPr lang="ja-JP" altLang="en-US" sz="1800">
                <a:solidFill>
                  <a:srgbClr val="000000"/>
                </a:solidFill>
                <a:latin typeface="Meiryo UI" pitchFamily="50" charset="-128"/>
                <a:ea typeface="Meiryo UI" pitchFamily="50" charset="-128"/>
                <a:cs typeface="Meiryo UI" pitchFamily="50" charset="-128"/>
              </a:rPr>
              <a:t>円</a:t>
            </a:r>
          </a:p>
          <a:p>
            <a:pPr algn="ctr" eaLnBrk="1" fontAlgn="base" hangingPunct="1">
              <a:spcBef>
                <a:spcPct val="0"/>
              </a:spcBef>
              <a:spcAft>
                <a:spcPct val="0"/>
              </a:spcAft>
              <a:buFontTx/>
              <a:buNone/>
            </a:pPr>
            <a:r>
              <a:rPr lang="ja-JP" altLang="en-US" sz="1800">
                <a:solidFill>
                  <a:srgbClr val="000000"/>
                </a:solidFill>
                <a:latin typeface="Meiryo UI" pitchFamily="50" charset="-128"/>
                <a:ea typeface="Meiryo UI" pitchFamily="50" charset="-128"/>
                <a:cs typeface="Meiryo UI" pitchFamily="50" charset="-128"/>
              </a:rPr>
              <a:t>（全国平均）</a:t>
            </a:r>
          </a:p>
        </p:txBody>
      </p:sp>
      <p:sp>
        <p:nvSpPr>
          <p:cNvPr id="95276" name="Text Box 29"/>
          <p:cNvSpPr txBox="1">
            <a:spLocks noChangeArrowheads="1"/>
          </p:cNvSpPr>
          <p:nvPr/>
        </p:nvSpPr>
        <p:spPr bwMode="auto">
          <a:xfrm>
            <a:off x="1963738" y="1773238"/>
            <a:ext cx="396875" cy="1295400"/>
          </a:xfrm>
          <a:prstGeom prst="rect">
            <a:avLst/>
          </a:prstGeom>
          <a:solidFill>
            <a:srgbClr val="FF99CC">
              <a:alpha val="50195"/>
            </a:srgbClr>
          </a:solidFill>
          <a:ln w="12700">
            <a:solidFill>
              <a:schemeClr val="tx1"/>
            </a:solidFill>
            <a:miter lim="800000"/>
            <a:headEnd/>
            <a:tailEnd/>
          </a:ln>
        </p:spPr>
        <p:txBody>
          <a:bodyPr vert="eaVert" lIns="87886" tIns="43943" rIns="87886" bIns="43943" anchor="ctr" anchorCtr="1"/>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50000"/>
              </a:spcBef>
              <a:spcAft>
                <a:spcPct val="0"/>
              </a:spcAft>
              <a:buFontTx/>
              <a:buNone/>
            </a:pPr>
            <a:r>
              <a:rPr lang="ja-JP" altLang="en-US" sz="1400">
                <a:solidFill>
                  <a:srgbClr val="000000"/>
                </a:solidFill>
                <a:latin typeface="Meiryo UI" pitchFamily="50" charset="-128"/>
                <a:ea typeface="Meiryo UI" pitchFamily="50" charset="-128"/>
                <a:cs typeface="Meiryo UI" pitchFamily="50" charset="-128"/>
              </a:rPr>
              <a:t>第　一　期</a:t>
            </a:r>
          </a:p>
        </p:txBody>
      </p:sp>
      <p:sp>
        <p:nvSpPr>
          <p:cNvPr id="95277" name="Text Box 30"/>
          <p:cNvSpPr txBox="1">
            <a:spLocks noChangeArrowheads="1"/>
          </p:cNvSpPr>
          <p:nvPr/>
        </p:nvSpPr>
        <p:spPr bwMode="auto">
          <a:xfrm>
            <a:off x="2449513" y="2492375"/>
            <a:ext cx="395287" cy="1223963"/>
          </a:xfrm>
          <a:prstGeom prst="rect">
            <a:avLst/>
          </a:prstGeom>
          <a:solidFill>
            <a:srgbClr val="FF99CC">
              <a:alpha val="50195"/>
            </a:srgbClr>
          </a:solidFill>
          <a:ln w="12700">
            <a:solidFill>
              <a:schemeClr val="tx1"/>
            </a:solidFill>
            <a:miter lim="800000"/>
            <a:headEnd/>
            <a:tailEnd/>
          </a:ln>
        </p:spPr>
        <p:txBody>
          <a:bodyPr vert="eaVert" lIns="87886" tIns="43943" rIns="87886" bIns="43943" anchor="ctr" anchorCtr="1"/>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50000"/>
              </a:spcBef>
              <a:spcAft>
                <a:spcPct val="0"/>
              </a:spcAft>
              <a:buFontTx/>
              <a:buNone/>
            </a:pPr>
            <a:r>
              <a:rPr lang="ja-JP" altLang="en-US" sz="1400">
                <a:solidFill>
                  <a:srgbClr val="000000"/>
                </a:solidFill>
                <a:latin typeface="Meiryo UI" pitchFamily="50" charset="-128"/>
                <a:ea typeface="Meiryo UI" pitchFamily="50" charset="-128"/>
                <a:cs typeface="Meiryo UI" pitchFamily="50" charset="-128"/>
              </a:rPr>
              <a:t>第　二　期</a:t>
            </a:r>
          </a:p>
        </p:txBody>
      </p:sp>
      <p:sp>
        <p:nvSpPr>
          <p:cNvPr id="95278" name="Line 7"/>
          <p:cNvSpPr>
            <a:spLocks noChangeShapeType="1"/>
          </p:cNvSpPr>
          <p:nvPr/>
        </p:nvSpPr>
        <p:spPr bwMode="auto">
          <a:xfrm>
            <a:off x="0" y="5373688"/>
            <a:ext cx="9832975"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lIns="87886" tIns="43943" rIns="87886" bIns="43943">
            <a:spAutoFit/>
          </a:bodyPr>
          <a:lstStyle/>
          <a:p>
            <a:pPr fontAlgn="base">
              <a:spcBef>
                <a:spcPct val="0"/>
              </a:spcBef>
              <a:spcAft>
                <a:spcPct val="0"/>
              </a:spcAft>
            </a:pPr>
            <a:endParaRPr lang="ja-JP" altLang="en-US">
              <a:solidFill>
                <a:prstClr val="black"/>
              </a:solidFill>
              <a:latin typeface="Arial" pitchFamily="34" charset="0"/>
            </a:endParaRPr>
          </a:p>
        </p:txBody>
      </p:sp>
      <p:sp>
        <p:nvSpPr>
          <p:cNvPr id="95279" name="テキスト ボックス 66"/>
          <p:cNvSpPr txBox="1">
            <a:spLocks noChangeArrowheads="1"/>
          </p:cNvSpPr>
          <p:nvPr/>
        </p:nvSpPr>
        <p:spPr bwMode="auto">
          <a:xfrm>
            <a:off x="2162175" y="6602413"/>
            <a:ext cx="55276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lnSpc>
                <a:spcPts val="500"/>
              </a:lnSpc>
              <a:spcBef>
                <a:spcPct val="50000"/>
              </a:spcBef>
              <a:spcAft>
                <a:spcPct val="0"/>
              </a:spcAft>
              <a:buFontTx/>
              <a:buNone/>
            </a:pPr>
            <a:r>
              <a:rPr lang="en-US" altLang="ja-JP" sz="900">
                <a:solidFill>
                  <a:srgbClr val="000000"/>
                </a:solidFill>
                <a:latin typeface="Meiryo UI" pitchFamily="50" charset="-128"/>
                <a:ea typeface="Meiryo UI" pitchFamily="50" charset="-128"/>
                <a:cs typeface="Meiryo UI" pitchFamily="50" charset="-128"/>
              </a:rPr>
              <a:t>※2012</a:t>
            </a:r>
            <a:r>
              <a:rPr lang="ja-JP" altLang="en-US" sz="900">
                <a:solidFill>
                  <a:srgbClr val="000000"/>
                </a:solidFill>
                <a:latin typeface="Meiryo UI" pitchFamily="50" charset="-128"/>
                <a:ea typeface="Meiryo UI" pitchFamily="50" charset="-128"/>
                <a:cs typeface="Meiryo UI" pitchFamily="50" charset="-128"/>
              </a:rPr>
              <a:t>年度までは実績であり、</a:t>
            </a:r>
            <a:r>
              <a:rPr lang="en-US" altLang="ja-JP" sz="900">
                <a:solidFill>
                  <a:srgbClr val="000000"/>
                </a:solidFill>
                <a:latin typeface="Meiryo UI" pitchFamily="50" charset="-128"/>
                <a:ea typeface="Meiryo UI" pitchFamily="50" charset="-128"/>
                <a:cs typeface="Meiryo UI" pitchFamily="50" charset="-128"/>
              </a:rPr>
              <a:t>2013</a:t>
            </a:r>
            <a:r>
              <a:rPr lang="ja-JP" altLang="en-US" sz="90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2015</a:t>
            </a:r>
            <a:r>
              <a:rPr lang="ja-JP" altLang="en-US" sz="900">
                <a:solidFill>
                  <a:srgbClr val="000000"/>
                </a:solidFill>
                <a:latin typeface="Meiryo UI" pitchFamily="50" charset="-128"/>
                <a:ea typeface="Meiryo UI" pitchFamily="50" charset="-128"/>
                <a:cs typeface="Meiryo UI" pitchFamily="50" charset="-128"/>
              </a:rPr>
              <a:t>年は当初予算である。</a:t>
            </a:r>
            <a:endParaRPr lang="en-US" altLang="ja-JP" sz="900">
              <a:solidFill>
                <a:srgbClr val="000000"/>
              </a:solidFill>
              <a:latin typeface="Meiryo UI" pitchFamily="50" charset="-128"/>
              <a:ea typeface="Meiryo UI" pitchFamily="50" charset="-128"/>
              <a:cs typeface="Meiryo UI" pitchFamily="50" charset="-128"/>
            </a:endParaRPr>
          </a:p>
          <a:p>
            <a:pPr eaLnBrk="1" fontAlgn="base" hangingPunct="1">
              <a:lnSpc>
                <a:spcPts val="500"/>
              </a:lnSpc>
              <a:spcBef>
                <a:spcPct val="50000"/>
              </a:spcBef>
              <a:spcAft>
                <a:spcPct val="0"/>
              </a:spcAft>
              <a:buFontTx/>
              <a:buNone/>
            </a:pPr>
            <a:r>
              <a:rPr lang="en-US" altLang="ja-JP" sz="900">
                <a:solidFill>
                  <a:srgbClr val="000000"/>
                </a:solidFill>
                <a:latin typeface="Meiryo UI" pitchFamily="50" charset="-128"/>
                <a:ea typeface="Meiryo UI" pitchFamily="50" charset="-128"/>
                <a:cs typeface="Meiryo UI" pitchFamily="50" charset="-128"/>
              </a:rPr>
              <a:t>※2020</a:t>
            </a:r>
            <a:r>
              <a:rPr lang="ja-JP" altLang="en-US" sz="900">
                <a:solidFill>
                  <a:srgbClr val="000000"/>
                </a:solidFill>
                <a:latin typeface="Meiryo UI" pitchFamily="50" charset="-128"/>
                <a:ea typeface="Meiryo UI" pitchFamily="50" charset="-128"/>
                <a:cs typeface="Meiryo UI" pitchFamily="50" charset="-128"/>
              </a:rPr>
              <a:t>年度及び</a:t>
            </a:r>
            <a:r>
              <a:rPr lang="en-US" altLang="ja-JP" sz="900">
                <a:solidFill>
                  <a:srgbClr val="000000"/>
                </a:solidFill>
                <a:latin typeface="Meiryo UI" pitchFamily="50" charset="-128"/>
                <a:ea typeface="Meiryo UI" pitchFamily="50" charset="-128"/>
                <a:cs typeface="Meiryo UI" pitchFamily="50" charset="-128"/>
              </a:rPr>
              <a:t>2025</a:t>
            </a:r>
            <a:r>
              <a:rPr lang="ja-JP" altLang="en-US" sz="900">
                <a:solidFill>
                  <a:srgbClr val="000000"/>
                </a:solidFill>
                <a:latin typeface="Meiryo UI" pitchFamily="50" charset="-128"/>
                <a:ea typeface="Meiryo UI" pitchFamily="50" charset="-128"/>
                <a:cs typeface="Meiryo UI" pitchFamily="50" charset="-128"/>
              </a:rPr>
              <a:t>年度の保険料は全国の保険者が作成した第</a:t>
            </a:r>
            <a:r>
              <a:rPr lang="en-US" altLang="ja-JP" sz="900">
                <a:solidFill>
                  <a:srgbClr val="000000"/>
                </a:solidFill>
                <a:latin typeface="Meiryo UI" pitchFamily="50" charset="-128"/>
                <a:ea typeface="Meiryo UI" pitchFamily="50" charset="-128"/>
                <a:cs typeface="Meiryo UI" pitchFamily="50" charset="-128"/>
              </a:rPr>
              <a:t>6</a:t>
            </a:r>
            <a:r>
              <a:rPr lang="ja-JP" altLang="en-US" sz="900">
                <a:solidFill>
                  <a:srgbClr val="000000"/>
                </a:solidFill>
                <a:latin typeface="Meiryo UI" pitchFamily="50" charset="-128"/>
                <a:ea typeface="Meiryo UI" pitchFamily="50" charset="-128"/>
                <a:cs typeface="Meiryo UI" pitchFamily="50" charset="-128"/>
              </a:rPr>
              <a:t>期介護保険事業計画における推計値</a:t>
            </a:r>
          </a:p>
        </p:txBody>
      </p:sp>
      <p:sp>
        <p:nvSpPr>
          <p:cNvPr id="95280" name="テキスト ボックス 54"/>
          <p:cNvSpPr txBox="1">
            <a:spLocks noChangeArrowheads="1"/>
          </p:cNvSpPr>
          <p:nvPr/>
        </p:nvSpPr>
        <p:spPr bwMode="auto">
          <a:xfrm rot="5400000">
            <a:off x="349250" y="6469063"/>
            <a:ext cx="6477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600">
                <a:solidFill>
                  <a:srgbClr val="000000"/>
                </a:solidFill>
                <a:latin typeface="Meiryo UI" pitchFamily="50" charset="-128"/>
                <a:ea typeface="Meiryo UI" pitchFamily="50" charset="-128"/>
                <a:cs typeface="Meiryo UI" pitchFamily="50" charset="-128"/>
              </a:rPr>
              <a:t>・・・</a:t>
            </a:r>
          </a:p>
        </p:txBody>
      </p:sp>
      <p:sp>
        <p:nvSpPr>
          <p:cNvPr id="95281" name="Text Box 2" descr="市松模様 (小)"/>
          <p:cNvSpPr txBox="1">
            <a:spLocks noChangeArrowheads="1"/>
          </p:cNvSpPr>
          <p:nvPr/>
        </p:nvSpPr>
        <p:spPr bwMode="auto">
          <a:xfrm>
            <a:off x="0" y="6416675"/>
            <a:ext cx="147478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nchor="ctr">
            <a:spAutoFit/>
          </a:bodyPr>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lnSpc>
                <a:spcPts val="2200"/>
              </a:lnSpc>
              <a:spcBef>
                <a:spcPct val="0"/>
              </a:spcBef>
              <a:spcAft>
                <a:spcPct val="0"/>
              </a:spcAft>
              <a:buFontTx/>
              <a:buNone/>
            </a:pPr>
            <a:r>
              <a:rPr lang="ja-JP" altLang="en-US" sz="1600">
                <a:solidFill>
                  <a:srgbClr val="000000"/>
                </a:solidFill>
                <a:latin typeface="Meiryo UI" pitchFamily="50" charset="-128"/>
                <a:ea typeface="Meiryo UI" pitchFamily="50" charset="-128"/>
                <a:cs typeface="Meiryo UI" pitchFamily="50" charset="-128"/>
              </a:rPr>
              <a:t>２０２５年度</a:t>
            </a:r>
            <a:endParaRPr lang="en-US" altLang="ja-JP" sz="1600">
              <a:solidFill>
                <a:srgbClr val="000000"/>
              </a:solidFill>
              <a:latin typeface="Meiryo UI" pitchFamily="50" charset="-128"/>
              <a:ea typeface="Meiryo UI" pitchFamily="50" charset="-128"/>
              <a:cs typeface="Meiryo UI" pitchFamily="50" charset="-128"/>
            </a:endParaRPr>
          </a:p>
        </p:txBody>
      </p:sp>
      <p:sp>
        <p:nvSpPr>
          <p:cNvPr id="95282" name="Rectangle 18"/>
          <p:cNvSpPr>
            <a:spLocks noChangeArrowheads="1"/>
          </p:cNvSpPr>
          <p:nvPr/>
        </p:nvSpPr>
        <p:spPr bwMode="auto">
          <a:xfrm>
            <a:off x="3462338" y="6092825"/>
            <a:ext cx="3290887" cy="219075"/>
          </a:xfrm>
          <a:prstGeom prst="rect">
            <a:avLst/>
          </a:prstGeom>
          <a:solidFill>
            <a:srgbClr val="0070C0"/>
          </a:solidFill>
          <a:ln w="12700">
            <a:solidFill>
              <a:schemeClr val="tx1"/>
            </a:solidFill>
            <a:prstDash val="dash"/>
            <a:miter lim="800000"/>
            <a:headEnd/>
            <a:tailEnd/>
          </a:ln>
        </p:spPr>
        <p:txBody>
          <a:bodyPr wrap="none" lIns="87886" tIns="43943" rIns="87886" bIns="43943" anchor="ctr" anchorCtr="1"/>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endParaRPr lang="ja-JP" altLang="ja-JP" sz="1400">
              <a:solidFill>
                <a:srgbClr val="000000"/>
              </a:solidFill>
              <a:latin typeface="Meiryo UI" pitchFamily="50" charset="-128"/>
              <a:ea typeface="Meiryo UI" pitchFamily="50" charset="-128"/>
              <a:cs typeface="Meiryo UI" pitchFamily="50" charset="-128"/>
            </a:endParaRPr>
          </a:p>
        </p:txBody>
      </p:sp>
      <p:sp>
        <p:nvSpPr>
          <p:cNvPr id="95283" name="Text Box 5" descr="市松模様 (小)"/>
          <p:cNvSpPr txBox="1">
            <a:spLocks noChangeArrowheads="1"/>
          </p:cNvSpPr>
          <p:nvPr/>
        </p:nvSpPr>
        <p:spPr bwMode="auto">
          <a:xfrm>
            <a:off x="7399338" y="6115050"/>
            <a:ext cx="282416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7256" tIns="43628" rIns="87256" bIns="43628" anchor="ctr">
            <a:spAutoFit/>
          </a:bodyPr>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800">
                <a:solidFill>
                  <a:srgbClr val="000000"/>
                </a:solidFill>
                <a:latin typeface="Meiryo UI" pitchFamily="50" charset="-128"/>
                <a:ea typeface="Meiryo UI" pitchFamily="50" charset="-128"/>
                <a:cs typeface="Meiryo UI" pitchFamily="50" charset="-128"/>
              </a:rPr>
              <a:t>6,771</a:t>
            </a:r>
            <a:r>
              <a:rPr lang="ja-JP" altLang="en-US" sz="1800">
                <a:solidFill>
                  <a:srgbClr val="000000"/>
                </a:solidFill>
                <a:latin typeface="Meiryo UI" pitchFamily="50" charset="-128"/>
                <a:ea typeface="Meiryo UI" pitchFamily="50" charset="-128"/>
                <a:cs typeface="Meiryo UI" pitchFamily="50" charset="-128"/>
              </a:rPr>
              <a:t>円（全国平均）</a:t>
            </a:r>
            <a:endParaRPr lang="en-US" altLang="ja-JP" sz="1800">
              <a:solidFill>
                <a:srgbClr val="000000"/>
              </a:solidFill>
              <a:latin typeface="Meiryo UI" pitchFamily="50" charset="-128"/>
              <a:ea typeface="Meiryo UI" pitchFamily="50" charset="-128"/>
              <a:cs typeface="Meiryo UI" pitchFamily="50" charset="-128"/>
            </a:endParaRPr>
          </a:p>
          <a:p>
            <a:pPr algn="ctr" eaLnBrk="1" fontAlgn="base" hangingPunct="1">
              <a:spcBef>
                <a:spcPct val="0"/>
              </a:spcBef>
              <a:spcAft>
                <a:spcPct val="0"/>
              </a:spcAft>
              <a:buFontTx/>
              <a:buNone/>
            </a:pPr>
            <a:r>
              <a:rPr lang="en-US" altLang="ja-JP" sz="1800">
                <a:solidFill>
                  <a:srgbClr val="000000"/>
                </a:solidFill>
                <a:latin typeface="Meiryo UI" pitchFamily="50" charset="-128"/>
                <a:ea typeface="Meiryo UI" pitchFamily="50" charset="-128"/>
                <a:cs typeface="Meiryo UI" pitchFamily="50" charset="-128"/>
              </a:rPr>
              <a:t>8,165</a:t>
            </a:r>
            <a:r>
              <a:rPr lang="ja-JP" altLang="en-US" sz="1800">
                <a:solidFill>
                  <a:srgbClr val="000000"/>
                </a:solidFill>
                <a:latin typeface="Meiryo UI" pitchFamily="50" charset="-128"/>
                <a:ea typeface="Meiryo UI" pitchFamily="50" charset="-128"/>
                <a:cs typeface="Meiryo UI" pitchFamily="50" charset="-128"/>
              </a:rPr>
              <a:t>円（全国平均）</a:t>
            </a:r>
          </a:p>
        </p:txBody>
      </p:sp>
      <p:sp>
        <p:nvSpPr>
          <p:cNvPr id="95284" name="Rectangle 12"/>
          <p:cNvSpPr>
            <a:spLocks noChangeArrowheads="1"/>
          </p:cNvSpPr>
          <p:nvPr/>
        </p:nvSpPr>
        <p:spPr bwMode="auto">
          <a:xfrm>
            <a:off x="8697913" y="1438275"/>
            <a:ext cx="1157287" cy="503238"/>
          </a:xfrm>
          <a:prstGeom prst="rect">
            <a:avLst/>
          </a:prstGeom>
          <a:solidFill>
            <a:srgbClr val="92D050">
              <a:alpha val="50195"/>
            </a:srgbClr>
          </a:solidFill>
          <a:ln w="12700">
            <a:solidFill>
              <a:schemeClr val="tx1"/>
            </a:solidFill>
            <a:miter lim="800000"/>
            <a:headEnd/>
            <a:tailEnd/>
          </a:ln>
        </p:spPr>
        <p:txBody>
          <a:bodyPr lIns="87886" tIns="43943" rIns="87886" bIns="43943" anchor="ctr"/>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z="1600">
                <a:solidFill>
                  <a:srgbClr val="000000"/>
                </a:solidFill>
                <a:latin typeface="Meiryo UI" pitchFamily="50" charset="-128"/>
                <a:ea typeface="Meiryo UI" pitchFamily="50" charset="-128"/>
                <a:cs typeface="Meiryo UI" pitchFamily="50" charset="-128"/>
              </a:rPr>
              <a:t>介護報酬の改定率</a:t>
            </a:r>
          </a:p>
        </p:txBody>
      </p:sp>
      <p:sp>
        <p:nvSpPr>
          <p:cNvPr id="95285" name="Text Box 3" descr="市松模様 (小)"/>
          <p:cNvSpPr txBox="1">
            <a:spLocks noChangeArrowheads="1"/>
          </p:cNvSpPr>
          <p:nvPr/>
        </p:nvSpPr>
        <p:spPr bwMode="auto">
          <a:xfrm>
            <a:off x="8610600" y="2162175"/>
            <a:ext cx="12509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7256" tIns="43628" rIns="87256" bIns="43628" anchor="ctr">
            <a:spAutoFit/>
          </a:bodyPr>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400">
                <a:solidFill>
                  <a:srgbClr val="000000"/>
                </a:solidFill>
                <a:latin typeface="Meiryo UI" pitchFamily="50" charset="-128"/>
                <a:ea typeface="Meiryo UI" pitchFamily="50" charset="-128"/>
                <a:cs typeface="Meiryo UI" pitchFamily="50" charset="-128"/>
              </a:rPr>
              <a:t>H15</a:t>
            </a:r>
            <a:r>
              <a:rPr lang="ja-JP" altLang="en-US" sz="1400">
                <a:solidFill>
                  <a:srgbClr val="000000"/>
                </a:solidFill>
                <a:latin typeface="Meiryo UI" pitchFamily="50" charset="-128"/>
                <a:ea typeface="Meiryo UI" pitchFamily="50" charset="-128"/>
                <a:cs typeface="Meiryo UI" pitchFamily="50" charset="-128"/>
              </a:rPr>
              <a:t>年度改定</a:t>
            </a:r>
            <a:endParaRPr lang="en-US" altLang="ja-JP" sz="1400">
              <a:solidFill>
                <a:srgbClr val="000000"/>
              </a:solidFill>
              <a:latin typeface="Meiryo UI" pitchFamily="50" charset="-128"/>
              <a:ea typeface="Meiryo UI" pitchFamily="50" charset="-128"/>
              <a:cs typeface="Meiryo UI" pitchFamily="50" charset="-128"/>
            </a:endParaRPr>
          </a:p>
          <a:p>
            <a:pPr algn="ctr" eaLnBrk="1" fontAlgn="base" hangingPunct="1">
              <a:spcBef>
                <a:spcPct val="0"/>
              </a:spcBef>
              <a:spcAft>
                <a:spcPct val="0"/>
              </a:spcAft>
              <a:buFontTx/>
              <a:buNone/>
            </a:pPr>
            <a:r>
              <a:rPr lang="ja-JP" altLang="en-US" sz="1400">
                <a:solidFill>
                  <a:srgbClr val="000000"/>
                </a:solidFill>
                <a:latin typeface="Meiryo UI" pitchFamily="50" charset="-128"/>
                <a:ea typeface="Meiryo UI" pitchFamily="50" charset="-128"/>
                <a:cs typeface="Meiryo UI" pitchFamily="50" charset="-128"/>
              </a:rPr>
              <a:t>▲</a:t>
            </a:r>
            <a:r>
              <a:rPr lang="en-US" altLang="ja-JP" sz="1400">
                <a:solidFill>
                  <a:srgbClr val="000000"/>
                </a:solidFill>
                <a:latin typeface="Meiryo UI" pitchFamily="50" charset="-128"/>
                <a:ea typeface="Meiryo UI" pitchFamily="50" charset="-128"/>
                <a:cs typeface="Meiryo UI" pitchFamily="50" charset="-128"/>
              </a:rPr>
              <a:t>2.3</a:t>
            </a:r>
            <a:r>
              <a:rPr lang="ja-JP" altLang="en-US" sz="1400">
                <a:solidFill>
                  <a:srgbClr val="000000"/>
                </a:solidFill>
                <a:latin typeface="Meiryo UI" pitchFamily="50" charset="-128"/>
                <a:ea typeface="Meiryo UI" pitchFamily="50" charset="-128"/>
                <a:cs typeface="Meiryo UI" pitchFamily="50" charset="-128"/>
              </a:rPr>
              <a:t>％</a:t>
            </a:r>
          </a:p>
        </p:txBody>
      </p:sp>
      <p:sp>
        <p:nvSpPr>
          <p:cNvPr id="95286" name="Text Box 3" descr="市松模様 (小)"/>
          <p:cNvSpPr txBox="1">
            <a:spLocks noChangeArrowheads="1"/>
          </p:cNvSpPr>
          <p:nvPr/>
        </p:nvSpPr>
        <p:spPr bwMode="auto">
          <a:xfrm>
            <a:off x="8640763" y="2549525"/>
            <a:ext cx="12525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7256" tIns="43628" rIns="87256" bIns="43628" anchor="ctr">
            <a:spAutoFit/>
          </a:bodyPr>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400">
                <a:solidFill>
                  <a:srgbClr val="000000"/>
                </a:solidFill>
                <a:latin typeface="Meiryo UI" pitchFamily="50" charset="-128"/>
                <a:ea typeface="Meiryo UI" pitchFamily="50" charset="-128"/>
                <a:cs typeface="Meiryo UI" pitchFamily="50" charset="-128"/>
              </a:rPr>
              <a:t>H17</a:t>
            </a:r>
            <a:r>
              <a:rPr lang="ja-JP" altLang="en-US" sz="1400">
                <a:solidFill>
                  <a:srgbClr val="000000"/>
                </a:solidFill>
                <a:latin typeface="Meiryo UI" pitchFamily="50" charset="-128"/>
                <a:ea typeface="Meiryo UI" pitchFamily="50" charset="-128"/>
                <a:cs typeface="Meiryo UI" pitchFamily="50" charset="-128"/>
              </a:rPr>
              <a:t>年度改定</a:t>
            </a:r>
            <a:endParaRPr lang="en-US" altLang="ja-JP" sz="1400">
              <a:solidFill>
                <a:srgbClr val="000000"/>
              </a:solidFill>
              <a:latin typeface="Meiryo UI" pitchFamily="50" charset="-128"/>
              <a:ea typeface="Meiryo UI" pitchFamily="50" charset="-128"/>
              <a:cs typeface="Meiryo UI" pitchFamily="50" charset="-128"/>
            </a:endParaRPr>
          </a:p>
          <a:p>
            <a:pPr algn="ctr" eaLnBrk="1" fontAlgn="base" hangingPunct="1">
              <a:spcBef>
                <a:spcPct val="0"/>
              </a:spcBef>
              <a:spcAft>
                <a:spcPct val="0"/>
              </a:spcAft>
              <a:buFontTx/>
              <a:buNone/>
            </a:pPr>
            <a:r>
              <a:rPr lang="ja-JP" altLang="en-US" sz="1400">
                <a:solidFill>
                  <a:srgbClr val="000000"/>
                </a:solidFill>
                <a:latin typeface="Meiryo UI" pitchFamily="50" charset="-128"/>
                <a:ea typeface="Meiryo UI" pitchFamily="50" charset="-128"/>
                <a:cs typeface="Meiryo UI" pitchFamily="50" charset="-128"/>
              </a:rPr>
              <a:t>▲</a:t>
            </a:r>
            <a:r>
              <a:rPr lang="en-US" altLang="ja-JP" sz="1400">
                <a:solidFill>
                  <a:srgbClr val="000000"/>
                </a:solidFill>
                <a:latin typeface="Meiryo UI" pitchFamily="50" charset="-128"/>
                <a:ea typeface="Meiryo UI" pitchFamily="50" charset="-128"/>
                <a:cs typeface="Meiryo UI" pitchFamily="50" charset="-128"/>
              </a:rPr>
              <a:t>1.9</a:t>
            </a:r>
            <a:r>
              <a:rPr lang="ja-JP" altLang="en-US" sz="1400">
                <a:solidFill>
                  <a:srgbClr val="000000"/>
                </a:solidFill>
                <a:latin typeface="Meiryo UI" pitchFamily="50" charset="-128"/>
                <a:ea typeface="Meiryo UI" pitchFamily="50" charset="-128"/>
                <a:cs typeface="Meiryo UI" pitchFamily="50" charset="-128"/>
              </a:rPr>
              <a:t>％</a:t>
            </a:r>
          </a:p>
        </p:txBody>
      </p:sp>
      <p:sp>
        <p:nvSpPr>
          <p:cNvPr id="95287" name="Text Box 3" descr="市松模様 (小)"/>
          <p:cNvSpPr txBox="1">
            <a:spLocks noChangeArrowheads="1"/>
          </p:cNvSpPr>
          <p:nvPr/>
        </p:nvSpPr>
        <p:spPr bwMode="auto">
          <a:xfrm>
            <a:off x="8653463" y="2981325"/>
            <a:ext cx="12525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7256" tIns="43628" rIns="87256" bIns="43628" anchor="ctr">
            <a:spAutoFit/>
          </a:bodyPr>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400">
                <a:solidFill>
                  <a:srgbClr val="000000"/>
                </a:solidFill>
                <a:latin typeface="Meiryo UI" pitchFamily="50" charset="-128"/>
                <a:ea typeface="Meiryo UI" pitchFamily="50" charset="-128"/>
                <a:cs typeface="Meiryo UI" pitchFamily="50" charset="-128"/>
              </a:rPr>
              <a:t>H18</a:t>
            </a:r>
            <a:r>
              <a:rPr lang="ja-JP" altLang="en-US" sz="1400">
                <a:solidFill>
                  <a:srgbClr val="000000"/>
                </a:solidFill>
                <a:latin typeface="Meiryo UI" pitchFamily="50" charset="-128"/>
                <a:ea typeface="Meiryo UI" pitchFamily="50" charset="-128"/>
                <a:cs typeface="Meiryo UI" pitchFamily="50" charset="-128"/>
              </a:rPr>
              <a:t>年度改定</a:t>
            </a:r>
            <a:endParaRPr lang="en-US" altLang="ja-JP" sz="1400">
              <a:solidFill>
                <a:srgbClr val="000000"/>
              </a:solidFill>
              <a:latin typeface="Meiryo UI" pitchFamily="50" charset="-128"/>
              <a:ea typeface="Meiryo UI" pitchFamily="50" charset="-128"/>
              <a:cs typeface="Meiryo UI" pitchFamily="50" charset="-128"/>
            </a:endParaRPr>
          </a:p>
          <a:p>
            <a:pPr algn="ctr" eaLnBrk="1" fontAlgn="base" hangingPunct="1">
              <a:spcBef>
                <a:spcPct val="0"/>
              </a:spcBef>
              <a:spcAft>
                <a:spcPct val="0"/>
              </a:spcAft>
              <a:buFontTx/>
              <a:buNone/>
            </a:pPr>
            <a:r>
              <a:rPr lang="ja-JP" altLang="en-US" sz="1400">
                <a:solidFill>
                  <a:srgbClr val="000000"/>
                </a:solidFill>
                <a:latin typeface="Meiryo UI" pitchFamily="50" charset="-128"/>
                <a:ea typeface="Meiryo UI" pitchFamily="50" charset="-128"/>
                <a:cs typeface="Meiryo UI" pitchFamily="50" charset="-128"/>
              </a:rPr>
              <a:t>▲</a:t>
            </a:r>
            <a:r>
              <a:rPr lang="en-US" altLang="ja-JP" sz="1400">
                <a:solidFill>
                  <a:srgbClr val="000000"/>
                </a:solidFill>
                <a:latin typeface="Meiryo UI" pitchFamily="50" charset="-128"/>
                <a:ea typeface="Meiryo UI" pitchFamily="50" charset="-128"/>
                <a:cs typeface="Meiryo UI" pitchFamily="50" charset="-128"/>
              </a:rPr>
              <a:t>0.5</a:t>
            </a:r>
            <a:r>
              <a:rPr lang="ja-JP" altLang="en-US" sz="1400">
                <a:solidFill>
                  <a:srgbClr val="000000"/>
                </a:solidFill>
                <a:latin typeface="Meiryo UI" pitchFamily="50" charset="-128"/>
                <a:ea typeface="Meiryo UI" pitchFamily="50" charset="-128"/>
                <a:cs typeface="Meiryo UI" pitchFamily="50" charset="-128"/>
              </a:rPr>
              <a:t>％</a:t>
            </a:r>
          </a:p>
        </p:txBody>
      </p:sp>
      <p:sp>
        <p:nvSpPr>
          <p:cNvPr id="95288" name="Text Box 3" descr="市松模様 (小)"/>
          <p:cNvSpPr txBox="1">
            <a:spLocks noChangeArrowheads="1"/>
          </p:cNvSpPr>
          <p:nvPr/>
        </p:nvSpPr>
        <p:spPr bwMode="auto">
          <a:xfrm>
            <a:off x="8640763" y="3681413"/>
            <a:ext cx="12525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7256" tIns="43628" rIns="87256" bIns="43628" anchor="ctr">
            <a:spAutoFit/>
          </a:bodyPr>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400">
                <a:solidFill>
                  <a:srgbClr val="000000"/>
                </a:solidFill>
                <a:latin typeface="Meiryo UI" pitchFamily="50" charset="-128"/>
                <a:ea typeface="Meiryo UI" pitchFamily="50" charset="-128"/>
                <a:cs typeface="Meiryo UI" pitchFamily="50" charset="-128"/>
              </a:rPr>
              <a:t>H21</a:t>
            </a:r>
            <a:r>
              <a:rPr lang="ja-JP" altLang="en-US" sz="1400">
                <a:solidFill>
                  <a:srgbClr val="000000"/>
                </a:solidFill>
                <a:latin typeface="Meiryo UI" pitchFamily="50" charset="-128"/>
                <a:ea typeface="Meiryo UI" pitchFamily="50" charset="-128"/>
                <a:cs typeface="Meiryo UI" pitchFamily="50" charset="-128"/>
              </a:rPr>
              <a:t>年度改定</a:t>
            </a:r>
            <a:endParaRPr lang="en-US" altLang="ja-JP" sz="1400">
              <a:solidFill>
                <a:srgbClr val="000000"/>
              </a:solidFill>
              <a:latin typeface="Meiryo UI" pitchFamily="50" charset="-128"/>
              <a:ea typeface="Meiryo UI" pitchFamily="50" charset="-128"/>
              <a:cs typeface="Meiryo UI" pitchFamily="50" charset="-128"/>
            </a:endParaRPr>
          </a:p>
          <a:p>
            <a:pPr algn="ctr" eaLnBrk="1" fontAlgn="base" hangingPunct="1">
              <a:spcBef>
                <a:spcPct val="0"/>
              </a:spcBef>
              <a:spcAft>
                <a:spcPct val="0"/>
              </a:spcAft>
              <a:buFontTx/>
              <a:buNone/>
            </a:pPr>
            <a:r>
              <a:rPr lang="ja-JP" altLang="en-US" sz="1400">
                <a:solidFill>
                  <a:srgbClr val="000000"/>
                </a:solidFill>
                <a:latin typeface="Meiryo UI" pitchFamily="50" charset="-128"/>
                <a:ea typeface="Meiryo UI" pitchFamily="50" charset="-128"/>
                <a:cs typeface="Meiryo UI" pitchFamily="50" charset="-128"/>
              </a:rPr>
              <a:t>＋</a:t>
            </a:r>
            <a:r>
              <a:rPr lang="en-US" altLang="ja-JP" sz="1400">
                <a:solidFill>
                  <a:srgbClr val="000000"/>
                </a:solidFill>
                <a:latin typeface="Meiryo UI" pitchFamily="50" charset="-128"/>
                <a:ea typeface="Meiryo UI" pitchFamily="50" charset="-128"/>
                <a:cs typeface="Meiryo UI" pitchFamily="50" charset="-128"/>
              </a:rPr>
              <a:t>3.0</a:t>
            </a:r>
            <a:r>
              <a:rPr lang="ja-JP" altLang="en-US" sz="1400">
                <a:solidFill>
                  <a:srgbClr val="000000"/>
                </a:solidFill>
                <a:latin typeface="Meiryo UI" pitchFamily="50" charset="-128"/>
                <a:ea typeface="Meiryo UI" pitchFamily="50" charset="-128"/>
                <a:cs typeface="Meiryo UI" pitchFamily="50" charset="-128"/>
              </a:rPr>
              <a:t>％</a:t>
            </a:r>
          </a:p>
        </p:txBody>
      </p:sp>
      <p:sp>
        <p:nvSpPr>
          <p:cNvPr id="95289" name="Text Box 3" descr="市松模様 (小)"/>
          <p:cNvSpPr txBox="1">
            <a:spLocks noChangeArrowheads="1"/>
          </p:cNvSpPr>
          <p:nvPr/>
        </p:nvSpPr>
        <p:spPr bwMode="auto">
          <a:xfrm>
            <a:off x="8653463" y="4405313"/>
            <a:ext cx="12525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7256" tIns="43628" rIns="87256" bIns="43628" anchor="ctr">
            <a:spAutoFit/>
          </a:bodyPr>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400">
                <a:solidFill>
                  <a:srgbClr val="000000"/>
                </a:solidFill>
                <a:latin typeface="Meiryo UI" pitchFamily="50" charset="-128"/>
                <a:ea typeface="Meiryo UI" pitchFamily="50" charset="-128"/>
                <a:cs typeface="Meiryo UI" pitchFamily="50" charset="-128"/>
              </a:rPr>
              <a:t>H24</a:t>
            </a:r>
            <a:r>
              <a:rPr lang="ja-JP" altLang="en-US" sz="1400">
                <a:solidFill>
                  <a:srgbClr val="000000"/>
                </a:solidFill>
                <a:latin typeface="Meiryo UI" pitchFamily="50" charset="-128"/>
                <a:ea typeface="Meiryo UI" pitchFamily="50" charset="-128"/>
                <a:cs typeface="Meiryo UI" pitchFamily="50" charset="-128"/>
              </a:rPr>
              <a:t>年度改定</a:t>
            </a:r>
            <a:endParaRPr lang="en-US" altLang="ja-JP" sz="1400">
              <a:solidFill>
                <a:srgbClr val="000000"/>
              </a:solidFill>
              <a:latin typeface="Meiryo UI" pitchFamily="50" charset="-128"/>
              <a:ea typeface="Meiryo UI" pitchFamily="50" charset="-128"/>
              <a:cs typeface="Meiryo UI" pitchFamily="50" charset="-128"/>
            </a:endParaRPr>
          </a:p>
          <a:p>
            <a:pPr algn="ctr" eaLnBrk="1" fontAlgn="base" hangingPunct="1">
              <a:spcBef>
                <a:spcPct val="0"/>
              </a:spcBef>
              <a:spcAft>
                <a:spcPct val="0"/>
              </a:spcAft>
              <a:buFontTx/>
              <a:buNone/>
            </a:pPr>
            <a:r>
              <a:rPr lang="ja-JP" altLang="en-US" sz="1400">
                <a:solidFill>
                  <a:srgbClr val="000000"/>
                </a:solidFill>
                <a:latin typeface="Meiryo UI" pitchFamily="50" charset="-128"/>
                <a:ea typeface="Meiryo UI" pitchFamily="50" charset="-128"/>
                <a:cs typeface="Meiryo UI" pitchFamily="50" charset="-128"/>
              </a:rPr>
              <a:t>＋</a:t>
            </a:r>
            <a:r>
              <a:rPr lang="en-US" altLang="ja-JP" sz="1400">
                <a:solidFill>
                  <a:srgbClr val="000000"/>
                </a:solidFill>
                <a:latin typeface="Meiryo UI" pitchFamily="50" charset="-128"/>
                <a:ea typeface="Meiryo UI" pitchFamily="50" charset="-128"/>
                <a:cs typeface="Meiryo UI" pitchFamily="50" charset="-128"/>
              </a:rPr>
              <a:t>1.2</a:t>
            </a:r>
            <a:r>
              <a:rPr lang="ja-JP" altLang="en-US" sz="1400">
                <a:solidFill>
                  <a:srgbClr val="000000"/>
                </a:solidFill>
                <a:latin typeface="Meiryo UI" pitchFamily="50" charset="-128"/>
                <a:ea typeface="Meiryo UI" pitchFamily="50" charset="-128"/>
                <a:cs typeface="Meiryo UI" pitchFamily="50" charset="-128"/>
              </a:rPr>
              <a:t>％</a:t>
            </a:r>
          </a:p>
        </p:txBody>
      </p:sp>
      <p:sp>
        <p:nvSpPr>
          <p:cNvPr id="95290" name="Text Box 3" descr="市松模様 (小)"/>
          <p:cNvSpPr txBox="1">
            <a:spLocks noChangeArrowheads="1"/>
          </p:cNvSpPr>
          <p:nvPr/>
        </p:nvSpPr>
        <p:spPr bwMode="auto">
          <a:xfrm>
            <a:off x="8472488" y="4859338"/>
            <a:ext cx="15605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7256" tIns="43628" rIns="87256" bIns="43628" anchor="ctr">
            <a:spAutoFit/>
          </a:bodyPr>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z="900">
                <a:solidFill>
                  <a:srgbClr val="000000"/>
                </a:solidFill>
                <a:latin typeface="Meiryo UI" pitchFamily="50" charset="-128"/>
                <a:ea typeface="Meiryo UI" pitchFamily="50" charset="-128"/>
                <a:cs typeface="Meiryo UI" pitchFamily="50" charset="-128"/>
              </a:rPr>
              <a:t>消費税率引上げに伴う</a:t>
            </a:r>
            <a:endParaRPr lang="en-US" altLang="ja-JP" sz="900">
              <a:solidFill>
                <a:srgbClr val="000000"/>
              </a:solidFill>
              <a:latin typeface="Meiryo UI" pitchFamily="50" charset="-128"/>
              <a:ea typeface="Meiryo UI" pitchFamily="50" charset="-128"/>
              <a:cs typeface="Meiryo UI" pitchFamily="50" charset="-128"/>
            </a:endParaRPr>
          </a:p>
          <a:p>
            <a:pPr algn="ctr" eaLnBrk="1" fontAlgn="base" hangingPunct="1">
              <a:spcBef>
                <a:spcPct val="0"/>
              </a:spcBef>
              <a:spcAft>
                <a:spcPct val="0"/>
              </a:spcAft>
              <a:buFontTx/>
              <a:buNone/>
            </a:pPr>
            <a:r>
              <a:rPr lang="en-US" altLang="ja-JP" sz="900">
                <a:solidFill>
                  <a:srgbClr val="000000"/>
                </a:solidFill>
                <a:latin typeface="Meiryo UI" pitchFamily="50" charset="-128"/>
                <a:ea typeface="Meiryo UI" pitchFamily="50" charset="-128"/>
                <a:cs typeface="Meiryo UI" pitchFamily="50" charset="-128"/>
              </a:rPr>
              <a:t>H26</a:t>
            </a:r>
            <a:r>
              <a:rPr lang="ja-JP" altLang="en-US" sz="900">
                <a:solidFill>
                  <a:srgbClr val="000000"/>
                </a:solidFill>
                <a:latin typeface="Meiryo UI" pitchFamily="50" charset="-128"/>
                <a:ea typeface="Meiryo UI" pitchFamily="50" charset="-128"/>
                <a:cs typeface="Meiryo UI" pitchFamily="50" charset="-128"/>
              </a:rPr>
              <a:t>年度改定 ＋</a:t>
            </a:r>
            <a:r>
              <a:rPr lang="en-US" altLang="ja-JP" sz="900">
                <a:solidFill>
                  <a:srgbClr val="000000"/>
                </a:solidFill>
                <a:latin typeface="Meiryo UI" pitchFamily="50" charset="-128"/>
                <a:ea typeface="Meiryo UI" pitchFamily="50" charset="-128"/>
                <a:cs typeface="Meiryo UI" pitchFamily="50" charset="-128"/>
              </a:rPr>
              <a:t>0.63</a:t>
            </a:r>
            <a:r>
              <a:rPr lang="ja-JP" altLang="en-US" sz="900">
                <a:solidFill>
                  <a:srgbClr val="000000"/>
                </a:solidFill>
                <a:latin typeface="Meiryo UI" pitchFamily="50" charset="-128"/>
                <a:ea typeface="Meiryo UI" pitchFamily="50" charset="-128"/>
                <a:cs typeface="Meiryo UI" pitchFamily="50" charset="-128"/>
              </a:rPr>
              <a:t>％</a:t>
            </a:r>
          </a:p>
        </p:txBody>
      </p:sp>
      <p:sp>
        <p:nvSpPr>
          <p:cNvPr id="95291" name="Line 7"/>
          <p:cNvSpPr>
            <a:spLocks noChangeShapeType="1"/>
          </p:cNvSpPr>
          <p:nvPr/>
        </p:nvSpPr>
        <p:spPr bwMode="auto">
          <a:xfrm>
            <a:off x="15875" y="6092825"/>
            <a:ext cx="9832975"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lIns="87886" tIns="43943" rIns="87886" bIns="43943">
            <a:spAutoFit/>
          </a:bodyPr>
          <a:lstStyle/>
          <a:p>
            <a:pPr fontAlgn="base">
              <a:spcBef>
                <a:spcPct val="0"/>
              </a:spcBef>
              <a:spcAft>
                <a:spcPct val="0"/>
              </a:spcAft>
            </a:pPr>
            <a:endParaRPr lang="ja-JP" altLang="en-US">
              <a:solidFill>
                <a:prstClr val="black"/>
              </a:solidFill>
              <a:latin typeface="Arial" pitchFamily="34" charset="0"/>
            </a:endParaRPr>
          </a:p>
        </p:txBody>
      </p:sp>
      <p:sp>
        <p:nvSpPr>
          <p:cNvPr id="95292" name="Text Box 26"/>
          <p:cNvSpPr txBox="1">
            <a:spLocks noChangeArrowheads="1"/>
          </p:cNvSpPr>
          <p:nvPr/>
        </p:nvSpPr>
        <p:spPr bwMode="auto">
          <a:xfrm>
            <a:off x="1441450" y="5408613"/>
            <a:ext cx="433388" cy="684212"/>
          </a:xfrm>
          <a:prstGeom prst="rect">
            <a:avLst/>
          </a:prstGeom>
          <a:solidFill>
            <a:srgbClr val="FFFF99">
              <a:alpha val="50195"/>
            </a:srgbClr>
          </a:solidFill>
          <a:ln w="12700">
            <a:solidFill>
              <a:schemeClr val="tx1"/>
            </a:solidFill>
            <a:miter lim="800000"/>
            <a:headEnd/>
            <a:tailEnd/>
          </a:ln>
        </p:spPr>
        <p:txBody>
          <a:bodyPr vert="eaVert" lIns="87886" tIns="43943" rIns="87886" bIns="43943" anchor="ctr" anchorCtr="1"/>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50000"/>
              </a:spcBef>
              <a:spcAft>
                <a:spcPct val="0"/>
              </a:spcAft>
              <a:buFontTx/>
              <a:buNone/>
            </a:pPr>
            <a:r>
              <a:rPr lang="ja-JP" altLang="en-US" sz="1400">
                <a:solidFill>
                  <a:srgbClr val="000000"/>
                </a:solidFill>
                <a:latin typeface="Meiryo UI" pitchFamily="50" charset="-128"/>
                <a:ea typeface="Meiryo UI" pitchFamily="50" charset="-128"/>
                <a:cs typeface="Meiryo UI" pitchFamily="50" charset="-128"/>
              </a:rPr>
              <a:t>第六期</a:t>
            </a:r>
          </a:p>
        </p:txBody>
      </p:sp>
      <p:sp>
        <p:nvSpPr>
          <p:cNvPr id="95293" name="Text Box 31"/>
          <p:cNvSpPr txBox="1">
            <a:spLocks noChangeArrowheads="1"/>
          </p:cNvSpPr>
          <p:nvPr/>
        </p:nvSpPr>
        <p:spPr bwMode="auto">
          <a:xfrm>
            <a:off x="2936875" y="5387975"/>
            <a:ext cx="396875" cy="677863"/>
          </a:xfrm>
          <a:prstGeom prst="rect">
            <a:avLst/>
          </a:prstGeom>
          <a:solidFill>
            <a:srgbClr val="FF99CC">
              <a:alpha val="50195"/>
            </a:srgbClr>
          </a:solidFill>
          <a:ln w="12700">
            <a:solidFill>
              <a:schemeClr val="tx1"/>
            </a:solidFill>
            <a:miter lim="800000"/>
            <a:headEnd/>
            <a:tailEnd/>
          </a:ln>
        </p:spPr>
        <p:txBody>
          <a:bodyPr vert="eaVert" lIns="87886" tIns="43943" rIns="87886" bIns="43943" anchor="ctr" anchorCtr="1"/>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50000"/>
              </a:spcBef>
              <a:spcAft>
                <a:spcPct val="0"/>
              </a:spcAft>
              <a:buFontTx/>
              <a:buNone/>
            </a:pPr>
            <a:r>
              <a:rPr lang="ja-JP" altLang="en-US" sz="1400">
                <a:solidFill>
                  <a:srgbClr val="000000"/>
                </a:solidFill>
                <a:latin typeface="Meiryo UI" pitchFamily="50" charset="-128"/>
                <a:ea typeface="Meiryo UI" pitchFamily="50" charset="-128"/>
                <a:cs typeface="Meiryo UI" pitchFamily="50" charset="-128"/>
              </a:rPr>
              <a:t>第六期</a:t>
            </a:r>
          </a:p>
        </p:txBody>
      </p:sp>
      <p:sp>
        <p:nvSpPr>
          <p:cNvPr id="95294" name="Rectangle 18"/>
          <p:cNvSpPr>
            <a:spLocks noChangeArrowheads="1"/>
          </p:cNvSpPr>
          <p:nvPr/>
        </p:nvSpPr>
        <p:spPr bwMode="auto">
          <a:xfrm>
            <a:off x="3462338" y="5121275"/>
            <a:ext cx="2592387" cy="252413"/>
          </a:xfrm>
          <a:prstGeom prst="rect">
            <a:avLst/>
          </a:prstGeom>
          <a:solidFill>
            <a:srgbClr val="66FF66"/>
          </a:solidFill>
          <a:ln w="12700">
            <a:solidFill>
              <a:schemeClr val="tx1"/>
            </a:solidFill>
            <a:miter lim="800000"/>
            <a:headEnd/>
            <a:tailEnd/>
          </a:ln>
        </p:spPr>
        <p:txBody>
          <a:bodyPr wrap="none" lIns="87886" tIns="43943" rIns="87886" bIns="43943" anchor="ctr" anchorCtr="1"/>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400">
                <a:solidFill>
                  <a:srgbClr val="000000"/>
                </a:solidFill>
                <a:latin typeface="Meiryo UI" pitchFamily="50" charset="-128"/>
                <a:ea typeface="Meiryo UI" pitchFamily="50" charset="-128"/>
                <a:cs typeface="Meiryo UI" pitchFamily="50" charset="-128"/>
              </a:rPr>
              <a:t>10.0</a:t>
            </a:r>
            <a:r>
              <a:rPr lang="ja-JP" altLang="en-US" sz="1400">
                <a:solidFill>
                  <a:srgbClr val="000000"/>
                </a:solidFill>
                <a:latin typeface="Meiryo UI" pitchFamily="50" charset="-128"/>
                <a:ea typeface="Meiryo UI" pitchFamily="50" charset="-128"/>
                <a:cs typeface="Meiryo UI" pitchFamily="50" charset="-128"/>
              </a:rPr>
              <a:t>兆円</a:t>
            </a:r>
            <a:endParaRPr lang="ja-JP" altLang="ja-JP" sz="1400">
              <a:solidFill>
                <a:srgbClr val="000000"/>
              </a:solidFill>
              <a:latin typeface="Meiryo UI" pitchFamily="50" charset="-128"/>
              <a:ea typeface="Meiryo UI" pitchFamily="50" charset="-128"/>
              <a:cs typeface="Meiryo UI" pitchFamily="50" charset="-128"/>
            </a:endParaRPr>
          </a:p>
        </p:txBody>
      </p:sp>
      <p:sp>
        <p:nvSpPr>
          <p:cNvPr id="95295" name="Rectangle 18"/>
          <p:cNvSpPr>
            <a:spLocks noChangeArrowheads="1"/>
          </p:cNvSpPr>
          <p:nvPr/>
        </p:nvSpPr>
        <p:spPr bwMode="auto">
          <a:xfrm>
            <a:off x="3468688" y="5607050"/>
            <a:ext cx="2708275" cy="252413"/>
          </a:xfrm>
          <a:prstGeom prst="rect">
            <a:avLst/>
          </a:prstGeom>
          <a:solidFill>
            <a:srgbClr val="00B050"/>
          </a:solidFill>
          <a:ln w="12700">
            <a:solidFill>
              <a:schemeClr val="tx1"/>
            </a:solidFill>
            <a:prstDash val="dash"/>
            <a:miter lim="800000"/>
            <a:headEnd/>
            <a:tailEnd/>
          </a:ln>
        </p:spPr>
        <p:txBody>
          <a:bodyPr wrap="none" lIns="87886" tIns="43943" rIns="87886" bIns="43943" anchor="ctr" anchorCtr="1"/>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endParaRPr lang="ja-JP" altLang="ja-JP" sz="1400">
              <a:solidFill>
                <a:srgbClr val="000000"/>
              </a:solidFill>
              <a:latin typeface="Meiryo UI" pitchFamily="50" charset="-128"/>
              <a:ea typeface="Meiryo UI" pitchFamily="50" charset="-128"/>
              <a:cs typeface="Meiryo UI" pitchFamily="50" charset="-128"/>
            </a:endParaRPr>
          </a:p>
        </p:txBody>
      </p:sp>
      <p:sp>
        <p:nvSpPr>
          <p:cNvPr id="95296" name="Rectangle 18"/>
          <p:cNvSpPr>
            <a:spLocks noChangeArrowheads="1"/>
          </p:cNvSpPr>
          <p:nvPr/>
        </p:nvSpPr>
        <p:spPr bwMode="auto">
          <a:xfrm>
            <a:off x="3468688" y="5824538"/>
            <a:ext cx="2779712" cy="241300"/>
          </a:xfrm>
          <a:prstGeom prst="rect">
            <a:avLst/>
          </a:prstGeom>
          <a:solidFill>
            <a:srgbClr val="00B050"/>
          </a:solidFill>
          <a:ln w="12700">
            <a:solidFill>
              <a:schemeClr val="tx1"/>
            </a:solidFill>
            <a:prstDash val="dash"/>
            <a:miter lim="800000"/>
            <a:headEnd/>
            <a:tailEnd/>
          </a:ln>
        </p:spPr>
        <p:txBody>
          <a:bodyPr wrap="none" lIns="87886" tIns="43943" rIns="87886" bIns="43943" anchor="ctr" anchorCtr="1"/>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endParaRPr lang="ja-JP" altLang="ja-JP" sz="1400">
              <a:solidFill>
                <a:srgbClr val="000000"/>
              </a:solidFill>
              <a:latin typeface="Meiryo UI" pitchFamily="50" charset="-128"/>
              <a:ea typeface="Meiryo UI" pitchFamily="50" charset="-128"/>
              <a:cs typeface="Meiryo UI" pitchFamily="50" charset="-128"/>
            </a:endParaRPr>
          </a:p>
        </p:txBody>
      </p:sp>
      <p:sp>
        <p:nvSpPr>
          <p:cNvPr id="95297" name="AutoShape 25"/>
          <p:cNvSpPr>
            <a:spLocks/>
          </p:cNvSpPr>
          <p:nvPr/>
        </p:nvSpPr>
        <p:spPr bwMode="auto">
          <a:xfrm>
            <a:off x="6969125" y="5464175"/>
            <a:ext cx="468313" cy="396875"/>
          </a:xfrm>
          <a:prstGeom prst="rightBrace">
            <a:avLst>
              <a:gd name="adj1" fmla="val 13958"/>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7886" tIns="43943" rIns="87886" bIns="43943" anchor="ct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endParaRPr lang="ja-JP" altLang="en-US" sz="1800">
              <a:solidFill>
                <a:srgbClr val="000000"/>
              </a:solidFill>
              <a:latin typeface="Meiryo UI" pitchFamily="50" charset="-128"/>
              <a:ea typeface="Meiryo UI" pitchFamily="50" charset="-128"/>
              <a:cs typeface="Meiryo UI" pitchFamily="50" charset="-128"/>
            </a:endParaRPr>
          </a:p>
        </p:txBody>
      </p:sp>
      <p:sp>
        <p:nvSpPr>
          <p:cNvPr id="95298" name="Text Box 5" descr="市松模様 (小)"/>
          <p:cNvSpPr txBox="1">
            <a:spLocks noChangeArrowheads="1"/>
          </p:cNvSpPr>
          <p:nvPr/>
        </p:nvSpPr>
        <p:spPr bwMode="auto">
          <a:xfrm>
            <a:off x="7258050" y="5392738"/>
            <a:ext cx="15605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7256" tIns="43628" rIns="87256" bIns="43628" anchor="ctr">
            <a:spAutoFit/>
          </a:bodyPr>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800">
                <a:solidFill>
                  <a:srgbClr val="000000"/>
                </a:solidFill>
                <a:latin typeface="Meiryo UI" pitchFamily="50" charset="-128"/>
                <a:ea typeface="Meiryo UI" pitchFamily="50" charset="-128"/>
                <a:cs typeface="Meiryo UI" pitchFamily="50" charset="-128"/>
              </a:rPr>
              <a:t>5,514</a:t>
            </a:r>
            <a:r>
              <a:rPr lang="ja-JP" altLang="en-US" sz="1800">
                <a:solidFill>
                  <a:srgbClr val="000000"/>
                </a:solidFill>
                <a:latin typeface="Meiryo UI" pitchFamily="50" charset="-128"/>
                <a:ea typeface="Meiryo UI" pitchFamily="50" charset="-128"/>
                <a:cs typeface="Meiryo UI" pitchFamily="50" charset="-128"/>
              </a:rPr>
              <a:t>円</a:t>
            </a:r>
          </a:p>
          <a:p>
            <a:pPr algn="ctr" eaLnBrk="1" fontAlgn="base" hangingPunct="1">
              <a:spcBef>
                <a:spcPct val="0"/>
              </a:spcBef>
              <a:spcAft>
                <a:spcPct val="0"/>
              </a:spcAft>
              <a:buFontTx/>
              <a:buNone/>
            </a:pPr>
            <a:r>
              <a:rPr lang="ja-JP" altLang="en-US" sz="1800">
                <a:solidFill>
                  <a:srgbClr val="000000"/>
                </a:solidFill>
                <a:latin typeface="Meiryo UI" pitchFamily="50" charset="-128"/>
                <a:ea typeface="Meiryo UI" pitchFamily="50" charset="-128"/>
                <a:cs typeface="Meiryo UI" pitchFamily="50" charset="-128"/>
              </a:rPr>
              <a:t>（全国平均）</a:t>
            </a:r>
          </a:p>
        </p:txBody>
      </p:sp>
      <p:sp>
        <p:nvSpPr>
          <p:cNvPr id="95299" name="Text Box 3" descr="市松模様 (小)"/>
          <p:cNvSpPr txBox="1">
            <a:spLocks noChangeArrowheads="1"/>
          </p:cNvSpPr>
          <p:nvPr/>
        </p:nvSpPr>
        <p:spPr bwMode="auto">
          <a:xfrm>
            <a:off x="8669338" y="5122863"/>
            <a:ext cx="12525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7256" tIns="43628" rIns="87256" bIns="43628" anchor="ctr">
            <a:spAutoFit/>
          </a:bodyPr>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en-US" altLang="ja-JP" sz="1400">
                <a:solidFill>
                  <a:srgbClr val="000000"/>
                </a:solidFill>
                <a:latin typeface="Meiryo UI" pitchFamily="50" charset="-128"/>
                <a:ea typeface="Meiryo UI" pitchFamily="50" charset="-128"/>
                <a:cs typeface="Meiryo UI" pitchFamily="50" charset="-128"/>
              </a:rPr>
              <a:t>H27</a:t>
            </a:r>
            <a:r>
              <a:rPr lang="ja-JP" altLang="en-US" sz="1400">
                <a:solidFill>
                  <a:srgbClr val="000000"/>
                </a:solidFill>
                <a:latin typeface="Meiryo UI" pitchFamily="50" charset="-128"/>
                <a:ea typeface="Meiryo UI" pitchFamily="50" charset="-128"/>
                <a:cs typeface="Meiryo UI" pitchFamily="50" charset="-128"/>
              </a:rPr>
              <a:t>年度改定</a:t>
            </a:r>
            <a:endParaRPr lang="en-US" altLang="ja-JP" sz="1400">
              <a:solidFill>
                <a:srgbClr val="000000"/>
              </a:solidFill>
              <a:latin typeface="Meiryo UI" pitchFamily="50" charset="-128"/>
              <a:ea typeface="Meiryo UI" pitchFamily="50" charset="-128"/>
              <a:cs typeface="Meiryo UI" pitchFamily="50" charset="-128"/>
            </a:endParaRPr>
          </a:p>
          <a:p>
            <a:pPr algn="ctr" eaLnBrk="1" fontAlgn="base" hangingPunct="1">
              <a:spcBef>
                <a:spcPct val="0"/>
              </a:spcBef>
              <a:spcAft>
                <a:spcPct val="0"/>
              </a:spcAft>
              <a:buFontTx/>
              <a:buNone/>
            </a:pPr>
            <a:r>
              <a:rPr lang="ja-JP" altLang="en-US" sz="1400">
                <a:solidFill>
                  <a:srgbClr val="000000"/>
                </a:solidFill>
                <a:latin typeface="Meiryo UI" pitchFamily="50" charset="-128"/>
                <a:ea typeface="Meiryo UI" pitchFamily="50" charset="-128"/>
                <a:cs typeface="Meiryo UI" pitchFamily="50" charset="-128"/>
              </a:rPr>
              <a:t>▲</a:t>
            </a:r>
            <a:r>
              <a:rPr lang="en-US" altLang="ja-JP" sz="1400">
                <a:solidFill>
                  <a:srgbClr val="000000"/>
                </a:solidFill>
                <a:latin typeface="Meiryo UI" pitchFamily="50" charset="-128"/>
                <a:ea typeface="Meiryo UI" pitchFamily="50" charset="-128"/>
                <a:cs typeface="Meiryo UI" pitchFamily="50" charset="-128"/>
              </a:rPr>
              <a:t>2.27</a:t>
            </a:r>
            <a:r>
              <a:rPr lang="ja-JP" altLang="en-US" sz="1400">
                <a:solidFill>
                  <a:srgbClr val="000000"/>
                </a:solidFill>
                <a:latin typeface="Meiryo UI" pitchFamily="50" charset="-128"/>
                <a:ea typeface="Meiryo UI" pitchFamily="50" charset="-128"/>
                <a:cs typeface="Meiryo UI" pitchFamily="50" charset="-128"/>
              </a:rPr>
              <a:t>％</a:t>
            </a:r>
          </a:p>
        </p:txBody>
      </p:sp>
      <p:sp>
        <p:nvSpPr>
          <p:cNvPr id="95300" name="Text Box 2" descr="市松模様 (小)"/>
          <p:cNvSpPr txBox="1">
            <a:spLocks noChangeArrowheads="1"/>
          </p:cNvSpPr>
          <p:nvPr/>
        </p:nvSpPr>
        <p:spPr bwMode="auto">
          <a:xfrm>
            <a:off x="-14288" y="6103938"/>
            <a:ext cx="164306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nchor="ctr">
            <a:spAutoFit/>
          </a:bodyPr>
          <a:lstStyle>
            <a:lvl1pPr defTabSz="7620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620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620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620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620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lnSpc>
                <a:spcPts val="2200"/>
              </a:lnSpc>
              <a:spcBef>
                <a:spcPct val="0"/>
              </a:spcBef>
              <a:spcAft>
                <a:spcPct val="0"/>
              </a:spcAft>
              <a:buFontTx/>
              <a:buNone/>
            </a:pPr>
            <a:r>
              <a:rPr lang="ja-JP" altLang="en-US" sz="1600">
                <a:solidFill>
                  <a:srgbClr val="000000"/>
                </a:solidFill>
                <a:latin typeface="Meiryo UI" pitchFamily="50" charset="-128"/>
                <a:ea typeface="Meiryo UI" pitchFamily="50" charset="-128"/>
                <a:cs typeface="Meiryo UI" pitchFamily="50" charset="-128"/>
              </a:rPr>
              <a:t>２０２０年度</a:t>
            </a:r>
            <a:endParaRPr lang="en-US" altLang="ja-JP" sz="1600">
              <a:solidFill>
                <a:srgbClr val="000000"/>
              </a:solidFill>
              <a:latin typeface="Meiryo UI" pitchFamily="50" charset="-128"/>
              <a:ea typeface="Meiryo UI" pitchFamily="50" charset="-128"/>
              <a:cs typeface="Meiryo UI" pitchFamily="50" charset="-128"/>
            </a:endParaRPr>
          </a:p>
        </p:txBody>
      </p:sp>
      <p:sp>
        <p:nvSpPr>
          <p:cNvPr id="95301" name="Rectangle 18"/>
          <p:cNvSpPr>
            <a:spLocks noChangeArrowheads="1"/>
          </p:cNvSpPr>
          <p:nvPr/>
        </p:nvSpPr>
        <p:spPr bwMode="auto">
          <a:xfrm>
            <a:off x="3468688" y="6311900"/>
            <a:ext cx="3968750" cy="217488"/>
          </a:xfrm>
          <a:prstGeom prst="rect">
            <a:avLst/>
          </a:prstGeom>
          <a:solidFill>
            <a:srgbClr val="0070C0"/>
          </a:solidFill>
          <a:ln w="12700">
            <a:solidFill>
              <a:schemeClr val="tx1"/>
            </a:solidFill>
            <a:prstDash val="dash"/>
            <a:miter lim="800000"/>
            <a:headEnd/>
            <a:tailEnd/>
          </a:ln>
        </p:spPr>
        <p:txBody>
          <a:bodyPr wrap="none" lIns="87886" tIns="43943" rIns="87886" bIns="43943" anchor="ctr" anchorCtr="1"/>
          <a:lstStyle>
            <a:lvl1pPr defTabSz="72707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37931725" indent="-37474525" defTabSz="72707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2707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2707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2707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endParaRPr lang="ja-JP" altLang="ja-JP" sz="1400">
              <a:solidFill>
                <a:srgbClr val="000000"/>
              </a:solidFill>
              <a:latin typeface="Meiryo UI" pitchFamily="50" charset="-128"/>
              <a:ea typeface="Meiryo UI" pitchFamily="50" charset="-128"/>
              <a:cs typeface="Meiryo UI" pitchFamily="50" charset="-128"/>
            </a:endParaRPr>
          </a:p>
        </p:txBody>
      </p:sp>
      <p:sp>
        <p:nvSpPr>
          <p:cNvPr id="95302" name="スライド番号プレースホルダー 5"/>
          <p:cNvSpPr txBox="1">
            <a:spLocks noGrp="1"/>
          </p:cNvSpPr>
          <p:nvPr/>
        </p:nvSpPr>
        <p:spPr bwMode="auto">
          <a:xfrm>
            <a:off x="7594600" y="6326188"/>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fontAlgn="base" hangingPunct="1">
              <a:spcBef>
                <a:spcPct val="0"/>
              </a:spcBef>
              <a:spcAft>
                <a:spcPct val="0"/>
              </a:spcAft>
              <a:buFontTx/>
              <a:buNone/>
            </a:pPr>
            <a:endParaRPr kumimoji="0" lang="en-US" altLang="ja-JP" sz="1400">
              <a:solidFill>
                <a:srgbClr val="000000"/>
              </a:solidFill>
              <a:latin typeface="Arial" pitchFamily="34" charset="0"/>
            </a:endParaRPr>
          </a:p>
          <a:p>
            <a:pPr algn="r" eaLnBrk="1" fontAlgn="base" hangingPunct="1">
              <a:spcBef>
                <a:spcPct val="0"/>
              </a:spcBef>
              <a:spcAft>
                <a:spcPct val="0"/>
              </a:spcAft>
              <a:buFontTx/>
              <a:buNone/>
            </a:pPr>
            <a:fld id="{85D9B9CE-B559-4143-8D2A-A00663A86CF1}" type="slidenum">
              <a:rPr kumimoji="0" lang="en-US" altLang="ja-JP" sz="1400" smtClean="0">
                <a:solidFill>
                  <a:srgbClr val="000000"/>
                </a:solidFill>
                <a:latin typeface="Arial" pitchFamily="34" charset="0"/>
              </a:rPr>
              <a:pPr algn="r" eaLnBrk="1" fontAlgn="base" hangingPunct="1">
                <a:spcBef>
                  <a:spcPct val="0"/>
                </a:spcBef>
                <a:spcAft>
                  <a:spcPct val="0"/>
                </a:spcAft>
                <a:buFontTx/>
                <a:buNone/>
              </a:pPr>
              <a:t>4</a:t>
            </a:fld>
            <a:endParaRPr kumimoji="0" lang="en-US" altLang="ja-JP" sz="1400">
              <a:solidFill>
                <a:srgbClr val="000000"/>
              </a:solidFill>
              <a:latin typeface="Arial" pitchFamily="34" charset="0"/>
            </a:endParaRPr>
          </a:p>
        </p:txBody>
      </p:sp>
      <p:sp>
        <p:nvSpPr>
          <p:cNvPr id="74" name="AutoShape 32"/>
          <p:cNvSpPr>
            <a:spLocks noChangeArrowheads="1"/>
          </p:cNvSpPr>
          <p:nvPr/>
        </p:nvSpPr>
        <p:spPr bwMode="auto">
          <a:xfrm>
            <a:off x="80963" y="436563"/>
            <a:ext cx="9747250" cy="954087"/>
          </a:xfrm>
          <a:prstGeom prst="roundRect">
            <a:avLst/>
          </a:prstGeom>
          <a:solidFill>
            <a:schemeClr val="accent3">
              <a:lumMod val="20000"/>
              <a:lumOff val="80000"/>
            </a:schemeClr>
          </a:solidFill>
          <a:ln w="6350"/>
        </p:spPr>
        <p:style>
          <a:lnRef idx="2">
            <a:schemeClr val="accent3"/>
          </a:lnRef>
          <a:fillRef idx="1">
            <a:schemeClr val="lt1"/>
          </a:fillRef>
          <a:effectRef idx="0">
            <a:schemeClr val="accent3"/>
          </a:effectRef>
          <a:fontRef idx="minor">
            <a:schemeClr val="dk1"/>
          </a:fontRef>
        </p:style>
        <p:txBody>
          <a:bodyPr tIns="0" bIns="0" anchor="ctr">
            <a:spAutoFit/>
          </a:bodyPr>
          <a:lstStyle/>
          <a:p>
            <a:pPr marL="216000" indent="-216000">
              <a:defRPr/>
            </a:pP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区市町村は３年を１期（２００５年度までは５年を１期）とする介護保険事業計画を策定し、３年ごとに見直しを行う。</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6000" indent="-216000">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保険料は、３年ごとに、事業計画に定めるサービス費用見込額等に基づき、３年間を通じて財政の均衡を保つよう設定。</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6000" indent="-216000">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高齢化の進展により、</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年には保険料が現在の</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5000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円程度から</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8200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円程度に上昇することが見込まれており、地域包括ケアシステムの構築を図る一方、介護保険制度の持続可能性の確保のための重点化・効率化も必要となっている。</a:t>
            </a:r>
          </a:p>
        </p:txBody>
      </p:sp>
      <p:sp>
        <p:nvSpPr>
          <p:cNvPr id="75" name="正方形/長方形 74"/>
          <p:cNvSpPr/>
          <p:nvPr/>
        </p:nvSpPr>
        <p:spPr>
          <a:xfrm>
            <a:off x="14288" y="14288"/>
            <a:ext cx="9888537" cy="361950"/>
          </a:xfrm>
          <a:prstGeom prst="rect">
            <a:avLst/>
          </a:prstGeom>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lIns="91357" tIns="72000" rIns="91357" bIns="0" anchor="ctr"/>
          <a:lstStyle/>
          <a:p>
            <a:pPr algn="ctr">
              <a:defRPr/>
            </a:pP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介護給付と保険料の推移</a:t>
            </a:r>
          </a:p>
        </p:txBody>
      </p:sp>
    </p:spTree>
    <p:extLst>
      <p:ext uri="{BB962C8B-B14F-4D97-AF65-F5344CB8AC3E}">
        <p14:creationId xmlns:p14="http://schemas.microsoft.com/office/powerpoint/2010/main" val="3604267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図 7"/>
          <p:cNvPicPr>
            <a:picLocks noChangeAspect="1" noChangeArrowheads="1"/>
          </p:cNvPicPr>
          <p:nvPr/>
        </p:nvPicPr>
        <p:blipFill>
          <a:blip r:embed="rId3">
            <a:extLst>
              <a:ext uri="{28A0092B-C50C-407E-A947-70E740481C1C}">
                <a14:useLocalDpi xmlns:a14="http://schemas.microsoft.com/office/drawing/2010/main" val="0"/>
              </a:ext>
            </a:extLst>
          </a:blip>
          <a:srcRect t="7977"/>
          <a:stretch>
            <a:fillRect/>
          </a:stretch>
        </p:blipFill>
        <p:spPr bwMode="auto">
          <a:xfrm>
            <a:off x="128588" y="2605088"/>
            <a:ext cx="6002337"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p:cNvSpPr txBox="1"/>
          <p:nvPr/>
        </p:nvSpPr>
        <p:spPr>
          <a:xfrm>
            <a:off x="128588" y="6194425"/>
            <a:ext cx="6383337" cy="241300"/>
          </a:xfrm>
          <a:prstGeom prst="rect">
            <a:avLst/>
          </a:prstGeom>
          <a:noFill/>
        </p:spPr>
        <p:txBody>
          <a:bodyPr>
            <a:spAutoFit/>
          </a:bodyPr>
          <a:lstStyle/>
          <a:p>
            <a:pPr fontAlgn="base">
              <a:spcBef>
                <a:spcPct val="0"/>
              </a:spcBef>
              <a:spcAft>
                <a:spcPct val="0"/>
              </a:spcAft>
              <a:defRPr/>
            </a:pPr>
            <a:r>
              <a:rPr lang="ja-JP"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出所）国立社会保障人口問題研究所</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のデータをもとに三菱ＵＦＪリサーチ＆コンサルティングが作成</a:t>
            </a:r>
            <a:endParaRPr lang="ja-JP"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10"/>
          <p:cNvSpPr>
            <a:spLocks noChangeArrowheads="1"/>
          </p:cNvSpPr>
          <p:nvPr/>
        </p:nvSpPr>
        <p:spPr bwMode="auto">
          <a:xfrm>
            <a:off x="6105650" y="977868"/>
            <a:ext cx="3658248" cy="5043420"/>
          </a:xfrm>
          <a:prstGeom prst="roundRect">
            <a:avLst>
              <a:gd name="adj" fmla="val 7394"/>
            </a:avLst>
          </a:prstGeom>
          <a:ln w="28575"/>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lIns="166154" tIns="166154" rIns="166154" bIns="66462"/>
          <a:lstStyle>
            <a:lvl1pPr marL="185738" indent="-185738"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ts val="0"/>
              </a:spcBef>
              <a:spcAft>
                <a:spcPts val="554"/>
              </a:spcAft>
              <a:buFont typeface="Arial" pitchFamily="34" charset="0"/>
              <a:buNone/>
              <a:defRPr/>
            </a:pPr>
            <a:r>
              <a:rPr lang="ja-JP" altLang="en-US" sz="2215" dirty="0">
                <a:solidFill>
                  <a:prstClr val="black"/>
                </a:solidFill>
                <a:latin typeface="メイリオ" pitchFamily="50" charset="-128"/>
                <a:ea typeface="メイリオ" pitchFamily="50" charset="-128"/>
                <a:cs typeface="メイリオ" pitchFamily="50" charset="-128"/>
              </a:rPr>
              <a:t>増大する地域のニーズに応える方法</a:t>
            </a:r>
            <a:endParaRPr lang="en-US" altLang="ja-JP" sz="2215" dirty="0">
              <a:solidFill>
                <a:prstClr val="black"/>
              </a:solidFill>
              <a:latin typeface="メイリオ" pitchFamily="50" charset="-128"/>
              <a:ea typeface="メイリオ" pitchFamily="50" charset="-128"/>
              <a:cs typeface="メイリオ" pitchFamily="50" charset="-128"/>
            </a:endParaRPr>
          </a:p>
        </p:txBody>
      </p:sp>
      <p:sp>
        <p:nvSpPr>
          <p:cNvPr id="11" name="角丸四角形 10"/>
          <p:cNvSpPr>
            <a:spLocks noChangeArrowheads="1"/>
          </p:cNvSpPr>
          <p:nvPr/>
        </p:nvSpPr>
        <p:spPr bwMode="auto">
          <a:xfrm>
            <a:off x="211138" y="977900"/>
            <a:ext cx="2306637" cy="636588"/>
          </a:xfrm>
          <a:prstGeom prst="roundRect">
            <a:avLst/>
          </a:prstGeom>
          <a:ln w="28575"/>
          <a:effectLst>
            <a:outerShdw blurRad="152400" dist="76200" dir="36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lIns="166154" tIns="166154" rIns="166154" bIns="66462" anchor="ctr">
            <a:spAutoFit/>
          </a:bodyPr>
          <a:lstStyle>
            <a:lvl1pPr marL="185738" indent="-185738"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algn="ctr" eaLnBrk="1" fontAlgn="base" hangingPunct="1">
              <a:spcBef>
                <a:spcPts val="0"/>
              </a:spcBef>
              <a:spcAft>
                <a:spcPts val="554"/>
              </a:spcAft>
              <a:buFont typeface="Arial" pitchFamily="34" charset="0"/>
              <a:buNone/>
              <a:defRPr/>
            </a:pPr>
            <a:r>
              <a:rPr lang="ja-JP" altLang="en-US" sz="2215" dirty="0">
                <a:solidFill>
                  <a:prstClr val="black"/>
                </a:solidFill>
                <a:latin typeface="メイリオ" pitchFamily="50" charset="-128"/>
                <a:ea typeface="メイリオ" pitchFamily="50" charset="-128"/>
                <a:cs typeface="メイリオ" pitchFamily="50" charset="-128"/>
              </a:rPr>
              <a:t>人口減少社会</a:t>
            </a:r>
            <a:endParaRPr lang="en-US" altLang="ja-JP" sz="2215" dirty="0">
              <a:solidFill>
                <a:prstClr val="black"/>
              </a:solidFill>
              <a:latin typeface="メイリオ" pitchFamily="50" charset="-128"/>
              <a:ea typeface="メイリオ" pitchFamily="50" charset="-128"/>
              <a:cs typeface="メイリオ" pitchFamily="50" charset="-128"/>
            </a:endParaRPr>
          </a:p>
        </p:txBody>
      </p:sp>
      <p:sp>
        <p:nvSpPr>
          <p:cNvPr id="12" name="角丸四角形 11"/>
          <p:cNvSpPr>
            <a:spLocks noChangeArrowheads="1"/>
          </p:cNvSpPr>
          <p:nvPr/>
        </p:nvSpPr>
        <p:spPr bwMode="auto">
          <a:xfrm>
            <a:off x="3155950" y="977900"/>
            <a:ext cx="2306638" cy="636588"/>
          </a:xfrm>
          <a:prstGeom prst="roundRect">
            <a:avLst/>
          </a:prstGeom>
          <a:ln w="28575"/>
          <a:effectLst>
            <a:outerShdw blurRad="152400" dist="76200" dir="36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lIns="166154" tIns="166154" rIns="166154" bIns="66462" anchor="ctr">
            <a:spAutoFit/>
          </a:bodyPr>
          <a:lstStyle>
            <a:lvl1pPr marL="185738" indent="-185738"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algn="ctr" eaLnBrk="1" fontAlgn="base" hangingPunct="1">
              <a:spcBef>
                <a:spcPts val="0"/>
              </a:spcBef>
              <a:spcAft>
                <a:spcPts val="554"/>
              </a:spcAft>
              <a:buFont typeface="Arial" pitchFamily="34" charset="0"/>
              <a:buNone/>
              <a:defRPr/>
            </a:pPr>
            <a:r>
              <a:rPr lang="ja-JP" altLang="en-US" sz="2215" dirty="0">
                <a:solidFill>
                  <a:prstClr val="black"/>
                </a:solidFill>
                <a:latin typeface="メイリオ" pitchFamily="50" charset="-128"/>
                <a:ea typeface="メイリオ" pitchFamily="50" charset="-128"/>
                <a:cs typeface="メイリオ" pitchFamily="50" charset="-128"/>
              </a:rPr>
              <a:t>担い手の不足</a:t>
            </a:r>
            <a:endParaRPr lang="en-US" altLang="ja-JP" sz="2215" dirty="0">
              <a:solidFill>
                <a:prstClr val="black"/>
              </a:solidFill>
              <a:latin typeface="メイリオ" pitchFamily="50" charset="-128"/>
              <a:ea typeface="メイリオ" pitchFamily="50" charset="-128"/>
              <a:cs typeface="メイリオ" pitchFamily="50" charset="-128"/>
            </a:endParaRPr>
          </a:p>
        </p:txBody>
      </p:sp>
      <p:sp>
        <p:nvSpPr>
          <p:cNvPr id="15" name="テキスト ボックス 14"/>
          <p:cNvSpPr txBox="1"/>
          <p:nvPr/>
        </p:nvSpPr>
        <p:spPr>
          <a:xfrm>
            <a:off x="704531" y="2140900"/>
            <a:ext cx="4464496" cy="309540"/>
          </a:xfrm>
          <a:prstGeom prst="round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tIns="33231" bIns="0">
            <a:spAutoFit/>
          </a:bodyPr>
          <a:lstStyle/>
          <a:p>
            <a:pPr algn="ctr" fontAlgn="base">
              <a:spcBef>
                <a:spcPct val="0"/>
              </a:spcBef>
              <a:spcAft>
                <a:spcPct val="0"/>
              </a:spcAft>
              <a:defRPr/>
            </a:pP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2010</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の人口</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100</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とした場合の</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推計値</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0"/>
          <p:cNvSpPr>
            <a:spLocks noChangeArrowheads="1"/>
          </p:cNvSpPr>
          <p:nvPr/>
        </p:nvSpPr>
        <p:spPr bwMode="auto">
          <a:xfrm>
            <a:off x="6228053" y="2136241"/>
            <a:ext cx="3413449" cy="1617361"/>
          </a:xfrm>
          <a:prstGeom prst="roundRect">
            <a:avLst/>
          </a:prstGeom>
          <a:ln/>
          <a:effectLst>
            <a:glow rad="101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lIns="132923" tIns="166154" rIns="132923" bIns="99692" anchor="ctr">
            <a:spAutoFit/>
          </a:bodyPr>
          <a:lstStyle>
            <a:lvl1pPr marL="185738" indent="-185738"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ts val="554"/>
              </a:spcBef>
              <a:spcAft>
                <a:spcPts val="554"/>
              </a:spcAft>
              <a:buFont typeface="Arial" pitchFamily="34" charset="0"/>
              <a:buNone/>
              <a:defRPr/>
            </a:pPr>
            <a:r>
              <a:rPr lang="ja-JP" altLang="en-US" sz="2585" b="1" dirty="0">
                <a:solidFill>
                  <a:prstClr val="black"/>
                </a:solidFill>
                <a:latin typeface="メイリオ" pitchFamily="50" charset="-128"/>
                <a:ea typeface="メイリオ" pitchFamily="50" charset="-128"/>
                <a:cs typeface="メイリオ" pitchFamily="50" charset="-128"/>
              </a:rPr>
              <a:t>① 活動的生活の継続による介護予防の強化</a:t>
            </a:r>
            <a:endParaRPr lang="en-US" altLang="ja-JP" sz="2585" b="1" dirty="0">
              <a:solidFill>
                <a:prstClr val="black"/>
              </a:solidFill>
              <a:latin typeface="メイリオ" pitchFamily="50" charset="-128"/>
              <a:ea typeface="メイリオ" pitchFamily="50" charset="-128"/>
              <a:cs typeface="メイリオ" pitchFamily="50" charset="-128"/>
            </a:endParaRPr>
          </a:p>
        </p:txBody>
      </p:sp>
      <p:sp>
        <p:nvSpPr>
          <p:cNvPr id="20485" name="正方形/長方形 10"/>
          <p:cNvSpPr>
            <a:spLocks noChangeArrowheads="1"/>
          </p:cNvSpPr>
          <p:nvPr/>
        </p:nvSpPr>
        <p:spPr bwMode="auto">
          <a:xfrm>
            <a:off x="6228053" y="4049499"/>
            <a:ext cx="3413449" cy="1617361"/>
          </a:xfrm>
          <a:prstGeom prst="roundRect">
            <a:avLst/>
          </a:prstGeom>
          <a:ln/>
          <a:effectLst>
            <a:glow rad="101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lIns="132923" tIns="166154" rIns="132923" bIns="99692" anchor="ctr">
            <a:spAutoFit/>
          </a:bodyPr>
          <a:lstStyle>
            <a:lvl1pPr marL="185738" indent="-185738"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ts val="554"/>
              </a:spcBef>
              <a:spcAft>
                <a:spcPts val="554"/>
              </a:spcAft>
              <a:buFont typeface="Arial" pitchFamily="34" charset="0"/>
              <a:buNone/>
              <a:defRPr/>
            </a:pPr>
            <a:r>
              <a:rPr lang="ja-JP" altLang="en-US" sz="2585" b="1" dirty="0">
                <a:solidFill>
                  <a:prstClr val="black"/>
                </a:solidFill>
                <a:latin typeface="メイリオ" pitchFamily="50" charset="-128"/>
                <a:ea typeface="メイリオ" pitchFamily="50" charset="-128"/>
                <a:cs typeface="メイリオ" pitchFamily="50" charset="-128"/>
              </a:rPr>
              <a:t>② 専門職以外の生活支援の担い手の確保</a:t>
            </a:r>
            <a:endParaRPr lang="en-US" altLang="ja-JP" sz="2585" b="1" dirty="0">
              <a:solidFill>
                <a:prstClr val="black"/>
              </a:solidFill>
              <a:latin typeface="メイリオ" pitchFamily="50" charset="-128"/>
              <a:ea typeface="メイリオ" pitchFamily="50" charset="-128"/>
              <a:cs typeface="メイリオ" pitchFamily="50" charset="-128"/>
            </a:endParaRPr>
          </a:p>
        </p:txBody>
      </p:sp>
      <p:sp>
        <p:nvSpPr>
          <p:cNvPr id="34835" name="スライド番号プレースホルダー 1"/>
          <p:cNvSpPr txBox="1">
            <a:spLocks/>
          </p:cNvSpPr>
          <p:nvPr/>
        </p:nvSpPr>
        <p:spPr bwMode="auto">
          <a:xfrm>
            <a:off x="7610475" y="6548438"/>
            <a:ext cx="231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fontAlgn="base" hangingPunct="1">
              <a:spcAft>
                <a:spcPct val="0"/>
              </a:spcAft>
              <a:buFontTx/>
              <a:buNone/>
              <a:defRPr/>
            </a:pPr>
            <a:fld id="{771901C9-0DA4-4749-B25F-DF7BC4111823}" type="slidenum">
              <a:rPr lang="ja-JP" altLang="en-US" sz="1292">
                <a:solidFill>
                  <a:prstClr val="black"/>
                </a:solidFill>
                <a:latin typeface="Arial" panose="020B0604020202020204" pitchFamily="34" charset="0"/>
                <a:ea typeface="HGPｺﾞｼｯｸE" panose="020B0900000000000000" pitchFamily="50" charset="-128"/>
              </a:rPr>
              <a:pPr algn="r" eaLnBrk="1" fontAlgn="base" hangingPunct="1">
                <a:spcAft>
                  <a:spcPct val="0"/>
                </a:spcAft>
                <a:buFontTx/>
                <a:buNone/>
                <a:defRPr/>
              </a:pPr>
              <a:t>5</a:t>
            </a:fld>
            <a:endParaRPr lang="ja-JP" altLang="en-US" sz="1292">
              <a:solidFill>
                <a:prstClr val="black"/>
              </a:solidFill>
              <a:latin typeface="Arial" panose="020B0604020202020204" pitchFamily="34" charset="0"/>
              <a:ea typeface="HGPｺﾞｼｯｸE" panose="020B0900000000000000" pitchFamily="50" charset="-128"/>
            </a:endParaRPr>
          </a:p>
        </p:txBody>
      </p:sp>
      <p:sp>
        <p:nvSpPr>
          <p:cNvPr id="4" name="十字形 3"/>
          <p:cNvSpPr/>
          <p:nvPr/>
        </p:nvSpPr>
        <p:spPr>
          <a:xfrm>
            <a:off x="2593975" y="1073150"/>
            <a:ext cx="485775" cy="447675"/>
          </a:xfrm>
          <a:prstGeom prst="plus">
            <a:avLst>
              <a:gd name="adj" fmla="val 36040"/>
            </a:avLst>
          </a:prstGeom>
          <a:effectLst>
            <a:outerShdw blurRad="50800" dist="635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6" name="右矢印 5"/>
          <p:cNvSpPr/>
          <p:nvPr/>
        </p:nvSpPr>
        <p:spPr>
          <a:xfrm>
            <a:off x="5529263" y="1073150"/>
            <a:ext cx="485775" cy="541338"/>
          </a:xfrm>
          <a:prstGeom prst="rightArrow">
            <a:avLst/>
          </a:prstGeom>
          <a:effectLst>
            <a:outerShdw blurRad="50800" dist="635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2" name="テキスト ボックス 1"/>
          <p:cNvSpPr txBox="1"/>
          <p:nvPr/>
        </p:nvSpPr>
        <p:spPr>
          <a:xfrm>
            <a:off x="2827338" y="2562225"/>
            <a:ext cx="1196975" cy="381000"/>
          </a:xfrm>
          <a:prstGeom prst="wedgeRoundRectCallout">
            <a:avLst>
              <a:gd name="adj1" fmla="val 29717"/>
              <a:gd name="adj2" fmla="val 146880"/>
              <a:gd name="adj3" fmla="val 16667"/>
            </a:avLst>
          </a:prstGeom>
          <a:effectLst>
            <a:outerShdw blurRad="50800" dist="635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none" tIns="66462" bIns="0">
            <a:spAutoFit/>
          </a:bodyPr>
          <a:lstStyle/>
          <a:p>
            <a:pPr fontAlgn="base">
              <a:spcBef>
                <a:spcPct val="0"/>
              </a:spcBef>
              <a:spcAft>
                <a:spcPct val="0"/>
              </a:spcAft>
              <a:defRPr/>
            </a:pPr>
            <a:r>
              <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75</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歳以上</a:t>
            </a:r>
          </a:p>
        </p:txBody>
      </p:sp>
      <p:sp>
        <p:nvSpPr>
          <p:cNvPr id="18" name="テキスト ボックス 17"/>
          <p:cNvSpPr txBox="1"/>
          <p:nvPr/>
        </p:nvSpPr>
        <p:spPr>
          <a:xfrm>
            <a:off x="2827338" y="4954588"/>
            <a:ext cx="1252537" cy="381000"/>
          </a:xfrm>
          <a:prstGeom prst="wedgeRoundRectCallout">
            <a:avLst>
              <a:gd name="adj1" fmla="val 28631"/>
              <a:gd name="adj2" fmla="val -142824"/>
              <a:gd name="adj3" fmla="val 16667"/>
            </a:avLst>
          </a:prstGeom>
          <a:effectLst>
            <a:outerShdw blurRad="50800" dist="635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none" tIns="66462" bIns="0">
            <a:spAutoFit/>
          </a:bodyPr>
          <a:lstStyle/>
          <a:p>
            <a:pPr fontAlgn="base">
              <a:spcBef>
                <a:spcPct val="0"/>
              </a:spcBef>
              <a:spcAft>
                <a:spcPct val="0"/>
              </a:spcAft>
              <a:defRPr/>
            </a:pPr>
            <a:r>
              <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15</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64</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歳</a:t>
            </a:r>
          </a:p>
        </p:txBody>
      </p:sp>
      <p:grpSp>
        <p:nvGrpSpPr>
          <p:cNvPr id="96279" name="グループ化 18"/>
          <p:cNvGrpSpPr>
            <a:grpSpLocks/>
          </p:cNvGrpSpPr>
          <p:nvPr/>
        </p:nvGrpSpPr>
        <p:grpSpPr bwMode="auto">
          <a:xfrm>
            <a:off x="-15875" y="-11113"/>
            <a:ext cx="9906000" cy="461963"/>
            <a:chOff x="0" y="0"/>
            <a:chExt cx="9144000" cy="461963"/>
          </a:xfrm>
        </p:grpSpPr>
        <p:sp>
          <p:nvSpPr>
            <p:cNvPr id="19" name="正方形/長方形 18"/>
            <p:cNvSpPr/>
            <p:nvPr/>
          </p:nvSpPr>
          <p:spPr>
            <a:xfrm>
              <a:off x="0" y="0"/>
              <a:ext cx="9144000" cy="461963"/>
            </a:xfrm>
            <a:prstGeom prst="rect">
              <a:avLst/>
            </a:prstGeom>
            <a:solidFill>
              <a:srgbClr val="FFF0E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endParaRPr lang="ja-JP" altLang="en-US" sz="1000" dirty="0">
                <a:solidFill>
                  <a:prstClr val="black"/>
                </a:solidFill>
                <a:latin typeface="メイリオ" pitchFamily="50" charset="-128"/>
                <a:ea typeface="メイリオ" pitchFamily="50" charset="-128"/>
              </a:endParaRPr>
            </a:p>
          </p:txBody>
        </p:sp>
        <p:sp>
          <p:nvSpPr>
            <p:cNvPr id="20" name="正方形/長方形 19"/>
            <p:cNvSpPr/>
            <p:nvPr/>
          </p:nvSpPr>
          <p:spPr>
            <a:xfrm>
              <a:off x="211015" y="87313"/>
              <a:ext cx="102577" cy="331788"/>
            </a:xfrm>
            <a:prstGeom prst="rect">
              <a:avLst/>
            </a:prstGeom>
            <a:solidFill>
              <a:srgbClr val="FF75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endParaRPr lang="ja-JP" altLang="en-US" sz="1000" dirty="0">
                <a:solidFill>
                  <a:prstClr val="black"/>
                </a:solidFill>
                <a:latin typeface="メイリオ" pitchFamily="50" charset="-128"/>
                <a:ea typeface="メイリオ" pitchFamily="50" charset="-128"/>
              </a:endParaRPr>
            </a:p>
          </p:txBody>
        </p:sp>
      </p:grpSp>
      <p:sp>
        <p:nvSpPr>
          <p:cNvPr id="96280" name="タイトル 6"/>
          <p:cNvSpPr txBox="1">
            <a:spLocks/>
          </p:cNvSpPr>
          <p:nvPr/>
        </p:nvSpPr>
        <p:spPr bwMode="auto">
          <a:xfrm>
            <a:off x="479425" y="58738"/>
            <a:ext cx="89154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2400">
                <a:solidFill>
                  <a:srgbClr val="000000"/>
                </a:solidFill>
                <a:latin typeface="メイリオ" pitchFamily="50" charset="-128"/>
                <a:ea typeface="メイリオ" pitchFamily="50" charset="-128"/>
                <a:cs typeface="メイリオ" pitchFamily="50" charset="-128"/>
              </a:rPr>
              <a:t>人口減少と生活支援ニーズの増大</a:t>
            </a:r>
          </a:p>
        </p:txBody>
      </p:sp>
    </p:spTree>
    <p:extLst>
      <p:ext uri="{BB962C8B-B14F-4D97-AF65-F5344CB8AC3E}">
        <p14:creationId xmlns:p14="http://schemas.microsoft.com/office/powerpoint/2010/main" val="899511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350838" y="2708275"/>
            <a:ext cx="9321800" cy="4105275"/>
          </a:xfrm>
          <a:prstGeom prst="roundRect">
            <a:avLst/>
          </a:prstGeom>
          <a:blipFill>
            <a:blip r:embed="rId2" cstate="print"/>
            <a:tile tx="0" ty="0" sx="100000" sy="100000" flip="none" algn="tl"/>
          </a:blipFill>
          <a:ln>
            <a:noFill/>
          </a:ln>
        </p:spPr>
        <p:style>
          <a:lnRef idx="1">
            <a:schemeClr val="accent5"/>
          </a:lnRef>
          <a:fillRef idx="2">
            <a:schemeClr val="accent5"/>
          </a:fillRef>
          <a:effectRef idx="1">
            <a:schemeClr val="accent5"/>
          </a:effectRef>
          <a:fontRef idx="minor">
            <a:schemeClr val="dk1"/>
          </a:fontRef>
        </p:style>
        <p:txBody>
          <a:bodyPr lIns="91420" tIns="45713" rIns="91420" bIns="45713" anchor="ctr"/>
          <a:lstStyle/>
          <a:p>
            <a:pPr algn="ctr" fontAlgn="base">
              <a:spcBef>
                <a:spcPct val="0"/>
              </a:spcBef>
              <a:spcAft>
                <a:spcPct val="0"/>
              </a:spcAft>
              <a:defRPr/>
            </a:pPr>
            <a:endParaRPr lang="ja-JP" altLang="en-US" spc="-100" dirty="0">
              <a:solidFill>
                <a:prstClr val="black"/>
              </a:solidFill>
            </a:endParaRPr>
          </a:p>
        </p:txBody>
      </p:sp>
      <p:sp>
        <p:nvSpPr>
          <p:cNvPr id="70" name="円/楕円 69"/>
          <p:cNvSpPr/>
          <p:nvPr/>
        </p:nvSpPr>
        <p:spPr>
          <a:xfrm>
            <a:off x="992188" y="3500438"/>
            <a:ext cx="1452562" cy="504825"/>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anchor="ctr"/>
          <a:lstStyle/>
          <a:p>
            <a:pPr algn="ctr" fontAlgn="base">
              <a:spcBef>
                <a:spcPct val="0"/>
              </a:spcBef>
              <a:spcAft>
                <a:spcPct val="0"/>
              </a:spcAft>
              <a:defRPr/>
            </a:pPr>
            <a:endParaRPr lang="ja-JP" altLang="en-US" spc="-100">
              <a:solidFill>
                <a:prstClr val="black"/>
              </a:solidFill>
            </a:endParaRPr>
          </a:p>
        </p:txBody>
      </p:sp>
      <p:sp>
        <p:nvSpPr>
          <p:cNvPr id="57" name="円/楕円 56"/>
          <p:cNvSpPr/>
          <p:nvPr/>
        </p:nvSpPr>
        <p:spPr>
          <a:xfrm>
            <a:off x="1298575" y="3500438"/>
            <a:ext cx="7254875" cy="3097212"/>
          </a:xfrm>
          <a:prstGeom prst="ellipse">
            <a:avLst/>
          </a:prstGeom>
        </p:spPr>
        <p:style>
          <a:lnRef idx="2">
            <a:schemeClr val="accent3"/>
          </a:lnRef>
          <a:fillRef idx="1">
            <a:schemeClr val="lt1"/>
          </a:fillRef>
          <a:effectRef idx="0">
            <a:schemeClr val="accent3"/>
          </a:effectRef>
          <a:fontRef idx="minor">
            <a:schemeClr val="dk1"/>
          </a:fontRef>
        </p:style>
        <p:txBody>
          <a:bodyPr lIns="91420" tIns="45713" rIns="91420" bIns="45713" anchor="ctr"/>
          <a:lstStyle/>
          <a:p>
            <a:pPr algn="ctr" fontAlgn="base">
              <a:spcBef>
                <a:spcPct val="0"/>
              </a:spcBef>
              <a:spcAft>
                <a:spcPct val="0"/>
              </a:spcAft>
              <a:defRPr/>
            </a:pPr>
            <a:endParaRPr lang="ja-JP" altLang="en-US" spc="-100">
              <a:solidFill>
                <a:prstClr val="black"/>
              </a:solidFill>
            </a:endParaRPr>
          </a:p>
        </p:txBody>
      </p:sp>
      <p:sp>
        <p:nvSpPr>
          <p:cNvPr id="69" name="円/楕円 68"/>
          <p:cNvSpPr/>
          <p:nvPr/>
        </p:nvSpPr>
        <p:spPr>
          <a:xfrm>
            <a:off x="7694613" y="3789363"/>
            <a:ext cx="1728787" cy="503237"/>
          </a:xfrm>
          <a:prstGeom prst="ellipse">
            <a:avLst/>
          </a:prstGeom>
        </p:spPr>
        <p:style>
          <a:lnRef idx="1">
            <a:schemeClr val="accent6"/>
          </a:lnRef>
          <a:fillRef idx="2">
            <a:schemeClr val="accent6"/>
          </a:fillRef>
          <a:effectRef idx="1">
            <a:schemeClr val="accent6"/>
          </a:effectRef>
          <a:fontRef idx="minor">
            <a:schemeClr val="dk1"/>
          </a:fontRef>
        </p:style>
        <p:txBody>
          <a:bodyPr lIns="91420" tIns="45713" rIns="91420" bIns="45713" anchor="ctr"/>
          <a:lstStyle/>
          <a:p>
            <a:pPr algn="ctr" fontAlgn="base">
              <a:spcBef>
                <a:spcPct val="0"/>
              </a:spcBef>
              <a:spcAft>
                <a:spcPct val="0"/>
              </a:spcAft>
              <a:defRPr/>
            </a:pPr>
            <a:endParaRPr lang="ja-JP" altLang="en-US" spc="-100">
              <a:solidFill>
                <a:prstClr val="black"/>
              </a:solidFill>
            </a:endParaRPr>
          </a:p>
        </p:txBody>
      </p:sp>
      <p:sp>
        <p:nvSpPr>
          <p:cNvPr id="73" name="右カーブ矢印 72"/>
          <p:cNvSpPr/>
          <p:nvPr/>
        </p:nvSpPr>
        <p:spPr>
          <a:xfrm rot="19031753">
            <a:off x="2709863" y="3998913"/>
            <a:ext cx="541337" cy="1431925"/>
          </a:xfrm>
          <a:prstGeom prst="curvedRigh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anchor="ctr"/>
          <a:lstStyle/>
          <a:p>
            <a:pPr algn="ctr" fontAlgn="base">
              <a:spcBef>
                <a:spcPct val="0"/>
              </a:spcBef>
              <a:spcAft>
                <a:spcPct val="0"/>
              </a:spcAft>
              <a:defRPr/>
            </a:pPr>
            <a:endParaRPr lang="ja-JP" altLang="en-US" spc="-100">
              <a:solidFill>
                <a:prstClr val="black"/>
              </a:solidFill>
            </a:endParaRPr>
          </a:p>
        </p:txBody>
      </p:sp>
      <p:sp>
        <p:nvSpPr>
          <p:cNvPr id="74" name="左カーブ矢印 73"/>
          <p:cNvSpPr/>
          <p:nvPr/>
        </p:nvSpPr>
        <p:spPr>
          <a:xfrm rot="9981534" flipH="1">
            <a:off x="3989388" y="3897313"/>
            <a:ext cx="457200" cy="966787"/>
          </a:xfrm>
          <a:prstGeom prst="curvedLef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anchor="ctr"/>
          <a:lstStyle/>
          <a:p>
            <a:pPr algn="ctr" fontAlgn="base">
              <a:spcBef>
                <a:spcPct val="0"/>
              </a:spcBef>
              <a:spcAft>
                <a:spcPct val="0"/>
              </a:spcAft>
              <a:defRPr/>
            </a:pPr>
            <a:endParaRPr lang="ja-JP" altLang="en-US" spc="-100" dirty="0">
              <a:solidFill>
                <a:prstClr val="black"/>
              </a:solidFill>
            </a:endParaRPr>
          </a:p>
        </p:txBody>
      </p:sp>
      <p:sp>
        <p:nvSpPr>
          <p:cNvPr id="75" name="右カーブ矢印 74"/>
          <p:cNvSpPr/>
          <p:nvPr/>
        </p:nvSpPr>
        <p:spPr>
          <a:xfrm rot="11588426" flipH="1">
            <a:off x="5232400" y="3892550"/>
            <a:ext cx="411163" cy="949325"/>
          </a:xfrm>
          <a:prstGeom prst="curvedRigh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anchor="ctr"/>
          <a:lstStyle/>
          <a:p>
            <a:pPr algn="ctr" fontAlgn="base">
              <a:spcBef>
                <a:spcPct val="0"/>
              </a:spcBef>
              <a:spcAft>
                <a:spcPct val="0"/>
              </a:spcAft>
              <a:defRPr/>
            </a:pPr>
            <a:endParaRPr lang="ja-JP" altLang="en-US" spc="-100">
              <a:solidFill>
                <a:prstClr val="black"/>
              </a:solidFill>
            </a:endParaRPr>
          </a:p>
        </p:txBody>
      </p:sp>
      <p:sp>
        <p:nvSpPr>
          <p:cNvPr id="71" name="左カーブ矢印 70"/>
          <p:cNvSpPr/>
          <p:nvPr/>
        </p:nvSpPr>
        <p:spPr>
          <a:xfrm rot="2216199">
            <a:off x="6519863" y="3994150"/>
            <a:ext cx="439737" cy="1319213"/>
          </a:xfrm>
          <a:prstGeom prst="curvedLef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anchor="ctr"/>
          <a:lstStyle/>
          <a:p>
            <a:pPr algn="ctr" fontAlgn="base">
              <a:spcBef>
                <a:spcPct val="0"/>
              </a:spcBef>
              <a:spcAft>
                <a:spcPct val="0"/>
              </a:spcAft>
              <a:defRPr/>
            </a:pPr>
            <a:endParaRPr lang="ja-JP" altLang="en-US" spc="-100">
              <a:solidFill>
                <a:prstClr val="black"/>
              </a:solidFill>
            </a:endParaRPr>
          </a:p>
        </p:txBody>
      </p:sp>
      <p:sp>
        <p:nvSpPr>
          <p:cNvPr id="77" name="左カーブ矢印 76"/>
          <p:cNvSpPr/>
          <p:nvPr/>
        </p:nvSpPr>
        <p:spPr>
          <a:xfrm rot="1592324" flipH="1">
            <a:off x="3640138" y="4772025"/>
            <a:ext cx="496887" cy="1219200"/>
          </a:xfrm>
          <a:prstGeom prst="curvedLef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anchor="ctr"/>
          <a:lstStyle/>
          <a:p>
            <a:pPr algn="ctr" fontAlgn="base">
              <a:spcBef>
                <a:spcPct val="0"/>
              </a:spcBef>
              <a:spcAft>
                <a:spcPct val="0"/>
              </a:spcAft>
              <a:defRPr/>
            </a:pPr>
            <a:endParaRPr lang="ja-JP" altLang="en-US" spc="-100">
              <a:solidFill>
                <a:prstClr val="black"/>
              </a:solidFill>
            </a:endParaRPr>
          </a:p>
        </p:txBody>
      </p:sp>
      <p:sp>
        <p:nvSpPr>
          <p:cNvPr id="76" name="右カーブ矢印 75"/>
          <p:cNvSpPr/>
          <p:nvPr/>
        </p:nvSpPr>
        <p:spPr>
          <a:xfrm rot="12586660">
            <a:off x="5646738" y="5167313"/>
            <a:ext cx="546100" cy="1443037"/>
          </a:xfrm>
          <a:prstGeom prst="curvedRightArrow">
            <a:avLst>
              <a:gd name="adj1" fmla="val 23452"/>
              <a:gd name="adj2" fmla="val 50000"/>
              <a:gd name="adj3" fmla="val 26143"/>
            </a:avLst>
          </a:prstGeom>
        </p:spPr>
        <p:style>
          <a:lnRef idx="1">
            <a:schemeClr val="accent6"/>
          </a:lnRef>
          <a:fillRef idx="3">
            <a:schemeClr val="accent6"/>
          </a:fillRef>
          <a:effectRef idx="2">
            <a:schemeClr val="accent6"/>
          </a:effectRef>
          <a:fontRef idx="minor">
            <a:schemeClr val="lt1"/>
          </a:fontRef>
        </p:style>
        <p:txBody>
          <a:bodyPr lIns="91420" tIns="45713" rIns="91420" bIns="45713" anchor="ctr"/>
          <a:lstStyle/>
          <a:p>
            <a:pPr algn="ctr" fontAlgn="base">
              <a:spcBef>
                <a:spcPct val="0"/>
              </a:spcBef>
              <a:spcAft>
                <a:spcPct val="0"/>
              </a:spcAft>
              <a:defRPr/>
            </a:pPr>
            <a:endParaRPr lang="ja-JP" altLang="en-US" spc="-100">
              <a:solidFill>
                <a:prstClr val="black"/>
              </a:solidFill>
            </a:endParaRPr>
          </a:p>
        </p:txBody>
      </p:sp>
      <p:sp>
        <p:nvSpPr>
          <p:cNvPr id="38" name="円/楕円 37"/>
          <p:cNvSpPr/>
          <p:nvPr/>
        </p:nvSpPr>
        <p:spPr>
          <a:xfrm>
            <a:off x="3638550" y="4597400"/>
            <a:ext cx="2574925" cy="703263"/>
          </a:xfrm>
          <a:prstGeom prst="ellipse">
            <a:avLst/>
          </a:prstGeom>
        </p:spPr>
        <p:style>
          <a:lnRef idx="1">
            <a:schemeClr val="accent2"/>
          </a:lnRef>
          <a:fillRef idx="2">
            <a:schemeClr val="accent2"/>
          </a:fillRef>
          <a:effectRef idx="1">
            <a:schemeClr val="accent2"/>
          </a:effectRef>
          <a:fontRef idx="minor">
            <a:schemeClr val="dk1"/>
          </a:fontRef>
        </p:style>
        <p:txBody>
          <a:bodyPr lIns="91420" tIns="45713" rIns="91420" bIns="45713" anchor="ctr"/>
          <a:lstStyle/>
          <a:p>
            <a:pPr algn="ctr" fontAlgn="base">
              <a:spcBef>
                <a:spcPct val="0"/>
              </a:spcBef>
              <a:spcAft>
                <a:spcPct val="0"/>
              </a:spcAft>
              <a:defRPr/>
            </a:pPr>
            <a:endParaRPr lang="ja-JP" altLang="en-US" spc="-100">
              <a:solidFill>
                <a:prstClr val="black"/>
              </a:solidFill>
            </a:endParaRPr>
          </a:p>
        </p:txBody>
      </p:sp>
      <p:sp>
        <p:nvSpPr>
          <p:cNvPr id="36" name="円/楕円 35"/>
          <p:cNvSpPr/>
          <p:nvPr/>
        </p:nvSpPr>
        <p:spPr>
          <a:xfrm>
            <a:off x="3303588" y="6021388"/>
            <a:ext cx="1368425" cy="576262"/>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anchor="ctr"/>
          <a:lstStyle/>
          <a:p>
            <a:pPr algn="ctr" fontAlgn="base">
              <a:spcBef>
                <a:spcPct val="0"/>
              </a:spcBef>
              <a:spcAft>
                <a:spcPct val="0"/>
              </a:spcAft>
              <a:defRPr/>
            </a:pPr>
            <a:endParaRPr lang="ja-JP" altLang="en-US" spc="-100">
              <a:solidFill>
                <a:prstClr val="black"/>
              </a:solidFill>
            </a:endParaRPr>
          </a:p>
        </p:txBody>
      </p:sp>
      <p:sp>
        <p:nvSpPr>
          <p:cNvPr id="41" name="テキスト ボックス 40"/>
          <p:cNvSpPr txBox="1"/>
          <p:nvPr/>
        </p:nvSpPr>
        <p:spPr>
          <a:xfrm>
            <a:off x="1611313" y="3141663"/>
            <a:ext cx="1169987" cy="338137"/>
          </a:xfrm>
          <a:prstGeom prst="rect">
            <a:avLst/>
          </a:prstGeom>
          <a:noFill/>
        </p:spPr>
        <p:txBody>
          <a:bodyPr lIns="91420" tIns="45713" rIns="91420" bIns="45713">
            <a:spAutoFit/>
          </a:bodyPr>
          <a:lstStyle/>
          <a:p>
            <a:pPr fontAlgn="base">
              <a:spcBef>
                <a:spcPct val="0"/>
              </a:spcBef>
              <a:spcAft>
                <a:spcPct val="0"/>
              </a:spcAft>
              <a:defRPr/>
            </a:pPr>
            <a:endParaRPr lang="en-US" altLang="ja-JP" sz="1600" b="1" spc="-100" dirty="0">
              <a:solidFill>
                <a:prstClr val="black"/>
              </a:solidFill>
              <a:latin typeface="HG丸ｺﾞｼｯｸM-PRO" pitchFamily="50" charset="-128"/>
              <a:ea typeface="HG丸ｺﾞｼｯｸM-PRO" pitchFamily="50" charset="-128"/>
            </a:endParaRPr>
          </a:p>
        </p:txBody>
      </p:sp>
      <p:sp>
        <p:nvSpPr>
          <p:cNvPr id="43" name="テキスト ボックス 42"/>
          <p:cNvSpPr txBox="1"/>
          <p:nvPr/>
        </p:nvSpPr>
        <p:spPr>
          <a:xfrm>
            <a:off x="3873500" y="5518150"/>
            <a:ext cx="2339975" cy="500063"/>
          </a:xfrm>
          <a:prstGeom prst="rect">
            <a:avLst/>
          </a:prstGeom>
          <a:noFill/>
        </p:spPr>
        <p:txBody>
          <a:bodyPr lIns="91420" tIns="45713" rIns="91420" bIns="45713">
            <a:spAutoFit/>
          </a:bodyPr>
          <a:lstStyle/>
          <a:p>
            <a:pPr fontAlgn="base">
              <a:spcBef>
                <a:spcPct val="0"/>
              </a:spcBef>
              <a:spcAft>
                <a:spcPct val="0"/>
              </a:spcAft>
              <a:defRPr/>
            </a:pPr>
            <a:r>
              <a:rPr lang="ja-JP" altLang="en-US" sz="1050" spc="-100" dirty="0">
                <a:solidFill>
                  <a:prstClr val="black"/>
                </a:solidFill>
                <a:latin typeface="ＭＳ Ｐゴシック"/>
              </a:rPr>
              <a:t>いつまでも元気に暮らすために･･･  </a:t>
            </a:r>
            <a:endParaRPr lang="en-US" altLang="ja-JP" sz="1050" spc="-100" dirty="0">
              <a:solidFill>
                <a:prstClr val="black"/>
              </a:solidFill>
              <a:latin typeface="ＭＳ Ｐゴシック"/>
            </a:endParaRPr>
          </a:p>
          <a:p>
            <a:pPr fontAlgn="base">
              <a:spcBef>
                <a:spcPct val="0"/>
              </a:spcBef>
              <a:spcAft>
                <a:spcPct val="0"/>
              </a:spcAft>
              <a:defRPr/>
            </a:pPr>
            <a:r>
              <a:rPr lang="ja-JP" altLang="en-US" sz="1600" b="1" spc="-100" dirty="0">
                <a:solidFill>
                  <a:prstClr val="black"/>
                </a:solidFill>
                <a:latin typeface="HG丸ｺﾞｼｯｸM-PRO" pitchFamily="50" charset="-128"/>
                <a:ea typeface="HG丸ｺﾞｼｯｸM-PRO" pitchFamily="50" charset="-128"/>
              </a:rPr>
              <a:t>生活支援・介護予防</a:t>
            </a:r>
            <a:endParaRPr lang="en-US" altLang="ja-JP" sz="1600" b="1" spc="-100" dirty="0">
              <a:solidFill>
                <a:prstClr val="black"/>
              </a:solidFill>
              <a:latin typeface="HG丸ｺﾞｼｯｸM-PRO" pitchFamily="50" charset="-128"/>
              <a:ea typeface="HG丸ｺﾞｼｯｸM-PRO" pitchFamily="50" charset="-128"/>
            </a:endParaRPr>
          </a:p>
        </p:txBody>
      </p:sp>
      <p:sp>
        <p:nvSpPr>
          <p:cNvPr id="44" name="テキスト ボックス 43"/>
          <p:cNvSpPr txBox="1"/>
          <p:nvPr/>
        </p:nvSpPr>
        <p:spPr>
          <a:xfrm>
            <a:off x="4454525" y="4386263"/>
            <a:ext cx="1031875" cy="338137"/>
          </a:xfrm>
          <a:prstGeom prst="rect">
            <a:avLst/>
          </a:prstGeom>
          <a:noFill/>
        </p:spPr>
        <p:txBody>
          <a:bodyPr lIns="91420" tIns="45713" rIns="91420" bIns="45713">
            <a:spAutoFit/>
          </a:bodyPr>
          <a:lstStyle/>
          <a:p>
            <a:pPr fontAlgn="base">
              <a:spcBef>
                <a:spcPct val="0"/>
              </a:spcBef>
              <a:spcAft>
                <a:spcPct val="0"/>
              </a:spcAft>
              <a:defRPr/>
            </a:pPr>
            <a:r>
              <a:rPr lang="ja-JP" altLang="en-US" sz="1600" b="1" spc="-100" dirty="0">
                <a:solidFill>
                  <a:prstClr val="black"/>
                </a:solidFill>
                <a:latin typeface="HG丸ｺﾞｼｯｸM-PRO" pitchFamily="50" charset="-128"/>
                <a:ea typeface="HG丸ｺﾞｼｯｸM-PRO" pitchFamily="50" charset="-128"/>
              </a:rPr>
              <a:t>住まい</a:t>
            </a:r>
            <a:endParaRPr lang="en-US" altLang="ja-JP" sz="1600" b="1" spc="-100" dirty="0">
              <a:solidFill>
                <a:prstClr val="black"/>
              </a:solidFill>
              <a:latin typeface="HG丸ｺﾞｼｯｸM-PRO" pitchFamily="50" charset="-128"/>
              <a:ea typeface="HG丸ｺﾞｼｯｸM-PRO" pitchFamily="50" charset="-128"/>
            </a:endParaRPr>
          </a:p>
        </p:txBody>
      </p:sp>
      <p:pic>
        <p:nvPicPr>
          <p:cNvPr id="97297" name="図 19" descr="building02_house1_cl.wm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1288" y="4581525"/>
            <a:ext cx="9366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角丸四角形 54"/>
          <p:cNvSpPr/>
          <p:nvPr/>
        </p:nvSpPr>
        <p:spPr>
          <a:xfrm>
            <a:off x="2959100" y="2924175"/>
            <a:ext cx="4368800" cy="360363"/>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lIns="91420" tIns="45713" rIns="91420" bIns="45713" anchor="ctr"/>
          <a:lstStyle/>
          <a:p>
            <a:pPr algn="ctr" fontAlgn="base">
              <a:spcBef>
                <a:spcPct val="0"/>
              </a:spcBef>
              <a:spcAft>
                <a:spcPct val="0"/>
              </a:spcAft>
              <a:defRPr/>
            </a:pPr>
            <a:r>
              <a:rPr lang="ja-JP" altLang="en-US" spc="-100" dirty="0">
                <a:solidFill>
                  <a:prstClr val="black"/>
                </a:solidFill>
              </a:rPr>
              <a:t>地域包括ケアシステムの姿</a:t>
            </a:r>
          </a:p>
        </p:txBody>
      </p:sp>
      <p:sp>
        <p:nvSpPr>
          <p:cNvPr id="59" name="角丸四角形 58"/>
          <p:cNvSpPr/>
          <p:nvPr/>
        </p:nvSpPr>
        <p:spPr>
          <a:xfrm>
            <a:off x="6543675" y="5300663"/>
            <a:ext cx="2884488" cy="865187"/>
          </a:xfrm>
          <a:prstGeom prst="roundRect">
            <a:avLst/>
          </a:prstGeom>
          <a:ln>
            <a:prstDash val="dash"/>
          </a:ln>
        </p:spPr>
        <p:style>
          <a:lnRef idx="2">
            <a:schemeClr val="accent3"/>
          </a:lnRef>
          <a:fillRef idx="1">
            <a:schemeClr val="lt1"/>
          </a:fillRef>
          <a:effectRef idx="0">
            <a:schemeClr val="accent3"/>
          </a:effectRef>
          <a:fontRef idx="minor">
            <a:schemeClr val="dk1"/>
          </a:fontRef>
        </p:style>
        <p:txBody>
          <a:bodyPr lIns="91420" tIns="45713" rIns="91420" bIns="45713" anchor="ctr"/>
          <a:lstStyle/>
          <a:p>
            <a:pPr marL="174625" indent="-174625" fontAlgn="base">
              <a:spcBef>
                <a:spcPct val="0"/>
              </a:spcBef>
              <a:spcAft>
                <a:spcPct val="0"/>
              </a:spcAft>
              <a:defRPr/>
            </a:pPr>
            <a:r>
              <a:rPr lang="en-US" altLang="ja-JP" sz="1200" spc="-100" dirty="0">
                <a:solidFill>
                  <a:prstClr val="black"/>
                </a:solidFill>
              </a:rPr>
              <a:t>※</a:t>
            </a:r>
            <a:r>
              <a:rPr lang="ja-JP" altLang="en-US" sz="1200" spc="-100" dirty="0">
                <a:solidFill>
                  <a:prstClr val="black"/>
                </a:solidFill>
              </a:rPr>
              <a:t>　</a:t>
            </a:r>
            <a:r>
              <a:rPr lang="ja-JP" altLang="ja-JP" sz="1200" spc="-100" dirty="0">
                <a:solidFill>
                  <a:prstClr val="black"/>
                </a:solidFill>
              </a:rPr>
              <a:t>地域包括ケアシステムは、おおむね３０分以内に必要なサービスが提供される日常生活圏域（具体的には中学校区）を単位として想定</a:t>
            </a:r>
            <a:endParaRPr lang="ja-JP" altLang="en-US" sz="1200" spc="-100" dirty="0">
              <a:solidFill>
                <a:prstClr val="black"/>
              </a:solidFill>
            </a:endParaRPr>
          </a:p>
        </p:txBody>
      </p:sp>
      <p:pic>
        <p:nvPicPr>
          <p:cNvPr id="97300" name="図 2" descr="health_0150.wm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5613" y="4221163"/>
            <a:ext cx="2889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01" name="図 7" descr="health_0180.wm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4888" y="4508500"/>
            <a:ext cx="936625"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円/楕円 47"/>
          <p:cNvSpPr/>
          <p:nvPr/>
        </p:nvSpPr>
        <p:spPr>
          <a:xfrm>
            <a:off x="5967413" y="3644900"/>
            <a:ext cx="2303462" cy="720725"/>
          </a:xfrm>
          <a:prstGeom prst="ellipse">
            <a:avLst/>
          </a:prstGeom>
        </p:spPr>
        <p:style>
          <a:lnRef idx="1">
            <a:schemeClr val="accent6"/>
          </a:lnRef>
          <a:fillRef idx="2">
            <a:schemeClr val="accent6"/>
          </a:fillRef>
          <a:effectRef idx="1">
            <a:schemeClr val="accent6"/>
          </a:effectRef>
          <a:fontRef idx="minor">
            <a:schemeClr val="dk1"/>
          </a:fontRef>
        </p:style>
        <p:txBody>
          <a:bodyPr lIns="91420" tIns="45713" rIns="91420" bIns="45713" anchor="ctr"/>
          <a:lstStyle/>
          <a:p>
            <a:pPr algn="ctr" fontAlgn="base">
              <a:spcBef>
                <a:spcPct val="0"/>
              </a:spcBef>
              <a:spcAft>
                <a:spcPct val="0"/>
              </a:spcAft>
              <a:defRPr/>
            </a:pPr>
            <a:endParaRPr lang="ja-JP" altLang="en-US" spc="-100">
              <a:solidFill>
                <a:prstClr val="black"/>
              </a:solidFill>
            </a:endParaRPr>
          </a:p>
        </p:txBody>
      </p:sp>
      <p:pic>
        <p:nvPicPr>
          <p:cNvPr id="97303" name="図 17" descr="build32.wm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47038" y="3284538"/>
            <a:ext cx="93503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04" name="図 5" descr="health_0166.wm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47038" y="3573463"/>
            <a:ext cx="8572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05" name="図 31" descr="build34.wm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04038" y="3284538"/>
            <a:ext cx="73183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06" name="図 8" descr="health_0047.wm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32663" y="3530600"/>
            <a:ext cx="72231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テキスト ボックス 38"/>
          <p:cNvSpPr txBox="1"/>
          <p:nvPr/>
        </p:nvSpPr>
        <p:spPr>
          <a:xfrm>
            <a:off x="6180138" y="3879850"/>
            <a:ext cx="3227387" cy="1092200"/>
          </a:xfrm>
          <a:prstGeom prst="rect">
            <a:avLst/>
          </a:prstGeom>
          <a:noFill/>
        </p:spPr>
        <p:txBody>
          <a:bodyPr lIns="91420" tIns="45713" rIns="91420" bIns="45713">
            <a:spAutoFit/>
          </a:bodyPr>
          <a:lstStyle/>
          <a:p>
            <a:pPr fontAlgn="base">
              <a:spcBef>
                <a:spcPct val="0"/>
              </a:spcBef>
              <a:spcAft>
                <a:spcPct val="0"/>
              </a:spcAft>
              <a:defRPr/>
            </a:pPr>
            <a:r>
              <a:rPr lang="ja-JP" altLang="en-US" sz="900" spc="-100" dirty="0">
                <a:solidFill>
                  <a:prstClr val="black"/>
                </a:solidFill>
                <a:latin typeface="ＭＳ Ｐゴシック"/>
              </a:rPr>
              <a:t>■在宅系サービス：</a:t>
            </a:r>
            <a:endParaRPr lang="en-US" altLang="ja-JP" sz="900" spc="-100" dirty="0">
              <a:solidFill>
                <a:prstClr val="black"/>
              </a:solidFill>
              <a:latin typeface="ＭＳ Ｐゴシック"/>
            </a:endParaRPr>
          </a:p>
          <a:p>
            <a:pPr fontAlgn="base">
              <a:spcBef>
                <a:spcPct val="0"/>
              </a:spcBef>
              <a:spcAft>
                <a:spcPct val="0"/>
              </a:spcAft>
              <a:defRPr/>
            </a:pPr>
            <a:r>
              <a:rPr lang="ja-JP" altLang="en-US" sz="800" spc="-100" dirty="0">
                <a:solidFill>
                  <a:prstClr val="black"/>
                </a:solidFill>
                <a:latin typeface="ＭＳ Ｐゴシック"/>
              </a:rPr>
              <a:t>・訪問介護　・訪問看護　・通所介護　</a:t>
            </a:r>
            <a:endParaRPr lang="en-US" altLang="ja-JP" sz="800" spc="-100" dirty="0">
              <a:solidFill>
                <a:prstClr val="black"/>
              </a:solidFill>
              <a:latin typeface="ＭＳ Ｐゴシック"/>
            </a:endParaRPr>
          </a:p>
          <a:p>
            <a:pPr fontAlgn="base">
              <a:spcBef>
                <a:spcPct val="0"/>
              </a:spcBef>
              <a:spcAft>
                <a:spcPct val="0"/>
              </a:spcAft>
              <a:defRPr/>
            </a:pPr>
            <a:r>
              <a:rPr lang="ja-JP" altLang="en-US" sz="800" spc="-100" dirty="0">
                <a:solidFill>
                  <a:prstClr val="black"/>
                </a:solidFill>
                <a:latin typeface="ＭＳ Ｐゴシック"/>
              </a:rPr>
              <a:t>・小規模多機能型居宅介護</a:t>
            </a:r>
            <a:endParaRPr lang="en-US" altLang="ja-JP" sz="800" spc="-100" dirty="0">
              <a:solidFill>
                <a:prstClr val="black"/>
              </a:solidFill>
              <a:latin typeface="ＭＳ Ｐゴシック"/>
            </a:endParaRPr>
          </a:p>
          <a:p>
            <a:pPr fontAlgn="base">
              <a:spcBef>
                <a:spcPct val="0"/>
              </a:spcBef>
              <a:spcAft>
                <a:spcPct val="0"/>
              </a:spcAft>
              <a:defRPr/>
            </a:pPr>
            <a:r>
              <a:rPr lang="ja-JP" altLang="en-US" sz="800" spc="-100" dirty="0">
                <a:solidFill>
                  <a:prstClr val="black"/>
                </a:solidFill>
                <a:latin typeface="ＭＳ Ｐゴシック"/>
              </a:rPr>
              <a:t>・</a:t>
            </a:r>
            <a:r>
              <a:rPr lang="ja-JP" altLang="en-US" sz="800" spc="-100" dirty="0">
                <a:solidFill>
                  <a:prstClr val="black"/>
                </a:solidFill>
                <a:latin typeface="Arial" pitchFamily="34" charset="0"/>
              </a:rPr>
              <a:t>短期入所生活介護</a:t>
            </a:r>
            <a:endParaRPr lang="en-US" altLang="ja-JP" sz="800" spc="-100" dirty="0">
              <a:solidFill>
                <a:prstClr val="black"/>
              </a:solidFill>
              <a:latin typeface="Arial" pitchFamily="34" charset="0"/>
            </a:endParaRPr>
          </a:p>
          <a:p>
            <a:pPr fontAlgn="base">
              <a:spcBef>
                <a:spcPct val="0"/>
              </a:spcBef>
              <a:spcAft>
                <a:spcPct val="0"/>
              </a:spcAft>
              <a:defRPr/>
            </a:pPr>
            <a:r>
              <a:rPr lang="ja-JP" altLang="en-US" sz="800" spc="-100" dirty="0">
                <a:solidFill>
                  <a:prstClr val="black"/>
                </a:solidFill>
                <a:latin typeface="Arial" pitchFamily="34" charset="0"/>
              </a:rPr>
              <a:t>・福祉用具</a:t>
            </a:r>
            <a:endParaRPr lang="en-US" altLang="ja-JP" sz="800" spc="-100" dirty="0">
              <a:solidFill>
                <a:prstClr val="black"/>
              </a:solidFill>
              <a:latin typeface="Arial" pitchFamily="34" charset="0"/>
            </a:endParaRPr>
          </a:p>
          <a:p>
            <a:pPr fontAlgn="base">
              <a:spcBef>
                <a:spcPct val="0"/>
              </a:spcBef>
              <a:spcAft>
                <a:spcPct val="0"/>
              </a:spcAft>
              <a:defRPr/>
            </a:pPr>
            <a:r>
              <a:rPr lang="ja-JP" altLang="en-US" sz="800" spc="-100" dirty="0">
                <a:solidFill>
                  <a:prstClr val="black"/>
                </a:solidFill>
                <a:latin typeface="Arial" pitchFamily="34" charset="0"/>
              </a:rPr>
              <a:t>・</a:t>
            </a:r>
            <a:r>
              <a:rPr lang="en-US" altLang="ja-JP" sz="800" spc="-100" dirty="0">
                <a:solidFill>
                  <a:prstClr val="black"/>
                </a:solidFill>
                <a:latin typeface="Arial" pitchFamily="34" charset="0"/>
              </a:rPr>
              <a:t>24</a:t>
            </a:r>
            <a:r>
              <a:rPr lang="ja-JP" altLang="en-US" sz="800" spc="-100" dirty="0">
                <a:solidFill>
                  <a:prstClr val="black"/>
                </a:solidFill>
                <a:latin typeface="Arial" pitchFamily="34" charset="0"/>
              </a:rPr>
              <a:t>時間対応の訪問サービス</a:t>
            </a:r>
            <a:endParaRPr lang="en-US" altLang="ja-JP" sz="800" spc="-100" dirty="0">
              <a:solidFill>
                <a:prstClr val="black"/>
              </a:solidFill>
              <a:latin typeface="Arial" pitchFamily="34" charset="0"/>
            </a:endParaRPr>
          </a:p>
          <a:p>
            <a:pPr fontAlgn="base">
              <a:spcBef>
                <a:spcPct val="0"/>
              </a:spcBef>
              <a:spcAft>
                <a:spcPct val="0"/>
              </a:spcAft>
              <a:defRPr/>
            </a:pPr>
            <a:r>
              <a:rPr lang="ja-JP" altLang="en-US" sz="800" spc="-100" dirty="0">
                <a:solidFill>
                  <a:prstClr val="black"/>
                </a:solidFill>
                <a:latin typeface="Arial" pitchFamily="34" charset="0"/>
              </a:rPr>
              <a:t>・複合型サービス</a:t>
            </a:r>
            <a:endParaRPr lang="en-US" altLang="ja-JP" sz="800" spc="-100" dirty="0">
              <a:solidFill>
                <a:prstClr val="black"/>
              </a:solidFill>
              <a:latin typeface="Arial" pitchFamily="34" charset="0"/>
            </a:endParaRPr>
          </a:p>
          <a:p>
            <a:pPr fontAlgn="base">
              <a:spcBef>
                <a:spcPct val="0"/>
              </a:spcBef>
              <a:spcAft>
                <a:spcPct val="0"/>
              </a:spcAft>
              <a:defRPr/>
            </a:pPr>
            <a:r>
              <a:rPr lang="en-US" altLang="ja-JP" sz="800" spc="-100" dirty="0">
                <a:solidFill>
                  <a:prstClr val="black"/>
                </a:solidFill>
                <a:latin typeface="Arial" pitchFamily="34" charset="0"/>
              </a:rPr>
              <a:t>  </a:t>
            </a:r>
            <a:r>
              <a:rPr lang="ja-JP" altLang="en-US" sz="800" spc="-100" dirty="0">
                <a:solidFill>
                  <a:prstClr val="black"/>
                </a:solidFill>
                <a:latin typeface="Arial" pitchFamily="34" charset="0"/>
              </a:rPr>
              <a:t>　（小規模多機能型居宅介護＋訪問看護） </a:t>
            </a:r>
            <a:r>
              <a:rPr lang="ja-JP" altLang="en-US" sz="800" spc="-100" dirty="0">
                <a:solidFill>
                  <a:prstClr val="black"/>
                </a:solidFill>
                <a:latin typeface="ＭＳ Ｐゴシック"/>
              </a:rPr>
              <a:t>等</a:t>
            </a:r>
            <a:endParaRPr lang="en-US" altLang="ja-JP" sz="800" spc="-100" dirty="0">
              <a:solidFill>
                <a:prstClr val="black"/>
              </a:solidFill>
              <a:latin typeface="ＭＳ Ｐゴシック"/>
            </a:endParaRPr>
          </a:p>
        </p:txBody>
      </p:sp>
      <p:sp>
        <p:nvSpPr>
          <p:cNvPr id="51" name="角丸四角形吹き出し 50"/>
          <p:cNvSpPr/>
          <p:nvPr/>
        </p:nvSpPr>
        <p:spPr>
          <a:xfrm>
            <a:off x="3873500" y="5157788"/>
            <a:ext cx="1731963" cy="287337"/>
          </a:xfrm>
          <a:prstGeom prst="wedgeRoundRectCallout">
            <a:avLst>
              <a:gd name="adj1" fmla="val 3593"/>
              <a:gd name="adj2" fmla="val -98948"/>
              <a:gd name="adj3" fmla="val 16667"/>
            </a:avLst>
          </a:prstGeom>
          <a:ln w="12700">
            <a:prstDash val="dash"/>
          </a:ln>
        </p:spPr>
        <p:style>
          <a:lnRef idx="2">
            <a:schemeClr val="accent2"/>
          </a:lnRef>
          <a:fillRef idx="1">
            <a:schemeClr val="lt1"/>
          </a:fillRef>
          <a:effectRef idx="0">
            <a:schemeClr val="accent2"/>
          </a:effectRef>
          <a:fontRef idx="minor">
            <a:schemeClr val="dk1"/>
          </a:fontRef>
        </p:style>
        <p:txBody>
          <a:bodyPr lIns="0" tIns="0" rIns="0" bIns="0" anchor="ctr"/>
          <a:lstStyle/>
          <a:p>
            <a:pPr fontAlgn="base">
              <a:spcBef>
                <a:spcPct val="0"/>
              </a:spcBef>
              <a:spcAft>
                <a:spcPct val="0"/>
              </a:spcAft>
              <a:defRPr/>
            </a:pPr>
            <a:r>
              <a:rPr lang="ja-JP" altLang="en-US" sz="900" spc="-100" dirty="0">
                <a:solidFill>
                  <a:prstClr val="black"/>
                </a:solidFill>
              </a:rPr>
              <a:t>　・自宅</a:t>
            </a:r>
            <a:endParaRPr lang="en-US" altLang="ja-JP" sz="900" spc="-100" dirty="0">
              <a:solidFill>
                <a:prstClr val="black"/>
              </a:solidFill>
            </a:endParaRPr>
          </a:p>
          <a:p>
            <a:pPr fontAlgn="base">
              <a:spcBef>
                <a:spcPct val="0"/>
              </a:spcBef>
              <a:spcAft>
                <a:spcPct val="0"/>
              </a:spcAft>
              <a:defRPr/>
            </a:pPr>
            <a:r>
              <a:rPr lang="ja-JP" altLang="en-US" sz="900" spc="-100" dirty="0">
                <a:solidFill>
                  <a:prstClr val="black"/>
                </a:solidFill>
              </a:rPr>
              <a:t>　・サービス付き高齢者向け住宅 等</a:t>
            </a:r>
          </a:p>
        </p:txBody>
      </p:sp>
      <p:pic>
        <p:nvPicPr>
          <p:cNvPr id="97309" name="図 65" descr="building03_cl2.wm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1379538" y="5322888"/>
            <a:ext cx="649287"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角丸四角形吹き出し 77"/>
          <p:cNvSpPr/>
          <p:nvPr/>
        </p:nvSpPr>
        <p:spPr>
          <a:xfrm>
            <a:off x="2171700" y="5373688"/>
            <a:ext cx="1422400" cy="358775"/>
          </a:xfrm>
          <a:prstGeom prst="wedgeRoundRectCallout">
            <a:avLst>
              <a:gd name="adj1" fmla="val -69366"/>
              <a:gd name="adj2" fmla="val 26389"/>
              <a:gd name="adj3" fmla="val 16667"/>
            </a:avLst>
          </a:prstGeom>
          <a:ln w="19050">
            <a:solidFill>
              <a:srgbClr val="FFC000"/>
            </a:solidFill>
            <a:prstDash val="dash"/>
          </a:ln>
        </p:spPr>
        <p:style>
          <a:lnRef idx="2">
            <a:schemeClr val="accent2"/>
          </a:lnRef>
          <a:fillRef idx="1">
            <a:schemeClr val="lt1"/>
          </a:fillRef>
          <a:effectRef idx="0">
            <a:schemeClr val="accent2"/>
          </a:effectRef>
          <a:fontRef idx="minor">
            <a:schemeClr val="dk1"/>
          </a:fontRef>
        </p:style>
        <p:txBody>
          <a:bodyPr lIns="0" tIns="0" rIns="0" bIns="0" anchor="ctr"/>
          <a:lstStyle/>
          <a:p>
            <a:pPr algn="ctr" fontAlgn="base">
              <a:spcBef>
                <a:spcPct val="0"/>
              </a:spcBef>
              <a:spcAft>
                <a:spcPct val="0"/>
              </a:spcAft>
              <a:defRPr/>
            </a:pPr>
            <a:r>
              <a:rPr lang="ja-JP" altLang="en-US" sz="900" spc="-100" dirty="0">
                <a:solidFill>
                  <a:prstClr val="black"/>
                </a:solidFill>
              </a:rPr>
              <a:t>相談業務やサービスの</a:t>
            </a:r>
            <a:endParaRPr lang="en-US" altLang="ja-JP" sz="900" spc="-100" dirty="0">
              <a:solidFill>
                <a:prstClr val="black"/>
              </a:solidFill>
            </a:endParaRPr>
          </a:p>
          <a:p>
            <a:pPr algn="ctr" fontAlgn="base">
              <a:spcBef>
                <a:spcPct val="0"/>
              </a:spcBef>
              <a:spcAft>
                <a:spcPct val="0"/>
              </a:spcAft>
              <a:defRPr/>
            </a:pPr>
            <a:r>
              <a:rPr lang="ja-JP" altLang="en-US" sz="900" spc="-100" dirty="0">
                <a:solidFill>
                  <a:prstClr val="black"/>
                </a:solidFill>
              </a:rPr>
              <a:t>コーディネートを行います。</a:t>
            </a:r>
          </a:p>
        </p:txBody>
      </p:sp>
      <p:pic>
        <p:nvPicPr>
          <p:cNvPr id="97311" name="図 39" descr="health_0179.wm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15038" y="3506788"/>
            <a:ext cx="8890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テキスト ボックス 64"/>
          <p:cNvSpPr txBox="1"/>
          <p:nvPr/>
        </p:nvSpPr>
        <p:spPr>
          <a:xfrm>
            <a:off x="8480425" y="4008438"/>
            <a:ext cx="1649413" cy="954087"/>
          </a:xfrm>
          <a:prstGeom prst="rect">
            <a:avLst/>
          </a:prstGeom>
          <a:noFill/>
        </p:spPr>
        <p:txBody>
          <a:bodyPr lIns="91420" tIns="45713" rIns="91420" bIns="45713">
            <a:spAutoFit/>
          </a:bodyPr>
          <a:lstStyle/>
          <a:p>
            <a:pPr fontAlgn="base">
              <a:spcBef>
                <a:spcPct val="0"/>
              </a:spcBef>
              <a:spcAft>
                <a:spcPct val="0"/>
              </a:spcAft>
              <a:defRPr/>
            </a:pPr>
            <a:r>
              <a:rPr lang="ja-JP" altLang="en-US" sz="800" spc="-100" dirty="0">
                <a:solidFill>
                  <a:prstClr val="black"/>
                </a:solidFill>
                <a:latin typeface="Arial" pitchFamily="34" charset="0"/>
              </a:rPr>
              <a:t>■施設・居住系サービス</a:t>
            </a:r>
          </a:p>
          <a:p>
            <a:pPr fontAlgn="base">
              <a:spcBef>
                <a:spcPct val="0"/>
              </a:spcBef>
              <a:spcAft>
                <a:spcPct val="0"/>
              </a:spcAft>
              <a:defRPr/>
            </a:pPr>
            <a:r>
              <a:rPr lang="ja-JP" altLang="en-US" sz="800" spc="-100" dirty="0">
                <a:solidFill>
                  <a:prstClr val="black"/>
                </a:solidFill>
                <a:latin typeface="Arial" pitchFamily="34" charset="0"/>
              </a:rPr>
              <a:t>・介護老人福祉施設</a:t>
            </a:r>
            <a:endParaRPr lang="en-US" altLang="ja-JP" sz="800" spc="-100" dirty="0">
              <a:solidFill>
                <a:prstClr val="black"/>
              </a:solidFill>
              <a:latin typeface="Arial" pitchFamily="34" charset="0"/>
            </a:endParaRPr>
          </a:p>
          <a:p>
            <a:pPr fontAlgn="base">
              <a:spcBef>
                <a:spcPct val="0"/>
              </a:spcBef>
              <a:spcAft>
                <a:spcPct val="0"/>
              </a:spcAft>
              <a:defRPr/>
            </a:pPr>
            <a:r>
              <a:rPr lang="ja-JP" altLang="en-US" sz="800" spc="-100" dirty="0">
                <a:solidFill>
                  <a:prstClr val="black"/>
                </a:solidFill>
                <a:latin typeface="Arial" pitchFamily="34" charset="0"/>
              </a:rPr>
              <a:t>・介護老人保健施設</a:t>
            </a:r>
            <a:endParaRPr lang="en-US" altLang="ja-JP" sz="800" spc="-100" dirty="0">
              <a:solidFill>
                <a:prstClr val="black"/>
              </a:solidFill>
              <a:latin typeface="Arial" pitchFamily="34" charset="0"/>
            </a:endParaRPr>
          </a:p>
          <a:p>
            <a:pPr fontAlgn="base">
              <a:spcBef>
                <a:spcPct val="0"/>
              </a:spcBef>
              <a:spcAft>
                <a:spcPct val="0"/>
              </a:spcAft>
              <a:defRPr/>
            </a:pPr>
            <a:r>
              <a:rPr lang="ja-JP" altLang="en-US" sz="800" spc="-100" dirty="0">
                <a:solidFill>
                  <a:prstClr val="black"/>
                </a:solidFill>
                <a:latin typeface="ＭＳ Ｐゴシック"/>
              </a:rPr>
              <a:t>・</a:t>
            </a:r>
            <a:r>
              <a:rPr lang="ja-JP" altLang="en-US" sz="800" spc="-100" dirty="0">
                <a:solidFill>
                  <a:prstClr val="black"/>
                </a:solidFill>
                <a:latin typeface="Arial" charset="0"/>
              </a:rPr>
              <a:t>認知症共同生活介護</a:t>
            </a:r>
            <a:endParaRPr lang="en-US" altLang="ja-JP" sz="800" spc="-100" dirty="0">
              <a:solidFill>
                <a:prstClr val="black"/>
              </a:solidFill>
              <a:latin typeface="Arial" charset="0"/>
            </a:endParaRPr>
          </a:p>
          <a:p>
            <a:pPr fontAlgn="base">
              <a:spcBef>
                <a:spcPct val="0"/>
              </a:spcBef>
              <a:spcAft>
                <a:spcPct val="0"/>
              </a:spcAft>
              <a:defRPr/>
            </a:pPr>
            <a:r>
              <a:rPr lang="ja-JP" altLang="en-US" sz="800" spc="-100" dirty="0">
                <a:solidFill>
                  <a:prstClr val="black"/>
                </a:solidFill>
                <a:latin typeface="Arial" charset="0"/>
              </a:rPr>
              <a:t>・特定施設入所者生活介護</a:t>
            </a:r>
            <a:endParaRPr lang="en-US" altLang="ja-JP" sz="800" spc="-100" dirty="0">
              <a:solidFill>
                <a:prstClr val="black"/>
              </a:solidFill>
              <a:latin typeface="Arial" charset="0"/>
            </a:endParaRPr>
          </a:p>
          <a:p>
            <a:pPr fontAlgn="base">
              <a:spcBef>
                <a:spcPct val="0"/>
              </a:spcBef>
              <a:spcAft>
                <a:spcPct val="0"/>
              </a:spcAft>
              <a:defRPr/>
            </a:pPr>
            <a:r>
              <a:rPr lang="ja-JP" altLang="en-US" sz="800" spc="-100" dirty="0">
                <a:solidFill>
                  <a:prstClr val="black"/>
                </a:solidFill>
                <a:latin typeface="Arial" charset="0"/>
              </a:rPr>
              <a:t>　　　　　　　　　　　　　　　　</a:t>
            </a:r>
            <a:r>
              <a:rPr lang="ja-JP" altLang="en-US" sz="800" spc="-100" dirty="0">
                <a:solidFill>
                  <a:prstClr val="black"/>
                </a:solidFill>
                <a:latin typeface="Arial" pitchFamily="34" charset="0"/>
              </a:rPr>
              <a:t>等</a:t>
            </a:r>
            <a:endParaRPr lang="en-US" altLang="ja-JP" sz="800" spc="-100" dirty="0">
              <a:solidFill>
                <a:prstClr val="black"/>
              </a:solidFill>
              <a:latin typeface="Arial" pitchFamily="34" charset="0"/>
            </a:endParaRPr>
          </a:p>
          <a:p>
            <a:pPr fontAlgn="base">
              <a:spcBef>
                <a:spcPct val="0"/>
              </a:spcBef>
              <a:spcAft>
                <a:spcPct val="0"/>
              </a:spcAft>
              <a:defRPr/>
            </a:pPr>
            <a:endParaRPr lang="en-US" altLang="ja-JP" sz="800" spc="-100" dirty="0">
              <a:solidFill>
                <a:prstClr val="black"/>
              </a:solidFill>
              <a:latin typeface="ＭＳ Ｐゴシック"/>
            </a:endParaRPr>
          </a:p>
        </p:txBody>
      </p:sp>
      <p:sp>
        <p:nvSpPr>
          <p:cNvPr id="35" name="円/楕円 34"/>
          <p:cNvSpPr/>
          <p:nvPr/>
        </p:nvSpPr>
        <p:spPr>
          <a:xfrm>
            <a:off x="2085975" y="3644900"/>
            <a:ext cx="1865313" cy="647700"/>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anchor="ctr"/>
          <a:lstStyle/>
          <a:p>
            <a:pPr algn="ctr" fontAlgn="base">
              <a:spcBef>
                <a:spcPct val="0"/>
              </a:spcBef>
              <a:spcAft>
                <a:spcPct val="0"/>
              </a:spcAft>
              <a:defRPr/>
            </a:pPr>
            <a:endParaRPr lang="ja-JP" altLang="en-US" spc="-100">
              <a:solidFill>
                <a:prstClr val="black"/>
              </a:solidFill>
            </a:endParaRPr>
          </a:p>
        </p:txBody>
      </p:sp>
      <p:pic>
        <p:nvPicPr>
          <p:cNvPr id="97314" name="図 12" descr="doctor4_3.gi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511425" y="3357563"/>
            <a:ext cx="642938"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15" name="図 13" descr="doctor_illust07_02.gi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870200" y="3365500"/>
            <a:ext cx="64293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円/楕円 78"/>
          <p:cNvSpPr/>
          <p:nvPr/>
        </p:nvSpPr>
        <p:spPr>
          <a:xfrm>
            <a:off x="4311650" y="6281738"/>
            <a:ext cx="1150938" cy="387350"/>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anchor="ctr"/>
          <a:lstStyle/>
          <a:p>
            <a:pPr algn="ctr" fontAlgn="base">
              <a:spcBef>
                <a:spcPct val="0"/>
              </a:spcBef>
              <a:spcAft>
                <a:spcPct val="0"/>
              </a:spcAft>
              <a:defRPr/>
            </a:pPr>
            <a:endParaRPr lang="ja-JP" altLang="en-US" spc="-100">
              <a:solidFill>
                <a:prstClr val="black"/>
              </a:solidFill>
            </a:endParaRPr>
          </a:p>
        </p:txBody>
      </p:sp>
      <p:sp>
        <p:nvSpPr>
          <p:cNvPr id="72" name="円/楕円 71"/>
          <p:cNvSpPr/>
          <p:nvPr/>
        </p:nvSpPr>
        <p:spPr>
          <a:xfrm>
            <a:off x="5170488" y="6137275"/>
            <a:ext cx="1300162" cy="576263"/>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anchor="ctr"/>
          <a:lstStyle/>
          <a:p>
            <a:pPr algn="ctr" fontAlgn="base">
              <a:spcBef>
                <a:spcPct val="0"/>
              </a:spcBef>
              <a:spcAft>
                <a:spcPct val="0"/>
              </a:spcAft>
              <a:defRPr/>
            </a:pPr>
            <a:endParaRPr lang="ja-JP" altLang="en-US" spc="-100">
              <a:solidFill>
                <a:prstClr val="black"/>
              </a:solidFill>
            </a:endParaRPr>
          </a:p>
        </p:txBody>
      </p:sp>
      <p:sp>
        <p:nvSpPr>
          <p:cNvPr id="62" name="正方形/長方形 61"/>
          <p:cNvSpPr/>
          <p:nvPr/>
        </p:nvSpPr>
        <p:spPr>
          <a:xfrm>
            <a:off x="2654300" y="3933825"/>
            <a:ext cx="1944688" cy="574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spc="-100" dirty="0">
                <a:solidFill>
                  <a:prstClr val="black"/>
                </a:solidFill>
              </a:rPr>
              <a:t>日常の医療：</a:t>
            </a:r>
            <a:endParaRPr lang="en-US" altLang="ja-JP" sz="800" spc="-100" dirty="0">
              <a:solidFill>
                <a:prstClr val="black"/>
              </a:solidFill>
            </a:endParaRPr>
          </a:p>
          <a:p>
            <a:pPr fontAlgn="base">
              <a:spcBef>
                <a:spcPct val="0"/>
              </a:spcBef>
              <a:spcAft>
                <a:spcPct val="0"/>
              </a:spcAft>
              <a:defRPr/>
            </a:pPr>
            <a:r>
              <a:rPr lang="ja-JP" altLang="en-US" sz="800" spc="-100" dirty="0">
                <a:solidFill>
                  <a:prstClr val="black"/>
                </a:solidFill>
              </a:rPr>
              <a:t>　・かかりつけ医、有床診療所</a:t>
            </a:r>
            <a:endParaRPr lang="en-US" altLang="ja-JP" sz="800" spc="-100" dirty="0">
              <a:solidFill>
                <a:prstClr val="black"/>
              </a:solidFill>
            </a:endParaRPr>
          </a:p>
          <a:p>
            <a:pPr fontAlgn="base">
              <a:spcBef>
                <a:spcPct val="0"/>
              </a:spcBef>
              <a:spcAft>
                <a:spcPct val="0"/>
              </a:spcAft>
              <a:defRPr/>
            </a:pPr>
            <a:r>
              <a:rPr lang="ja-JP" altLang="en-US" sz="800" spc="-100" dirty="0">
                <a:solidFill>
                  <a:prstClr val="black"/>
                </a:solidFill>
              </a:rPr>
              <a:t>　・地域の連携病院</a:t>
            </a:r>
            <a:endParaRPr lang="en-US" altLang="ja-JP" sz="800" spc="-100" dirty="0">
              <a:solidFill>
                <a:prstClr val="black"/>
              </a:solidFill>
            </a:endParaRPr>
          </a:p>
          <a:p>
            <a:pPr fontAlgn="base">
              <a:spcBef>
                <a:spcPct val="0"/>
              </a:spcBef>
              <a:spcAft>
                <a:spcPct val="0"/>
              </a:spcAft>
              <a:defRPr/>
            </a:pPr>
            <a:r>
              <a:rPr lang="ja-JP" altLang="en-US" sz="800" spc="-100" dirty="0">
                <a:solidFill>
                  <a:prstClr val="black"/>
                </a:solidFill>
              </a:rPr>
              <a:t>　・歯科医療、薬局</a:t>
            </a:r>
          </a:p>
        </p:txBody>
      </p:sp>
      <p:pic>
        <p:nvPicPr>
          <p:cNvPr id="97319" name="図 3" descr="health_0183.wmf"/>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62588" y="5949950"/>
            <a:ext cx="790575"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20" name="図 4" descr="health_0153.wmf"/>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70425" y="6021388"/>
            <a:ext cx="50006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テキスト ボックス 46"/>
          <p:cNvSpPr txBox="1"/>
          <p:nvPr/>
        </p:nvSpPr>
        <p:spPr>
          <a:xfrm>
            <a:off x="3213100" y="6524625"/>
            <a:ext cx="4914900" cy="280988"/>
          </a:xfrm>
          <a:prstGeom prst="rect">
            <a:avLst/>
          </a:prstGeom>
          <a:noFill/>
        </p:spPr>
        <p:txBody>
          <a:bodyPr lIns="91420" tIns="45713" rIns="91420" bIns="45713">
            <a:spAutoFit/>
          </a:bodyPr>
          <a:lstStyle/>
          <a:p>
            <a:pPr fontAlgn="base">
              <a:spcBef>
                <a:spcPct val="0"/>
              </a:spcBef>
              <a:spcAft>
                <a:spcPct val="0"/>
              </a:spcAft>
              <a:defRPr/>
            </a:pPr>
            <a:r>
              <a:rPr lang="ja-JP" altLang="en-US" sz="1200" spc="-100" dirty="0">
                <a:solidFill>
                  <a:prstClr val="black"/>
                </a:solidFill>
                <a:latin typeface="HG丸ｺﾞｼｯｸM-PRO" pitchFamily="50" charset="-128"/>
                <a:ea typeface="HG丸ｺﾞｼｯｸM-PRO" pitchFamily="50" charset="-128"/>
              </a:rPr>
              <a:t>老人クラブ・自治会・ボランティア・</a:t>
            </a:r>
            <a:r>
              <a:rPr lang="en-US" altLang="ja-JP" sz="1200" spc="-100" dirty="0">
                <a:solidFill>
                  <a:prstClr val="black"/>
                </a:solidFill>
                <a:latin typeface="HG丸ｺﾞｼｯｸM-PRO" pitchFamily="50" charset="-128"/>
                <a:ea typeface="HG丸ｺﾞｼｯｸM-PRO" pitchFamily="50" charset="-128"/>
              </a:rPr>
              <a:t>NPO</a:t>
            </a:r>
            <a:r>
              <a:rPr lang="ja-JP" altLang="en-US" sz="1200" spc="-100" dirty="0">
                <a:solidFill>
                  <a:prstClr val="black"/>
                </a:solidFill>
                <a:latin typeface="HG丸ｺﾞｼｯｸM-PRO" pitchFamily="50" charset="-128"/>
                <a:ea typeface="HG丸ｺﾞｼｯｸM-PRO" pitchFamily="50" charset="-128"/>
              </a:rPr>
              <a:t>　等</a:t>
            </a:r>
            <a:endParaRPr lang="en-US" altLang="ja-JP" sz="1200" spc="-100" dirty="0">
              <a:solidFill>
                <a:prstClr val="black"/>
              </a:solidFill>
              <a:latin typeface="HG丸ｺﾞｼｯｸM-PRO" pitchFamily="50" charset="-128"/>
              <a:ea typeface="HG丸ｺﾞｼｯｸM-PRO" pitchFamily="50" charset="-128"/>
            </a:endParaRPr>
          </a:p>
        </p:txBody>
      </p:sp>
      <p:pic>
        <p:nvPicPr>
          <p:cNvPr id="97322" name="図 27" descr="person_0290.wmf"/>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1236663" y="5106988"/>
            <a:ext cx="401637"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テキスト ボックス 48"/>
          <p:cNvSpPr txBox="1"/>
          <p:nvPr/>
        </p:nvSpPr>
        <p:spPr>
          <a:xfrm>
            <a:off x="747713" y="4725988"/>
            <a:ext cx="1855787" cy="430212"/>
          </a:xfrm>
          <a:prstGeom prst="rect">
            <a:avLst/>
          </a:prstGeom>
          <a:noFill/>
        </p:spPr>
        <p:txBody>
          <a:bodyPr lIns="91420" tIns="45713" rIns="91420" bIns="45713">
            <a:spAutoFit/>
          </a:bodyPr>
          <a:lstStyle/>
          <a:p>
            <a:pPr fontAlgn="base">
              <a:spcBef>
                <a:spcPct val="0"/>
              </a:spcBef>
              <a:spcAft>
                <a:spcPct val="0"/>
              </a:spcAft>
              <a:defRPr/>
            </a:pPr>
            <a:r>
              <a:rPr lang="ja-JP" altLang="en-US" sz="1100" spc="-100" dirty="0">
                <a:solidFill>
                  <a:prstClr val="black"/>
                </a:solidFill>
                <a:latin typeface="ＭＳ Ｐゴシック"/>
              </a:rPr>
              <a:t>・地域包括支援センター</a:t>
            </a:r>
            <a:endParaRPr lang="en-US" altLang="ja-JP" sz="1100" spc="-100" dirty="0">
              <a:solidFill>
                <a:prstClr val="black"/>
              </a:solidFill>
              <a:latin typeface="ＭＳ Ｐゴシック"/>
            </a:endParaRPr>
          </a:p>
          <a:p>
            <a:pPr fontAlgn="base">
              <a:spcBef>
                <a:spcPct val="0"/>
              </a:spcBef>
              <a:spcAft>
                <a:spcPct val="0"/>
              </a:spcAft>
              <a:defRPr/>
            </a:pPr>
            <a:r>
              <a:rPr lang="ja-JP" altLang="en-US" sz="1100" spc="-100" dirty="0">
                <a:solidFill>
                  <a:prstClr val="black"/>
                </a:solidFill>
                <a:latin typeface="ＭＳ Ｐゴシック"/>
              </a:rPr>
              <a:t>・ケアマネジャー</a:t>
            </a:r>
            <a:endParaRPr lang="en-US" altLang="ja-JP" sz="1100" spc="-100" dirty="0">
              <a:solidFill>
                <a:prstClr val="black"/>
              </a:solidFill>
              <a:latin typeface="ＭＳ Ｐゴシック"/>
            </a:endParaRPr>
          </a:p>
        </p:txBody>
      </p:sp>
      <p:sp>
        <p:nvSpPr>
          <p:cNvPr id="50" name="テキスト ボックス 49"/>
          <p:cNvSpPr txBox="1"/>
          <p:nvPr/>
        </p:nvSpPr>
        <p:spPr>
          <a:xfrm>
            <a:off x="3800475" y="3800475"/>
            <a:ext cx="1008063" cy="276225"/>
          </a:xfrm>
          <a:prstGeom prst="rect">
            <a:avLst/>
          </a:prstGeom>
          <a:noFill/>
        </p:spPr>
        <p:txBody>
          <a:bodyPr lIns="91420" tIns="45713" rIns="91420" bIns="45713">
            <a:spAutoFit/>
          </a:bodyPr>
          <a:lstStyle/>
          <a:p>
            <a:pPr fontAlgn="base">
              <a:spcBef>
                <a:spcPct val="0"/>
              </a:spcBef>
              <a:spcAft>
                <a:spcPct val="0"/>
              </a:spcAft>
              <a:defRPr/>
            </a:pPr>
            <a:r>
              <a:rPr lang="ja-JP" altLang="en-US" sz="1200" spc="-100" dirty="0">
                <a:solidFill>
                  <a:prstClr val="black"/>
                </a:solidFill>
                <a:latin typeface="HG丸ｺﾞｼｯｸM-PRO" pitchFamily="50" charset="-128"/>
                <a:ea typeface="HG丸ｺﾞｼｯｸM-PRO" pitchFamily="50" charset="-128"/>
              </a:rPr>
              <a:t>通院・入院</a:t>
            </a:r>
            <a:endParaRPr lang="en-US" altLang="ja-JP" sz="1200" spc="-100" dirty="0">
              <a:solidFill>
                <a:prstClr val="black"/>
              </a:solidFill>
              <a:latin typeface="HG丸ｺﾞｼｯｸM-PRO" pitchFamily="50" charset="-128"/>
              <a:ea typeface="HG丸ｺﾞｼｯｸM-PRO" pitchFamily="50" charset="-128"/>
            </a:endParaRPr>
          </a:p>
        </p:txBody>
      </p:sp>
      <p:sp>
        <p:nvSpPr>
          <p:cNvPr id="46" name="テキスト ボックス 45"/>
          <p:cNvSpPr txBox="1"/>
          <p:nvPr/>
        </p:nvSpPr>
        <p:spPr>
          <a:xfrm>
            <a:off x="5237163" y="3933825"/>
            <a:ext cx="946150" cy="276225"/>
          </a:xfrm>
          <a:prstGeom prst="rect">
            <a:avLst/>
          </a:prstGeom>
          <a:noFill/>
        </p:spPr>
        <p:txBody>
          <a:bodyPr lIns="91420" tIns="45713" rIns="91420" bIns="45713">
            <a:spAutoFit/>
          </a:bodyPr>
          <a:lstStyle/>
          <a:p>
            <a:pPr fontAlgn="base">
              <a:spcBef>
                <a:spcPct val="0"/>
              </a:spcBef>
              <a:spcAft>
                <a:spcPct val="0"/>
              </a:spcAft>
              <a:defRPr/>
            </a:pPr>
            <a:r>
              <a:rPr lang="ja-JP" altLang="en-US" sz="1200" spc="-100" dirty="0">
                <a:solidFill>
                  <a:prstClr val="black"/>
                </a:solidFill>
                <a:latin typeface="HG丸ｺﾞｼｯｸM-PRO" pitchFamily="50" charset="-128"/>
                <a:ea typeface="HG丸ｺﾞｼｯｸM-PRO" pitchFamily="50" charset="-128"/>
              </a:rPr>
              <a:t>通所・入所</a:t>
            </a:r>
            <a:endParaRPr lang="en-US" altLang="ja-JP" sz="1200" spc="-100" dirty="0">
              <a:solidFill>
                <a:prstClr val="black"/>
              </a:solidFill>
              <a:latin typeface="HG丸ｺﾞｼｯｸM-PRO" pitchFamily="50" charset="-128"/>
              <a:ea typeface="HG丸ｺﾞｼｯｸM-PRO" pitchFamily="50" charset="-128"/>
            </a:endParaRPr>
          </a:p>
        </p:txBody>
      </p:sp>
      <p:pic>
        <p:nvPicPr>
          <p:cNvPr id="97326" name="図 63" descr="小規模building03_cl2.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316038" y="3041650"/>
            <a:ext cx="54133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正方形/長方形 62"/>
          <p:cNvSpPr/>
          <p:nvPr/>
        </p:nvSpPr>
        <p:spPr>
          <a:xfrm>
            <a:off x="992188" y="3500438"/>
            <a:ext cx="1533525" cy="576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spc="-100" dirty="0">
                <a:solidFill>
                  <a:prstClr val="black"/>
                </a:solidFill>
              </a:rPr>
              <a:t>病院：</a:t>
            </a:r>
            <a:endParaRPr lang="en-US" altLang="ja-JP" sz="800" spc="-100" dirty="0">
              <a:solidFill>
                <a:prstClr val="black"/>
              </a:solidFill>
            </a:endParaRPr>
          </a:p>
          <a:p>
            <a:pPr fontAlgn="base">
              <a:spcBef>
                <a:spcPct val="0"/>
              </a:spcBef>
              <a:spcAft>
                <a:spcPct val="0"/>
              </a:spcAft>
              <a:defRPr/>
            </a:pPr>
            <a:r>
              <a:rPr lang="ja-JP" altLang="en-US" sz="800" spc="-100" dirty="0">
                <a:solidFill>
                  <a:prstClr val="black"/>
                </a:solidFill>
              </a:rPr>
              <a:t>　急性期、回復期、慢性期</a:t>
            </a:r>
            <a:endParaRPr lang="en-US" altLang="ja-JP" sz="800" spc="-100" dirty="0">
              <a:solidFill>
                <a:prstClr val="black"/>
              </a:solidFill>
            </a:endParaRPr>
          </a:p>
        </p:txBody>
      </p:sp>
      <p:pic>
        <p:nvPicPr>
          <p:cNvPr id="97328" name="Picture 2" descr="C:\Users\KNXVS\AppData\Local\Microsoft\Windows\Temporary Internet Files\Content.IE5\ADV5CF2Q\MC900426352[1].wm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851025" y="3386138"/>
            <a:ext cx="4381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正方形/長方形 57"/>
          <p:cNvSpPr/>
          <p:nvPr/>
        </p:nvSpPr>
        <p:spPr>
          <a:xfrm>
            <a:off x="1917700" y="2924175"/>
            <a:ext cx="1306513" cy="677863"/>
          </a:xfrm>
          <a:prstGeom prst="rect">
            <a:avLst/>
          </a:prstGeom>
        </p:spPr>
        <p:txBody>
          <a:bodyPr wrap="none">
            <a:spAutoFit/>
          </a:bodyPr>
          <a:lstStyle/>
          <a:p>
            <a:pPr algn="ctr" defTabSz="914125" fontAlgn="base">
              <a:spcBef>
                <a:spcPct val="0"/>
              </a:spcBef>
              <a:spcAft>
                <a:spcPct val="0"/>
              </a:spcAft>
              <a:defRPr/>
            </a:pPr>
            <a:r>
              <a:rPr lang="ja-JP" altLang="en-US" sz="1200" spc="-100" dirty="0">
                <a:solidFill>
                  <a:prstClr val="black"/>
                </a:solidFill>
                <a:latin typeface="ＭＳ Ｐゴシック"/>
              </a:rPr>
              <a:t>病気になったら･･･  </a:t>
            </a:r>
            <a:endParaRPr lang="en-US" altLang="ja-JP" sz="1200" spc="-100" dirty="0">
              <a:solidFill>
                <a:prstClr val="black"/>
              </a:solidFill>
              <a:latin typeface="ＭＳ Ｐゴシック"/>
            </a:endParaRPr>
          </a:p>
          <a:p>
            <a:pPr algn="ctr" defTabSz="914125" fontAlgn="base">
              <a:spcBef>
                <a:spcPct val="0"/>
              </a:spcBef>
              <a:spcAft>
                <a:spcPct val="0"/>
              </a:spcAft>
              <a:defRPr/>
            </a:pPr>
            <a:r>
              <a:rPr lang="ja-JP" altLang="en-US" sz="1400" b="1" spc="-100" dirty="0">
                <a:solidFill>
                  <a:prstClr val="black"/>
                </a:solidFill>
                <a:latin typeface="HG丸ｺﾞｼｯｸM-PRO" pitchFamily="50" charset="-128"/>
                <a:ea typeface="HG丸ｺﾞｼｯｸM-PRO" pitchFamily="50" charset="-128"/>
              </a:rPr>
              <a:t>医　療</a:t>
            </a:r>
            <a:endParaRPr lang="en-US" altLang="ja-JP" sz="1400" b="1" spc="-100" dirty="0">
              <a:solidFill>
                <a:prstClr val="black"/>
              </a:solidFill>
              <a:latin typeface="HG丸ｺﾞｼｯｸM-PRO" pitchFamily="50" charset="-128"/>
              <a:ea typeface="HG丸ｺﾞｼｯｸM-PRO" pitchFamily="50" charset="-128"/>
            </a:endParaRPr>
          </a:p>
          <a:p>
            <a:pPr algn="ctr" defTabSz="914125" fontAlgn="base">
              <a:spcBef>
                <a:spcPct val="0"/>
              </a:spcBef>
              <a:spcAft>
                <a:spcPct val="0"/>
              </a:spcAft>
              <a:defRPr/>
            </a:pPr>
            <a:endParaRPr lang="ja-JP" altLang="en-US" sz="1200" spc="-100" dirty="0">
              <a:solidFill>
                <a:prstClr val="black"/>
              </a:solidFill>
              <a:latin typeface="ＭＳ Ｐゴシック"/>
            </a:endParaRPr>
          </a:p>
        </p:txBody>
      </p:sp>
      <p:pic>
        <p:nvPicPr>
          <p:cNvPr id="97330" name="Picture 5" descr="C:\Documents and Settings\nao\Local Settings\Temporary Internet Files\Content.IE5\TEYYXPF4\MC900343525[1].wmf"/>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422650" y="5937250"/>
            <a:ext cx="1176338"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テキスト ボックス 41"/>
          <p:cNvSpPr txBox="1"/>
          <p:nvPr/>
        </p:nvSpPr>
        <p:spPr>
          <a:xfrm>
            <a:off x="6969125" y="3068638"/>
            <a:ext cx="2144713" cy="523875"/>
          </a:xfrm>
          <a:prstGeom prst="rect">
            <a:avLst/>
          </a:prstGeom>
          <a:noFill/>
        </p:spPr>
        <p:txBody>
          <a:bodyPr lIns="91420" tIns="45713" rIns="91420" bIns="45713">
            <a:spAutoFit/>
          </a:bodyPr>
          <a:lstStyle/>
          <a:p>
            <a:pPr fontAlgn="base">
              <a:spcBef>
                <a:spcPct val="0"/>
              </a:spcBef>
              <a:spcAft>
                <a:spcPct val="0"/>
              </a:spcAft>
              <a:defRPr/>
            </a:pPr>
            <a:r>
              <a:rPr lang="ja-JP" altLang="en-US" sz="1200" spc="-100" dirty="0">
                <a:solidFill>
                  <a:prstClr val="black"/>
                </a:solidFill>
                <a:latin typeface="ＭＳ Ｐゴシック"/>
              </a:rPr>
              <a:t>介護が必要になったら･･･  </a:t>
            </a:r>
            <a:endParaRPr lang="en-US" altLang="ja-JP" sz="1200" spc="-100" dirty="0">
              <a:solidFill>
                <a:prstClr val="black"/>
              </a:solidFill>
              <a:latin typeface="ＭＳ Ｐゴシック"/>
            </a:endParaRPr>
          </a:p>
          <a:p>
            <a:pPr fontAlgn="base">
              <a:spcBef>
                <a:spcPct val="0"/>
              </a:spcBef>
              <a:spcAft>
                <a:spcPct val="0"/>
              </a:spcAft>
              <a:defRPr/>
            </a:pPr>
            <a:r>
              <a:rPr lang="ja-JP" altLang="en-US" sz="1600" b="1" spc="-100" dirty="0">
                <a:solidFill>
                  <a:prstClr val="black"/>
                </a:solidFill>
                <a:latin typeface="HG丸ｺﾞｼｯｸM-PRO" pitchFamily="50" charset="-128"/>
                <a:ea typeface="HG丸ｺﾞｼｯｸM-PRO" pitchFamily="50" charset="-128"/>
              </a:rPr>
              <a:t>　　　介　護</a:t>
            </a:r>
            <a:endParaRPr lang="en-US" altLang="ja-JP" sz="1600" b="1" spc="-100" dirty="0">
              <a:solidFill>
                <a:prstClr val="black"/>
              </a:solidFill>
              <a:latin typeface="HG丸ｺﾞｼｯｸM-PRO" pitchFamily="50" charset="-128"/>
              <a:ea typeface="HG丸ｺﾞｼｯｸM-PRO" pitchFamily="50" charset="-128"/>
            </a:endParaRPr>
          </a:p>
        </p:txBody>
      </p:sp>
      <p:sp>
        <p:nvSpPr>
          <p:cNvPr id="67" name="テキスト ボックス 66"/>
          <p:cNvSpPr txBox="1"/>
          <p:nvPr/>
        </p:nvSpPr>
        <p:spPr>
          <a:xfrm>
            <a:off x="6210300" y="4868863"/>
            <a:ext cx="1238250" cy="215900"/>
          </a:xfrm>
          <a:prstGeom prst="rect">
            <a:avLst/>
          </a:prstGeom>
          <a:noFill/>
        </p:spPr>
        <p:txBody>
          <a:bodyPr lIns="91420" tIns="45713" rIns="91420" bIns="45713">
            <a:spAutoFit/>
          </a:bodyPr>
          <a:lstStyle/>
          <a:p>
            <a:pPr fontAlgn="base">
              <a:spcBef>
                <a:spcPct val="0"/>
              </a:spcBef>
              <a:spcAft>
                <a:spcPct val="0"/>
              </a:spcAft>
              <a:defRPr/>
            </a:pPr>
            <a:r>
              <a:rPr lang="ja-JP" altLang="en-US" sz="800" spc="-100" dirty="0">
                <a:solidFill>
                  <a:prstClr val="black"/>
                </a:solidFill>
                <a:latin typeface="ＭＳ Ｐゴシック"/>
              </a:rPr>
              <a:t>■介護予防サービス</a:t>
            </a:r>
            <a:endParaRPr lang="en-US" altLang="ja-JP" sz="800" spc="-100" dirty="0">
              <a:solidFill>
                <a:prstClr val="black"/>
              </a:solidFill>
              <a:latin typeface="ＭＳ Ｐゴシック"/>
            </a:endParaRPr>
          </a:p>
        </p:txBody>
      </p:sp>
      <p:sp>
        <p:nvSpPr>
          <p:cNvPr id="68" name="正方形/長方形 67"/>
          <p:cNvSpPr/>
          <p:nvPr/>
        </p:nvSpPr>
        <p:spPr>
          <a:xfrm>
            <a:off x="80963" y="42863"/>
            <a:ext cx="9779000" cy="376237"/>
          </a:xfrm>
          <a:prstGeom prst="rect">
            <a:avLst/>
          </a:prstGeom>
          <a:solidFill>
            <a:srgbClr val="FFFF00">
              <a:alpha val="31000"/>
            </a:srgbClr>
          </a:solidFill>
          <a:ln>
            <a:solidFill>
              <a:srgbClr val="4F81BD">
                <a:shade val="50000"/>
              </a:srgb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base">
              <a:spcBef>
                <a:spcPct val="0"/>
              </a:spcBef>
              <a:spcAft>
                <a:spcPct val="0"/>
              </a:spcAft>
              <a:defRPr/>
            </a:pPr>
            <a:r>
              <a:rPr lang="ja-JP" altLang="en-US" sz="2000" dirty="0">
                <a:solidFill>
                  <a:prstClr val="black"/>
                </a:solidFill>
                <a:latin typeface="HGP創英角ｺﾞｼｯｸUB" pitchFamily="50" charset="-128"/>
                <a:ea typeface="HGP創英角ｺﾞｼｯｸUB" pitchFamily="50" charset="-128"/>
              </a:rPr>
              <a:t>地域包括ケアシステムの構築について</a:t>
            </a:r>
          </a:p>
        </p:txBody>
      </p:sp>
      <p:pic>
        <p:nvPicPr>
          <p:cNvPr id="97334" name="Picture 2" descr="http://2.bp.blogspot.com/-ZutWWMGHrFI/T0NQ4UxCeUI/AAAAAAAAEXQ/2yMbzeE4if8/s1600/ojiisan_stand.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816600" y="4365625"/>
            <a:ext cx="3540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角丸四角形 79"/>
          <p:cNvSpPr/>
          <p:nvPr/>
        </p:nvSpPr>
        <p:spPr bwMode="auto">
          <a:xfrm>
            <a:off x="194530" y="476672"/>
            <a:ext cx="9584527" cy="2412000"/>
          </a:xfrm>
          <a:prstGeom prst="roundRect">
            <a:avLst>
              <a:gd name="adj" fmla="val 6785"/>
            </a:avLst>
          </a:prstGeom>
          <a:solidFill>
            <a:srgbClr val="FFFF99"/>
          </a:solidFill>
          <a:ln w="9525" cap="flat" cmpd="sng" algn="ctr">
            <a:solidFill>
              <a:schemeClr val="tx1"/>
            </a:solidFill>
            <a:prstDash val="solid"/>
            <a:round/>
            <a:headEnd type="none" w="med" len="med"/>
            <a:tailEnd type="none" w="med" len="med"/>
          </a:ln>
          <a:effectLst/>
          <a:scene3d>
            <a:camera prst="orthographicFront"/>
            <a:lightRig rig="threePt" dir="t"/>
          </a:scene3d>
          <a:sp3d>
            <a:bevelT/>
            <a:bevelB/>
          </a:sp3d>
        </p:spPr>
        <p:txBody>
          <a:bodyPr tIns="36000" bIns="36000" anchor="ctr"/>
          <a:lstStyle/>
          <a:p>
            <a:pPr marL="177800" indent="-177800" fontAlgn="base">
              <a:lnSpc>
                <a:spcPts val="1800"/>
              </a:lnSpc>
              <a:spcBef>
                <a:spcPts val="600"/>
              </a:spcBef>
              <a:spcAft>
                <a:spcPct val="0"/>
              </a:spcAft>
              <a:defRPr/>
            </a:pPr>
            <a:r>
              <a:rPr lang="ja-JP" altLang="en-US" sz="1600" dirty="0">
                <a:solidFill>
                  <a:srgbClr val="000000"/>
                </a:solidFill>
                <a:latin typeface="HGPｺﾞｼｯｸM" pitchFamily="50" charset="-128"/>
                <a:ea typeface="HGPｺﾞｼｯｸM" pitchFamily="50" charset="-128"/>
              </a:rPr>
              <a:t>○　団塊の世代が７５歳以上となる２０２５年を目途に、重度な要介護状態となっても住み慣れた地域で自分らしい暮らしを人生の最後まで続けることができるよう、</a:t>
            </a:r>
            <a:r>
              <a:rPr lang="ja-JP" altLang="en-US" sz="1600" b="1" dirty="0">
                <a:solidFill>
                  <a:srgbClr val="FF0000"/>
                </a:solidFill>
                <a:latin typeface="HGPｺﾞｼｯｸM" pitchFamily="50" charset="-128"/>
                <a:ea typeface="HGPｺﾞｼｯｸM" pitchFamily="50" charset="-128"/>
              </a:rPr>
              <a:t>医療・介護・予防・住まい・生活支援が包括的に確保される体制（地域包括ケアシステム）の構築を実現</a:t>
            </a:r>
            <a:r>
              <a:rPr lang="ja-JP" altLang="en-US" sz="1600" dirty="0">
                <a:solidFill>
                  <a:srgbClr val="000000"/>
                </a:solidFill>
                <a:latin typeface="HGPｺﾞｼｯｸM" pitchFamily="50" charset="-128"/>
                <a:ea typeface="HGPｺﾞｼｯｸM" pitchFamily="50" charset="-128"/>
              </a:rPr>
              <a:t>。</a:t>
            </a:r>
            <a:endParaRPr lang="en-US" altLang="ja-JP" sz="1600" dirty="0">
              <a:solidFill>
                <a:srgbClr val="000000"/>
              </a:solidFill>
              <a:latin typeface="HGPｺﾞｼｯｸM" pitchFamily="50" charset="-128"/>
              <a:ea typeface="HGPｺﾞｼｯｸM" pitchFamily="50" charset="-128"/>
            </a:endParaRPr>
          </a:p>
          <a:p>
            <a:pPr marL="177800" indent="-177800" fontAlgn="base">
              <a:lnSpc>
                <a:spcPts val="1800"/>
              </a:lnSpc>
              <a:spcBef>
                <a:spcPts val="600"/>
              </a:spcBef>
              <a:spcAft>
                <a:spcPct val="0"/>
              </a:spcAft>
              <a:defRPr/>
            </a:pPr>
            <a:r>
              <a:rPr lang="ja-JP" altLang="en-US" sz="1600" dirty="0">
                <a:solidFill>
                  <a:srgbClr val="000000"/>
                </a:solidFill>
                <a:latin typeface="HGPｺﾞｼｯｸM" pitchFamily="50" charset="-128"/>
                <a:ea typeface="HGPｺﾞｼｯｸM" pitchFamily="50" charset="-128"/>
              </a:rPr>
              <a:t>○　今後、認知症高齢者の増加が見込まれることから、認知症高齢者の地域での生活を支えるためにも、地域包括ケアシステムの構築が重要。</a:t>
            </a:r>
            <a:endParaRPr lang="en-US" altLang="ja-JP" sz="1600" dirty="0">
              <a:solidFill>
                <a:srgbClr val="000000"/>
              </a:solidFill>
              <a:latin typeface="HGPｺﾞｼｯｸM" pitchFamily="50" charset="-128"/>
              <a:ea typeface="HGPｺﾞｼｯｸM" pitchFamily="50" charset="-128"/>
            </a:endParaRPr>
          </a:p>
          <a:p>
            <a:pPr marL="177800" indent="-177800" fontAlgn="base">
              <a:lnSpc>
                <a:spcPts val="1800"/>
              </a:lnSpc>
              <a:spcBef>
                <a:spcPts val="600"/>
              </a:spcBef>
              <a:spcAft>
                <a:spcPct val="0"/>
              </a:spcAft>
              <a:defRPr/>
            </a:pPr>
            <a:r>
              <a:rPr lang="ja-JP" altLang="en-US" sz="1600" dirty="0">
                <a:solidFill>
                  <a:srgbClr val="000000"/>
                </a:solidFill>
                <a:latin typeface="HGPｺﾞｼｯｸM" pitchFamily="50" charset="-128"/>
                <a:ea typeface="HGPｺﾞｼｯｸM" pitchFamily="50" charset="-128"/>
              </a:rPr>
              <a:t>○　人口が横ばいで７５歳以上人口が急増する大都市部、７５歳以上人口の増加は緩やかだが人口は減少する町村部等、</a:t>
            </a:r>
            <a:r>
              <a:rPr lang="ja-JP" altLang="en-US" sz="1600" b="1" dirty="0">
                <a:solidFill>
                  <a:srgbClr val="FF0000"/>
                </a:solidFill>
                <a:latin typeface="HGPｺﾞｼｯｸM" pitchFamily="50" charset="-128"/>
                <a:ea typeface="HGPｺﾞｼｯｸM" pitchFamily="50" charset="-128"/>
              </a:rPr>
              <a:t>高齢化の進展状況には大きな地域差</a:t>
            </a:r>
            <a:r>
              <a:rPr lang="ja-JP" altLang="en-US" sz="1600" dirty="0">
                <a:solidFill>
                  <a:srgbClr val="000000"/>
                </a:solidFill>
                <a:latin typeface="HGPｺﾞｼｯｸM" pitchFamily="50" charset="-128"/>
                <a:ea typeface="HGPｺﾞｼｯｸM" pitchFamily="50" charset="-128"/>
              </a:rPr>
              <a:t>。</a:t>
            </a:r>
            <a:endParaRPr lang="en-US" altLang="ja-JP" sz="1600" dirty="0">
              <a:solidFill>
                <a:srgbClr val="000000"/>
              </a:solidFill>
              <a:latin typeface="HGPｺﾞｼｯｸM" pitchFamily="50" charset="-128"/>
              <a:ea typeface="HGPｺﾞｼｯｸM" pitchFamily="50" charset="-128"/>
            </a:endParaRPr>
          </a:p>
          <a:p>
            <a:pPr marL="177800" indent="-177800" fontAlgn="base">
              <a:lnSpc>
                <a:spcPts val="1800"/>
              </a:lnSpc>
              <a:spcBef>
                <a:spcPts val="600"/>
              </a:spcBef>
              <a:spcAft>
                <a:spcPct val="0"/>
              </a:spcAft>
              <a:defRPr/>
            </a:pPr>
            <a:r>
              <a:rPr lang="ja-JP" altLang="en-US" sz="1600" dirty="0">
                <a:solidFill>
                  <a:srgbClr val="000000"/>
                </a:solidFill>
                <a:latin typeface="HGPｺﾞｼｯｸM" pitchFamily="50" charset="-128"/>
                <a:ea typeface="HGPｺﾞｼｯｸM" pitchFamily="50" charset="-128"/>
              </a:rPr>
              <a:t>○　地域包括ケアシステムは、</a:t>
            </a:r>
            <a:r>
              <a:rPr lang="ja-JP" altLang="en-US" sz="1600" b="1" dirty="0">
                <a:solidFill>
                  <a:srgbClr val="FF0000"/>
                </a:solidFill>
                <a:latin typeface="HGPｺﾞｼｯｸM" pitchFamily="50" charset="-128"/>
                <a:ea typeface="HGPｺﾞｼｯｸM" pitchFamily="50" charset="-128"/>
              </a:rPr>
              <a:t>保険者である市町村や都道府県が、地域の自主性や主体性に基づき、地域の特性に応じて作り上げていく</a:t>
            </a:r>
            <a:r>
              <a:rPr lang="ja-JP" altLang="en-US" sz="1600" dirty="0">
                <a:solidFill>
                  <a:prstClr val="black"/>
                </a:solidFill>
                <a:latin typeface="HGPｺﾞｼｯｸM" pitchFamily="50" charset="-128"/>
                <a:ea typeface="HGPｺﾞｼｯｸM" pitchFamily="50" charset="-128"/>
              </a:rPr>
              <a:t>ことが必要。</a:t>
            </a:r>
            <a:endParaRPr lang="ja-JP" altLang="en-US" sz="1200" dirty="0">
              <a:solidFill>
                <a:prstClr val="black"/>
              </a:solidFill>
              <a:latin typeface="Arial" pitchFamily="34" charset="0"/>
            </a:endParaRPr>
          </a:p>
        </p:txBody>
      </p:sp>
      <p:sp>
        <p:nvSpPr>
          <p:cNvPr id="97338" name="スライド番号プレースホルダ 2"/>
          <p:cNvSpPr txBox="1">
            <a:spLocks/>
          </p:cNvSpPr>
          <p:nvPr/>
        </p:nvSpPr>
        <p:spPr bwMode="auto">
          <a:xfrm>
            <a:off x="9283700" y="6524625"/>
            <a:ext cx="573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fontAlgn="base" hangingPunct="1">
              <a:spcBef>
                <a:spcPct val="0"/>
              </a:spcBef>
              <a:spcAft>
                <a:spcPct val="0"/>
              </a:spcAft>
              <a:buFontTx/>
              <a:buNone/>
            </a:pPr>
            <a:fld id="{CA162D7D-35A0-4C71-B01F-EB687A364292}" type="slidenum">
              <a:rPr lang="ja-JP" altLang="en-US" sz="1200" smtClean="0">
                <a:solidFill>
                  <a:srgbClr val="000000"/>
                </a:solidFill>
                <a:latin typeface="Arial" pitchFamily="34" charset="0"/>
              </a:rPr>
              <a:pPr algn="r" eaLnBrk="1" fontAlgn="base" hangingPunct="1">
                <a:spcBef>
                  <a:spcPct val="0"/>
                </a:spcBef>
                <a:spcAft>
                  <a:spcPct val="0"/>
                </a:spcAft>
                <a:buFontTx/>
                <a:buNone/>
              </a:pPr>
              <a:t>6</a:t>
            </a:fld>
            <a:endParaRPr lang="ja-JP" altLang="en-US" sz="1200">
              <a:solidFill>
                <a:srgbClr val="000000"/>
              </a:solidFill>
              <a:latin typeface="Arial" pitchFamily="34" charset="0"/>
            </a:endParaRPr>
          </a:p>
        </p:txBody>
      </p:sp>
      <p:grpSp>
        <p:nvGrpSpPr>
          <p:cNvPr id="97339" name="グループ化 18"/>
          <p:cNvGrpSpPr>
            <a:grpSpLocks/>
          </p:cNvGrpSpPr>
          <p:nvPr/>
        </p:nvGrpSpPr>
        <p:grpSpPr bwMode="auto">
          <a:xfrm>
            <a:off x="12700" y="-3175"/>
            <a:ext cx="9906000" cy="461963"/>
            <a:chOff x="0" y="0"/>
            <a:chExt cx="9144000" cy="461963"/>
          </a:xfrm>
        </p:grpSpPr>
        <p:sp>
          <p:nvSpPr>
            <p:cNvPr id="61" name="正方形/長方形 60"/>
            <p:cNvSpPr/>
            <p:nvPr/>
          </p:nvSpPr>
          <p:spPr>
            <a:xfrm>
              <a:off x="0" y="0"/>
              <a:ext cx="9144000" cy="461963"/>
            </a:xfrm>
            <a:prstGeom prst="rect">
              <a:avLst/>
            </a:prstGeom>
            <a:solidFill>
              <a:srgbClr val="FFF0E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endParaRPr lang="ja-JP" altLang="en-US" sz="1000" dirty="0">
                <a:solidFill>
                  <a:prstClr val="black"/>
                </a:solidFill>
                <a:latin typeface="メイリオ" pitchFamily="50" charset="-128"/>
                <a:ea typeface="メイリオ" pitchFamily="50" charset="-128"/>
              </a:endParaRPr>
            </a:p>
          </p:txBody>
        </p:sp>
        <p:sp>
          <p:nvSpPr>
            <p:cNvPr id="64" name="正方形/長方形 63"/>
            <p:cNvSpPr/>
            <p:nvPr/>
          </p:nvSpPr>
          <p:spPr>
            <a:xfrm>
              <a:off x="211015" y="87313"/>
              <a:ext cx="102577" cy="331787"/>
            </a:xfrm>
            <a:prstGeom prst="rect">
              <a:avLst/>
            </a:prstGeom>
            <a:solidFill>
              <a:srgbClr val="FF75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endParaRPr lang="ja-JP" altLang="en-US" sz="1000" dirty="0">
                <a:solidFill>
                  <a:prstClr val="black"/>
                </a:solidFill>
                <a:latin typeface="メイリオ" pitchFamily="50" charset="-128"/>
                <a:ea typeface="メイリオ" pitchFamily="50" charset="-128"/>
              </a:endParaRPr>
            </a:p>
          </p:txBody>
        </p:sp>
      </p:grpSp>
      <p:sp>
        <p:nvSpPr>
          <p:cNvPr id="97340" name="タイトル 6"/>
          <p:cNvSpPr txBox="1">
            <a:spLocks/>
          </p:cNvSpPr>
          <p:nvPr/>
        </p:nvSpPr>
        <p:spPr bwMode="auto">
          <a:xfrm>
            <a:off x="508000" y="66675"/>
            <a:ext cx="89154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2400">
                <a:solidFill>
                  <a:srgbClr val="000000"/>
                </a:solidFill>
                <a:latin typeface="メイリオ" pitchFamily="50" charset="-128"/>
                <a:ea typeface="メイリオ" pitchFamily="50" charset="-128"/>
                <a:cs typeface="メイリオ" pitchFamily="50" charset="-128"/>
              </a:rPr>
              <a:t>地域包括ケアシステムの構築について</a:t>
            </a:r>
          </a:p>
        </p:txBody>
      </p:sp>
      <p:sp>
        <p:nvSpPr>
          <p:cNvPr id="2" name="角丸四角形 1"/>
          <p:cNvSpPr/>
          <p:nvPr/>
        </p:nvSpPr>
        <p:spPr>
          <a:xfrm>
            <a:off x="2979738" y="5553075"/>
            <a:ext cx="3563937" cy="1260475"/>
          </a:xfrm>
          <a:prstGeom prst="roundRect">
            <a:avLst/>
          </a:prstGeom>
          <a:noFill/>
          <a:ln w="920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dirty="0">
              <a:solidFill>
                <a:prstClr val="black"/>
              </a:solidFill>
            </a:endParaRPr>
          </a:p>
        </p:txBody>
      </p:sp>
    </p:spTree>
    <p:extLst>
      <p:ext uri="{BB962C8B-B14F-4D97-AF65-F5344CB8AC3E}">
        <p14:creationId xmlns:p14="http://schemas.microsoft.com/office/powerpoint/2010/main" val="649282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306" name="グループ化 25"/>
          <p:cNvGrpSpPr>
            <a:grpSpLocks/>
          </p:cNvGrpSpPr>
          <p:nvPr/>
        </p:nvGrpSpPr>
        <p:grpSpPr bwMode="auto">
          <a:xfrm>
            <a:off x="2222500" y="2108200"/>
            <a:ext cx="5854700" cy="2933700"/>
            <a:chOff x="2051720" y="572483"/>
            <a:chExt cx="5328592" cy="4296677"/>
          </a:xfrm>
        </p:grpSpPr>
        <p:sp>
          <p:nvSpPr>
            <p:cNvPr id="20" name="円/楕円 19"/>
            <p:cNvSpPr/>
            <p:nvPr/>
          </p:nvSpPr>
          <p:spPr>
            <a:xfrm>
              <a:off x="2051720" y="909615"/>
              <a:ext cx="5328592" cy="3959545"/>
            </a:xfrm>
            <a:prstGeom prst="ellipse">
              <a:avLst/>
            </a:prstGeom>
            <a:no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75" fontAlgn="base">
                <a:spcBef>
                  <a:spcPct val="0"/>
                </a:spcBef>
                <a:spcAft>
                  <a:spcPct val="0"/>
                </a:spcAft>
                <a:defRPr/>
              </a:pP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角丸四角形 20"/>
            <p:cNvSpPr/>
            <p:nvPr/>
          </p:nvSpPr>
          <p:spPr>
            <a:xfrm>
              <a:off x="3891009" y="572483"/>
              <a:ext cx="1502640" cy="916066"/>
            </a:xfrm>
            <a:prstGeom prst="roundRect">
              <a:avLst/>
            </a:prstGeom>
            <a:solidFill>
              <a:schemeClr val="bg1"/>
            </a:solidFill>
            <a:ln w="6350">
              <a:solidFill>
                <a:schemeClr val="tx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0" anchor="ctr">
              <a:spAutoFit/>
            </a:bodyPr>
            <a:lstStyle/>
            <a:p>
              <a:pPr algn="ctr" defTabSz="913575" fontAlgn="base">
                <a:spcBef>
                  <a:spcPct val="0"/>
                </a:spcBef>
                <a:spcAft>
                  <a:spcPct val="0"/>
                </a:spcAft>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地域住民の参加</a:t>
              </a:r>
            </a:p>
          </p:txBody>
        </p:sp>
      </p:grpSp>
      <p:grpSp>
        <p:nvGrpSpPr>
          <p:cNvPr id="3" name="グループ化 24"/>
          <p:cNvGrpSpPr/>
          <p:nvPr/>
        </p:nvGrpSpPr>
        <p:grpSpPr>
          <a:xfrm>
            <a:off x="3938926" y="2599110"/>
            <a:ext cx="5772641" cy="2670925"/>
            <a:chOff x="3563888" y="1399472"/>
            <a:chExt cx="5328592" cy="3613704"/>
          </a:xfrm>
          <a:solidFill>
            <a:schemeClr val="accent1">
              <a:lumMod val="20000"/>
              <a:lumOff val="80000"/>
              <a:alpha val="70000"/>
            </a:schemeClr>
          </a:solidFill>
        </p:grpSpPr>
        <p:sp>
          <p:nvSpPr>
            <p:cNvPr id="6" name="円/楕円 5"/>
            <p:cNvSpPr/>
            <p:nvPr/>
          </p:nvSpPr>
          <p:spPr>
            <a:xfrm>
              <a:off x="3563888" y="1412776"/>
              <a:ext cx="5328592" cy="3600400"/>
            </a:xfrm>
            <a:prstGeom prst="ellipse">
              <a:avLst/>
            </a:prstGeom>
            <a:grp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75" fontAlgn="base">
                <a:spcBef>
                  <a:spcPct val="0"/>
                </a:spcBef>
                <a:spcAft>
                  <a:spcPct val="0"/>
                </a:spcAft>
                <a:defRPr/>
              </a:pP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11"/>
            <p:cNvSpPr/>
            <p:nvPr/>
          </p:nvSpPr>
          <p:spPr>
            <a:xfrm>
              <a:off x="5501430" y="1399472"/>
              <a:ext cx="2164168" cy="422987"/>
            </a:xfrm>
            <a:prstGeom prst="roundRect">
              <a:avLst/>
            </a:prstGeom>
            <a:solidFill>
              <a:schemeClr val="accent1">
                <a:lumMod val="20000"/>
                <a:lumOff val="80000"/>
              </a:schemeClr>
            </a:solidFill>
            <a:ln w="6350">
              <a:solidFill>
                <a:schemeClr val="tx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 bIns="0" anchor="ctr">
              <a:spAutoFit/>
            </a:bodyPr>
            <a:lstStyle/>
            <a:p>
              <a:pPr algn="ctr" defTabSz="913575" fontAlgn="base">
                <a:spcBef>
                  <a:spcPct val="0"/>
                </a:spcBef>
                <a:spcAft>
                  <a:spcPct val="0"/>
                </a:spcAft>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高齢者の社会参加</a:t>
              </a:r>
            </a:p>
          </p:txBody>
        </p:sp>
      </p:grpSp>
      <p:grpSp>
        <p:nvGrpSpPr>
          <p:cNvPr id="98308" name="グループ化 23"/>
          <p:cNvGrpSpPr>
            <a:grpSpLocks/>
          </p:cNvGrpSpPr>
          <p:nvPr/>
        </p:nvGrpSpPr>
        <p:grpSpPr bwMode="auto">
          <a:xfrm>
            <a:off x="195263" y="2597150"/>
            <a:ext cx="6053137" cy="2673350"/>
            <a:chOff x="251520" y="1496953"/>
            <a:chExt cx="5472608" cy="3516223"/>
          </a:xfrm>
        </p:grpSpPr>
        <p:sp>
          <p:nvSpPr>
            <p:cNvPr id="8" name="円/楕円 7"/>
            <p:cNvSpPr/>
            <p:nvPr/>
          </p:nvSpPr>
          <p:spPr>
            <a:xfrm>
              <a:off x="251520" y="1496953"/>
              <a:ext cx="5472608" cy="3516223"/>
            </a:xfrm>
            <a:prstGeom prst="ellipse">
              <a:avLst/>
            </a:prstGeom>
            <a:solidFill>
              <a:schemeClr val="accent2">
                <a:lumMod val="20000"/>
                <a:lumOff val="80000"/>
                <a:alpha val="70000"/>
              </a:schemeClr>
            </a:soli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75" fontAlgn="base">
                <a:spcBef>
                  <a:spcPct val="0"/>
                </a:spcBef>
                <a:spcAft>
                  <a:spcPct val="0"/>
                </a:spcAft>
                <a:defRPr/>
              </a:pP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a:xfrm>
              <a:off x="1128457" y="1496953"/>
              <a:ext cx="2737022" cy="411340"/>
            </a:xfrm>
            <a:prstGeom prst="roundRect">
              <a:avLst/>
            </a:prstGeom>
            <a:solidFill>
              <a:schemeClr val="accent2">
                <a:lumMod val="20000"/>
                <a:lumOff val="80000"/>
              </a:schemeClr>
            </a:solidFill>
            <a:ln w="6350">
              <a:solidFill>
                <a:schemeClr val="accent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 bIns="0" anchor="ctr">
              <a:spAutoFit/>
            </a:bodyPr>
            <a:lstStyle/>
            <a:p>
              <a:pPr algn="ctr" defTabSz="913575" fontAlgn="base">
                <a:spcBef>
                  <a:spcPct val="0"/>
                </a:spcBef>
                <a:spcAft>
                  <a:spcPct val="0"/>
                </a:spcAft>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生活支援・介護予防サービス</a:t>
              </a:r>
            </a:p>
          </p:txBody>
        </p:sp>
      </p:grpSp>
      <p:sp>
        <p:nvSpPr>
          <p:cNvPr id="13" name="角丸四角形 12"/>
          <p:cNvSpPr/>
          <p:nvPr/>
        </p:nvSpPr>
        <p:spPr>
          <a:xfrm>
            <a:off x="3963988" y="2997200"/>
            <a:ext cx="2471737" cy="1381125"/>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3575" fontAlgn="base">
              <a:spcBef>
                <a:spcPct val="0"/>
              </a:spcBef>
              <a:spcAft>
                <a:spcPct val="0"/>
              </a:spcAft>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生活支援の担い手</a:t>
            </a:r>
            <a:endPar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fontAlgn="base">
              <a:spcBef>
                <a:spcPct val="0"/>
              </a:spcBef>
              <a:spcAft>
                <a:spcPct val="0"/>
              </a:spcAft>
              <a:defRPr/>
            </a:pP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としての社会参加</a:t>
            </a:r>
            <a:endPar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角丸四角形 14"/>
          <p:cNvSpPr/>
          <p:nvPr/>
        </p:nvSpPr>
        <p:spPr>
          <a:xfrm>
            <a:off x="6045200" y="2832100"/>
            <a:ext cx="3587750" cy="2447925"/>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3575" fontAlgn="base">
              <a:spcBef>
                <a:spcPct val="0"/>
              </a:spcBef>
              <a:spcAft>
                <a:spcPct val="0"/>
              </a:spcAft>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○現役時代の能力を活かした活動</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fontAlgn="base">
              <a:spcBef>
                <a:spcPct val="0"/>
              </a:spcBef>
              <a:spcAft>
                <a:spcPct val="0"/>
              </a:spcAft>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○興味関心がある活動</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fontAlgn="base">
              <a:spcBef>
                <a:spcPct val="0"/>
              </a:spcBef>
              <a:spcAft>
                <a:spcPct val="0"/>
              </a:spcAft>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○新たにチャレンジする活動</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fontAlgn="base">
              <a:spcBef>
                <a:spcPct val="0"/>
              </a:spcBef>
              <a:spcAft>
                <a:spcPct val="0"/>
              </a:spcAft>
              <a:defRPr/>
            </a:pP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fontAlgn="base">
              <a:spcBef>
                <a:spcPct val="0"/>
              </a:spcBef>
              <a:spcAft>
                <a:spcPct val="0"/>
              </a:spcAft>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・一般就労、起業</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fontAlgn="base">
              <a:spcBef>
                <a:spcPct val="0"/>
              </a:spcBef>
              <a:spcAft>
                <a:spcPct val="0"/>
              </a:spcAft>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・趣味活動</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fontAlgn="base">
              <a:spcBef>
                <a:spcPct val="0"/>
              </a:spcBef>
              <a:spcAft>
                <a:spcPct val="0"/>
              </a:spcAft>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・健康づくり活動、地域活動</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fontAlgn="base">
              <a:spcBef>
                <a:spcPct val="0"/>
              </a:spcBef>
              <a:spcAft>
                <a:spcPct val="0"/>
              </a:spcAft>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・介護、福祉以外の　</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fontAlgn="base">
              <a:spcBef>
                <a:spcPct val="0"/>
              </a:spcBef>
              <a:spcAft>
                <a:spcPct val="0"/>
              </a:spcAft>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ボランティア活動　等</a:t>
            </a:r>
          </a:p>
        </p:txBody>
      </p:sp>
      <p:sp>
        <p:nvSpPr>
          <p:cNvPr id="17" name="角丸四角形 16"/>
          <p:cNvSpPr/>
          <p:nvPr/>
        </p:nvSpPr>
        <p:spPr>
          <a:xfrm>
            <a:off x="776288" y="2900363"/>
            <a:ext cx="3943350" cy="2519362"/>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3575" fontAlgn="base">
              <a:spcBef>
                <a:spcPct val="0"/>
              </a:spcBef>
              <a:spcAft>
                <a:spcPct val="0"/>
              </a:spcAft>
              <a:defRPr/>
            </a:pP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fontAlgn="base">
              <a:spcBef>
                <a:spcPct val="0"/>
              </a:spcBef>
              <a:spcAft>
                <a:spcPct val="0"/>
              </a:spcAft>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○ニーズに合った多様なサービス種別</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fontAlgn="base">
              <a:spcBef>
                <a:spcPct val="0"/>
              </a:spcBef>
              <a:spcAft>
                <a:spcPct val="0"/>
              </a:spcAft>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○住民主体、</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14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民間企業等多様な</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fontAlgn="base">
              <a:spcBef>
                <a:spcPct val="0"/>
              </a:spcBef>
              <a:spcAft>
                <a:spcPct val="0"/>
              </a:spcAft>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主体によるサービス提供</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fontAlgn="base">
              <a:spcBef>
                <a:spcPct val="0"/>
              </a:spcBef>
              <a:spcAft>
                <a:spcPct val="0"/>
              </a:spcAft>
              <a:defRPr/>
            </a:pP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fontAlgn="base">
              <a:spcBef>
                <a:spcPct val="0"/>
              </a:spcBef>
              <a:spcAft>
                <a:spcPct val="0"/>
              </a:spcAft>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・地域サロンの開催</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fontAlgn="base">
              <a:spcBef>
                <a:spcPct val="0"/>
              </a:spcBef>
              <a:spcAft>
                <a:spcPct val="0"/>
              </a:spcAft>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・見守り、安否確認</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fontAlgn="base">
              <a:spcBef>
                <a:spcPct val="0"/>
              </a:spcBef>
              <a:spcAft>
                <a:spcPct val="0"/>
              </a:spcAft>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・外出支援</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fontAlgn="base">
              <a:spcBef>
                <a:spcPct val="0"/>
              </a:spcBef>
              <a:spcAft>
                <a:spcPct val="0"/>
              </a:spcAft>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・買い物、調理、掃除などの家事支援</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fontAlgn="base">
              <a:spcBef>
                <a:spcPct val="0"/>
              </a:spcBef>
              <a:spcAft>
                <a:spcPct val="0"/>
              </a:spcAft>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・介護者支援 　等　</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fontAlgn="base">
              <a:spcBef>
                <a:spcPct val="0"/>
              </a:spcBef>
              <a:spcAft>
                <a:spcPct val="0"/>
              </a:spcAft>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fontAlgn="base">
              <a:spcBef>
                <a:spcPct val="0"/>
              </a:spcBef>
              <a:spcAft>
                <a:spcPct val="0"/>
              </a:spcAft>
              <a:defRPr/>
            </a:pP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二等辺三角形 17"/>
          <p:cNvSpPr/>
          <p:nvPr/>
        </p:nvSpPr>
        <p:spPr>
          <a:xfrm>
            <a:off x="1052513" y="5260975"/>
            <a:ext cx="8034337" cy="3603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75" fontAlgn="base">
              <a:spcBef>
                <a:spcPct val="0"/>
              </a:spcBef>
              <a:spcAft>
                <a:spcPct val="0"/>
              </a:spcAft>
              <a:defRPr/>
            </a:pPr>
            <a:r>
              <a:rPr lang="ja-JP" altLang="en-US" sz="16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バックアップ</a:t>
            </a:r>
          </a:p>
        </p:txBody>
      </p:sp>
      <p:sp>
        <p:nvSpPr>
          <p:cNvPr id="22" name="二等辺三角形 21"/>
          <p:cNvSpPr/>
          <p:nvPr/>
        </p:nvSpPr>
        <p:spPr>
          <a:xfrm>
            <a:off x="1130300" y="6021388"/>
            <a:ext cx="8035925" cy="36036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75" fontAlgn="base">
              <a:spcBef>
                <a:spcPct val="0"/>
              </a:spcBef>
              <a:spcAft>
                <a:spcPct val="0"/>
              </a:spcAft>
              <a:defRPr/>
            </a:pPr>
            <a:r>
              <a:rPr lang="ja-JP" altLang="en-US"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バックアップ</a:t>
            </a:r>
          </a:p>
        </p:txBody>
      </p:sp>
      <p:sp>
        <p:nvSpPr>
          <p:cNvPr id="23" name="角丸四角形 22"/>
          <p:cNvSpPr/>
          <p:nvPr/>
        </p:nvSpPr>
        <p:spPr>
          <a:xfrm>
            <a:off x="974725" y="6453188"/>
            <a:ext cx="8191500" cy="360362"/>
          </a:xfrm>
          <a:prstGeom prst="roundRect">
            <a:avLst/>
          </a:prstGeom>
          <a:solidFill>
            <a:schemeClr val="accent1">
              <a:lumMod val="60000"/>
              <a:lumOff val="40000"/>
            </a:schemeClr>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75" fontAlgn="base">
              <a:spcBef>
                <a:spcPct val="0"/>
              </a:spcBef>
              <a:spcAft>
                <a:spcPct val="0"/>
              </a:spcAft>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都道府県等による後方支援体制の充実</a:t>
            </a:r>
          </a:p>
        </p:txBody>
      </p:sp>
      <p:sp>
        <p:nvSpPr>
          <p:cNvPr id="19" name="角丸四角形 18"/>
          <p:cNvSpPr/>
          <p:nvPr/>
        </p:nvSpPr>
        <p:spPr>
          <a:xfrm>
            <a:off x="974725" y="5692775"/>
            <a:ext cx="8191500" cy="360363"/>
          </a:xfrm>
          <a:prstGeom prst="roundRect">
            <a:avLst/>
          </a:prstGeom>
          <a:solidFill>
            <a:schemeClr val="accent1">
              <a:lumMod val="60000"/>
              <a:lumOff val="40000"/>
            </a:schemeClr>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75" fontAlgn="base">
              <a:spcBef>
                <a:spcPct val="0"/>
              </a:spcBef>
              <a:spcAft>
                <a:spcPct val="0"/>
              </a:spcAft>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区市町村を核とした支援体制の充実・強化</a:t>
            </a:r>
          </a:p>
        </p:txBody>
      </p:sp>
      <p:pic>
        <p:nvPicPr>
          <p:cNvPr id="98316" name="Picture 15" descr="C:\Users\OSJSE\AppData\Local\Microsoft\Windows\Temporary Internet Files\Content.IE5\IBVVOSZQ\MC90029756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4538" y="4044950"/>
            <a:ext cx="1065212"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角丸四角形 23"/>
          <p:cNvSpPr/>
          <p:nvPr/>
        </p:nvSpPr>
        <p:spPr>
          <a:xfrm>
            <a:off x="0" y="546100"/>
            <a:ext cx="9906000" cy="1662113"/>
          </a:xfrm>
          <a:prstGeom prst="roundRect">
            <a:avLst>
              <a:gd name="adj" fmla="val 10002"/>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marL="185738" indent="-185738" defTabSz="913575">
              <a:lnSpc>
                <a:spcPts val="1700"/>
              </a:lnSpc>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spc="-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単身世帯等が増加し、支援を必要とする軽度の高齢者が増加する中、</a:t>
            </a:r>
            <a:r>
              <a:rPr lang="ja-JP" altLang="en-US" sz="1400" u="sng" spc="-1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生活支援</a:t>
            </a:r>
            <a:r>
              <a:rPr lang="ja-JP" altLang="en-US" sz="1400" spc="-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の必要性が増加。</a:t>
            </a:r>
            <a:r>
              <a:rPr lang="ja-JP" altLang="en-US" sz="1400" u="sng" spc="-1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ボランティア、ＮＰＯ、民間企業、協同組合等の多様な主体が生活支援・介護予防サービスを提供することが必要</a:t>
            </a:r>
            <a:r>
              <a:rPr lang="ja-JP" altLang="en-US" sz="1400" spc="-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spc="-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5738" indent="-185738" defTabSz="913575">
              <a:lnSpc>
                <a:spcPts val="1700"/>
              </a:lnSpc>
              <a:defRPr/>
            </a:pPr>
            <a:r>
              <a:rPr lang="ja-JP" altLang="en-US" sz="1400" spc="-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高齢者の介護予防が求められているが、</a:t>
            </a:r>
            <a:r>
              <a:rPr lang="ja-JP" altLang="en-US" sz="1400" u="sng" spc="-1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社会参加・社会的役割を持つことが生きがいや介護予防</a:t>
            </a:r>
            <a:r>
              <a:rPr lang="ja-JP" altLang="en-US" sz="1400" spc="-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につながる。</a:t>
            </a:r>
            <a:endParaRPr lang="en-US" altLang="ja-JP" sz="1400" spc="-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5738" indent="-185738" defTabSz="913575">
              <a:lnSpc>
                <a:spcPts val="1700"/>
              </a:lnSpc>
              <a:defRPr/>
            </a:pP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多様な生活支援</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・介護予防</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サービスが利用できるような地域づくりを</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区</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市町村が支援することについて、制度的な位置づけの強化を図る。具体的には、生活支援</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・介護予防</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サービスの充実に向けて、ボランティア等の生活支援の担い手の養成・発掘等の地域資源の開発やそのネットワーク化などを行う</a:t>
            </a:r>
            <a:r>
              <a:rPr lang="ja-JP" altLang="ja-JP" sz="14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「生活支援コーディネーター</a:t>
            </a:r>
            <a:r>
              <a:rPr lang="ja-JP" altLang="en-US" sz="14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（地域支え合い推進員）</a:t>
            </a:r>
            <a:r>
              <a:rPr lang="ja-JP" altLang="ja-JP" sz="14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」の配置などについて、介護保険法の地域支援事業に位置づける</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98318" name="スライド番号プレースホルダー 5"/>
          <p:cNvSpPr>
            <a:spLocks noGrp="1"/>
          </p:cNvSpPr>
          <p:nvPr>
            <p:ph type="sldNum" sz="quarter" idx="12"/>
          </p:nvPr>
        </p:nvSpPr>
        <p:spPr bwMode="auto">
          <a:xfrm>
            <a:off x="7578725" y="6542088"/>
            <a:ext cx="23114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fld id="{1485A7BA-F0AA-4DCA-97DD-21630D699806}" type="slidenum">
              <a:rPr lang="en-US" altLang="ja-JP" sz="1400" smtClean="0">
                <a:solidFill>
                  <a:srgbClr val="000000"/>
                </a:solidFill>
                <a:latin typeface="Arial" pitchFamily="34" charset="0"/>
              </a:rPr>
              <a:pPr eaLnBrk="1" hangingPunct="1">
                <a:spcBef>
                  <a:spcPct val="0"/>
                </a:spcBef>
                <a:buFontTx/>
                <a:buNone/>
              </a:pPr>
              <a:t>7</a:t>
            </a:fld>
            <a:endParaRPr lang="en-US" altLang="ja-JP" sz="1400">
              <a:solidFill>
                <a:srgbClr val="000000"/>
              </a:solidFill>
              <a:latin typeface="Arial" pitchFamily="34" charset="0"/>
            </a:endParaRPr>
          </a:p>
        </p:txBody>
      </p:sp>
      <p:grpSp>
        <p:nvGrpSpPr>
          <p:cNvPr id="98319" name="グループ化 18"/>
          <p:cNvGrpSpPr>
            <a:grpSpLocks/>
          </p:cNvGrpSpPr>
          <p:nvPr/>
        </p:nvGrpSpPr>
        <p:grpSpPr bwMode="auto">
          <a:xfrm>
            <a:off x="12700" y="-3175"/>
            <a:ext cx="9906000" cy="461963"/>
            <a:chOff x="0" y="0"/>
            <a:chExt cx="9144000" cy="461963"/>
          </a:xfrm>
        </p:grpSpPr>
        <p:sp>
          <p:nvSpPr>
            <p:cNvPr id="28" name="正方形/長方形 27"/>
            <p:cNvSpPr/>
            <p:nvPr/>
          </p:nvSpPr>
          <p:spPr>
            <a:xfrm>
              <a:off x="0" y="0"/>
              <a:ext cx="9144000" cy="461963"/>
            </a:xfrm>
            <a:prstGeom prst="rect">
              <a:avLst/>
            </a:prstGeom>
            <a:solidFill>
              <a:srgbClr val="FFF0E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endParaRPr lang="ja-JP" altLang="en-US" sz="1000" dirty="0">
                <a:solidFill>
                  <a:prstClr val="black"/>
                </a:solidFill>
                <a:latin typeface="メイリオ" pitchFamily="50" charset="-128"/>
                <a:ea typeface="メイリオ" pitchFamily="50" charset="-128"/>
              </a:endParaRPr>
            </a:p>
          </p:txBody>
        </p:sp>
        <p:sp>
          <p:nvSpPr>
            <p:cNvPr id="29" name="正方形/長方形 28"/>
            <p:cNvSpPr/>
            <p:nvPr/>
          </p:nvSpPr>
          <p:spPr>
            <a:xfrm>
              <a:off x="211015" y="87313"/>
              <a:ext cx="102577" cy="331787"/>
            </a:xfrm>
            <a:prstGeom prst="rect">
              <a:avLst/>
            </a:prstGeom>
            <a:solidFill>
              <a:srgbClr val="FF75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endParaRPr lang="ja-JP" altLang="en-US" sz="1000" dirty="0">
                <a:solidFill>
                  <a:prstClr val="black"/>
                </a:solidFill>
                <a:latin typeface="メイリオ" pitchFamily="50" charset="-128"/>
                <a:ea typeface="メイリオ" pitchFamily="50" charset="-128"/>
              </a:endParaRPr>
            </a:p>
          </p:txBody>
        </p:sp>
      </p:grpSp>
      <p:sp>
        <p:nvSpPr>
          <p:cNvPr id="98320" name="タイトル 6"/>
          <p:cNvSpPr txBox="1">
            <a:spLocks/>
          </p:cNvSpPr>
          <p:nvPr/>
        </p:nvSpPr>
        <p:spPr bwMode="auto">
          <a:xfrm>
            <a:off x="508000" y="66675"/>
            <a:ext cx="89154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800">
                <a:solidFill>
                  <a:srgbClr val="000000"/>
                </a:solidFill>
                <a:latin typeface="メイリオ" pitchFamily="50" charset="-128"/>
                <a:ea typeface="メイリオ" pitchFamily="50" charset="-128"/>
                <a:cs typeface="メイリオ" pitchFamily="50" charset="-128"/>
              </a:rPr>
              <a:t>生活支援・介護予防サービスの充実と高齢者の社会参加</a:t>
            </a:r>
          </a:p>
        </p:txBody>
      </p:sp>
    </p:spTree>
    <p:extLst>
      <p:ext uri="{BB962C8B-B14F-4D97-AF65-F5344CB8AC3E}">
        <p14:creationId xmlns:p14="http://schemas.microsoft.com/office/powerpoint/2010/main" val="2029567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3" descr="\\10.68.128.9\zaitaku\①在宅支援係\多様な主体の地域貢献活動による地域包括ケアの推進\28年度\90 雑件\11 UFJロードマップ\01murc\01murc_PAGE0026.jpg"/>
          <p:cNvPicPr>
            <a:picLocks noChangeAspect="1" noChangeArrowheads="1"/>
          </p:cNvPicPr>
          <p:nvPr/>
        </p:nvPicPr>
        <p:blipFill rotWithShape="1">
          <a:blip r:embed="rId3">
            <a:extLst>
              <a:ext uri="{28A0092B-C50C-407E-A947-70E740481C1C}">
                <a14:useLocalDpi xmlns:a14="http://schemas.microsoft.com/office/drawing/2010/main" val="0"/>
              </a:ext>
            </a:extLst>
          </a:blip>
          <a:srcRect t="9549"/>
          <a:stretch/>
        </p:blipFill>
        <p:spPr bwMode="auto">
          <a:xfrm>
            <a:off x="30163" y="685800"/>
            <a:ext cx="9756775" cy="564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9331" name="グループ化 18"/>
          <p:cNvGrpSpPr>
            <a:grpSpLocks/>
          </p:cNvGrpSpPr>
          <p:nvPr/>
        </p:nvGrpSpPr>
        <p:grpSpPr bwMode="auto">
          <a:xfrm>
            <a:off x="12700" y="-3175"/>
            <a:ext cx="9906000" cy="461963"/>
            <a:chOff x="0" y="0"/>
            <a:chExt cx="9144000" cy="461963"/>
          </a:xfrm>
        </p:grpSpPr>
        <p:sp>
          <p:nvSpPr>
            <p:cNvPr id="6" name="正方形/長方形 5"/>
            <p:cNvSpPr/>
            <p:nvPr/>
          </p:nvSpPr>
          <p:spPr>
            <a:xfrm>
              <a:off x="0" y="0"/>
              <a:ext cx="9144000" cy="461963"/>
            </a:xfrm>
            <a:prstGeom prst="rect">
              <a:avLst/>
            </a:prstGeom>
            <a:solidFill>
              <a:srgbClr val="FFF0E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endParaRPr lang="ja-JP" altLang="en-US" sz="1000" dirty="0">
                <a:solidFill>
                  <a:prstClr val="black"/>
                </a:solidFill>
                <a:latin typeface="メイリオ" pitchFamily="50" charset="-128"/>
                <a:ea typeface="メイリオ" pitchFamily="50" charset="-128"/>
              </a:endParaRPr>
            </a:p>
          </p:txBody>
        </p:sp>
        <p:sp>
          <p:nvSpPr>
            <p:cNvPr id="7" name="正方形/長方形 6"/>
            <p:cNvSpPr/>
            <p:nvPr/>
          </p:nvSpPr>
          <p:spPr>
            <a:xfrm>
              <a:off x="211015" y="87313"/>
              <a:ext cx="102577" cy="331787"/>
            </a:xfrm>
            <a:prstGeom prst="rect">
              <a:avLst/>
            </a:prstGeom>
            <a:solidFill>
              <a:srgbClr val="FF75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base">
                <a:spcBef>
                  <a:spcPct val="0"/>
                </a:spcBef>
                <a:spcAft>
                  <a:spcPct val="0"/>
                </a:spcAft>
                <a:defRPr/>
              </a:pPr>
              <a:endParaRPr lang="ja-JP" altLang="en-US" sz="1000" dirty="0">
                <a:solidFill>
                  <a:prstClr val="black"/>
                </a:solidFill>
                <a:latin typeface="メイリオ" pitchFamily="50" charset="-128"/>
                <a:ea typeface="メイリオ" pitchFamily="50" charset="-128"/>
              </a:endParaRPr>
            </a:p>
          </p:txBody>
        </p:sp>
      </p:grpSp>
      <p:sp>
        <p:nvSpPr>
          <p:cNvPr id="99332" name="タイトル 6"/>
          <p:cNvSpPr txBox="1">
            <a:spLocks/>
          </p:cNvSpPr>
          <p:nvPr/>
        </p:nvSpPr>
        <p:spPr bwMode="auto">
          <a:xfrm>
            <a:off x="406400" y="66675"/>
            <a:ext cx="89154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fontAlgn="base">
              <a:spcBef>
                <a:spcPct val="0"/>
              </a:spcBef>
              <a:spcAft>
                <a:spcPct val="0"/>
              </a:spcAft>
              <a:buFontTx/>
              <a:buNone/>
            </a:pPr>
            <a:r>
              <a:rPr lang="ja-JP" altLang="en-US" sz="2400">
                <a:solidFill>
                  <a:srgbClr val="000000"/>
                </a:solidFill>
                <a:latin typeface="メイリオ" pitchFamily="50" charset="-128"/>
                <a:ea typeface="メイリオ" pitchFamily="50" charset="-128"/>
                <a:cs typeface="メイリオ" pitchFamily="50" charset="-128"/>
              </a:rPr>
              <a:t>これからの介護予防・生活支援は「地域づくり」</a:t>
            </a:r>
          </a:p>
        </p:txBody>
      </p:sp>
      <p:sp>
        <p:nvSpPr>
          <p:cNvPr id="9" name="正方形/長方形 8"/>
          <p:cNvSpPr/>
          <p:nvPr/>
        </p:nvSpPr>
        <p:spPr bwMode="ltGray">
          <a:xfrm>
            <a:off x="9086850" y="6076950"/>
            <a:ext cx="234950" cy="2317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dirty="0">
              <a:solidFill>
                <a:prstClr val="black"/>
              </a:solidFill>
            </a:endParaRPr>
          </a:p>
        </p:txBody>
      </p:sp>
      <p:sp>
        <p:nvSpPr>
          <p:cNvPr id="10" name="スライド番号プレースホルダー 1"/>
          <p:cNvSpPr txBox="1">
            <a:spLocks/>
          </p:cNvSpPr>
          <p:nvPr/>
        </p:nvSpPr>
        <p:spPr bwMode="auto">
          <a:xfrm>
            <a:off x="7610475" y="6548438"/>
            <a:ext cx="231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fontAlgn="base" hangingPunct="1">
              <a:spcAft>
                <a:spcPct val="0"/>
              </a:spcAft>
              <a:buFontTx/>
              <a:buNone/>
              <a:defRPr/>
            </a:pPr>
            <a:fld id="{907DAA3F-37CE-46F5-87F7-9A45B9B00798}" type="slidenum">
              <a:rPr lang="ja-JP" altLang="en-US" sz="1292">
                <a:solidFill>
                  <a:prstClr val="black"/>
                </a:solidFill>
                <a:latin typeface="Arial" panose="020B0604020202020204" pitchFamily="34" charset="0"/>
                <a:ea typeface="HGPｺﾞｼｯｸE" panose="020B0900000000000000" pitchFamily="50" charset="-128"/>
              </a:rPr>
              <a:pPr algn="r" eaLnBrk="1" fontAlgn="base" hangingPunct="1">
                <a:spcAft>
                  <a:spcPct val="0"/>
                </a:spcAft>
                <a:buFontTx/>
                <a:buNone/>
                <a:defRPr/>
              </a:pPr>
              <a:t>8</a:t>
            </a:fld>
            <a:endParaRPr lang="ja-JP" altLang="en-US" sz="1292">
              <a:solidFill>
                <a:prstClr val="black"/>
              </a:solidFill>
              <a:latin typeface="Arial" panose="020B0604020202020204" pitchFamily="34" charset="0"/>
              <a:ea typeface="HGPｺﾞｼｯｸE" panose="020B0900000000000000" pitchFamily="50" charset="-128"/>
            </a:endParaRPr>
          </a:p>
        </p:txBody>
      </p:sp>
      <p:sp>
        <p:nvSpPr>
          <p:cNvPr id="11" name="テキスト ボックス 10"/>
          <p:cNvSpPr txBox="1"/>
          <p:nvPr/>
        </p:nvSpPr>
        <p:spPr>
          <a:xfrm>
            <a:off x="223838" y="6510338"/>
            <a:ext cx="6800850" cy="241300"/>
          </a:xfrm>
          <a:prstGeom prst="rect">
            <a:avLst/>
          </a:prstGeom>
          <a:noFill/>
        </p:spPr>
        <p:txBody>
          <a:bodyPr>
            <a:spAutoFit/>
          </a:bodyPr>
          <a:lstStyle/>
          <a:p>
            <a:pPr fontAlgn="base">
              <a:spcBef>
                <a:spcPct val="0"/>
              </a:spcBef>
              <a:spcAft>
                <a:spcPct val="0"/>
              </a:spcAft>
              <a:defRPr/>
            </a:pPr>
            <a:r>
              <a:rPr lang="ja-JP"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出所）</a:t>
            </a:r>
            <a:r>
              <a:rPr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三菱ＵＦＪリサーチ＆コンサルティング　新しい総合事業の移行戦略　地域づくりに向けたロードマップ</a:t>
            </a:r>
            <a:endParaRPr lang="ja-JP" altLang="ja-JP"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2973226"/>
      </p:ext>
    </p:extLst>
  </p:cSld>
  <p:clrMapOvr>
    <a:masterClrMapping/>
  </p:clrMapOvr>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40000"/>
            <a:lumOff val="60000"/>
          </a:schemeClr>
        </a:solidFill>
        <a:ln w="6350">
          <a:solidFill>
            <a:schemeClr val="accent2"/>
          </a:solidFill>
        </a:ln>
        <a:scene3d>
          <a:camera prst="orthographicFront"/>
          <a:lightRig rig="threePt" dir="t"/>
        </a:scene3d>
        <a:sp3d>
          <a:bevelT/>
        </a:sp3d>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4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spPr>
      <a:bodyPr rtlCol="0" anchor="ctr"/>
      <a:lstStyle>
        <a:defPPr algn="ctr">
          <a:defRPr kumimoji="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5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spPr>
      <a:bodyPr rtlCol="0" anchor="ctr"/>
      <a:lstStyle>
        <a:defPPr algn="ctr">
          <a:defRPr kumimoji="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40000"/>
            <a:lumOff val="60000"/>
          </a:schemeClr>
        </a:solidFill>
        <a:ln w="6350">
          <a:solidFill>
            <a:schemeClr val="accent2"/>
          </a:solidFill>
        </a:ln>
        <a:scene3d>
          <a:camera prst="orthographicFront"/>
          <a:lightRig rig="threePt" dir="t"/>
        </a:scene3d>
        <a:sp3d>
          <a:bevelT/>
        </a:sp3d>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3_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wrap="none" rtlCol="0" anchor="ctr"/>
      <a:lstStyle>
        <a:defPPr algn="ctr">
          <a:defRPr kumimoji="1" sz="1000" dirty="0" smtClean="0">
            <a:solidFill>
              <a:schemeClr val="tx1"/>
            </a:solidFill>
            <a:latin typeface="メイリオ" pitchFamily="50" charset="-128"/>
            <a:ea typeface="メイリオ"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kumimoji="1" sz="1000" dirty="0" smtClean="0">
            <a:latin typeface="メイリオ" pitchFamily="50" charset="-128"/>
            <a:ea typeface="メイリオ" pitchFamily="50" charset="-128"/>
          </a:defRPr>
        </a:defPPr>
      </a:lstStyle>
    </a:txDef>
  </a:objectDefaults>
  <a:extraClrSchemeLst/>
</a:theme>
</file>

<file path=ppt/theme/theme6.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40000"/>
            <a:lumOff val="60000"/>
          </a:schemeClr>
        </a:solidFill>
        <a:ln w="6350">
          <a:solidFill>
            <a:schemeClr val="accent2"/>
          </a:solidFill>
        </a:ln>
        <a:scene3d>
          <a:camera prst="orthographicFront"/>
          <a:lightRig rig="threePt" dir="t"/>
        </a:scene3d>
        <a:sp3d>
          <a:bevelT/>
        </a:sp3d>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12326</TotalTime>
  <Words>2357</Words>
  <Application>Microsoft Office PowerPoint</Application>
  <PresentationFormat>A4 210 x 297 mm</PresentationFormat>
  <Paragraphs>626</Paragraphs>
  <Slides>17</Slides>
  <Notes>8</Notes>
  <HiddenSlides>0</HiddenSlides>
  <MMClips>0</MMClips>
  <ScaleCrop>false</ScaleCrop>
  <HeadingPairs>
    <vt:vector size="8" baseType="variant">
      <vt:variant>
        <vt:lpstr>使用されているフォント</vt:lpstr>
      </vt:variant>
      <vt:variant>
        <vt:i4>13</vt:i4>
      </vt:variant>
      <vt:variant>
        <vt:lpstr>テーマ</vt:lpstr>
      </vt:variant>
      <vt:variant>
        <vt:i4>6</vt:i4>
      </vt:variant>
      <vt:variant>
        <vt:lpstr>埋め込まれた OLE サーバー</vt:lpstr>
      </vt:variant>
      <vt:variant>
        <vt:i4>1</vt:i4>
      </vt:variant>
      <vt:variant>
        <vt:lpstr>スライド タイトル</vt:lpstr>
      </vt:variant>
      <vt:variant>
        <vt:i4>17</vt:i4>
      </vt:variant>
    </vt:vector>
  </HeadingPairs>
  <TitlesOfParts>
    <vt:vector size="37" baseType="lpstr">
      <vt:lpstr>ＤＨＰ平成ゴシックW5</vt:lpstr>
      <vt:lpstr>HGPｺﾞｼｯｸE</vt:lpstr>
      <vt:lpstr>HGPｺﾞｼｯｸM</vt:lpstr>
      <vt:lpstr>HGP創英角ｺﾞｼｯｸUB</vt:lpstr>
      <vt:lpstr>HG丸ｺﾞｼｯｸM-PRO</vt:lpstr>
      <vt:lpstr>Meiryo UI</vt:lpstr>
      <vt:lpstr>ＭＳ Ｐゴシック</vt:lpstr>
      <vt:lpstr>ＭＳ Ｐ明朝</vt:lpstr>
      <vt:lpstr>メイリオ</vt:lpstr>
      <vt:lpstr>Arial</vt:lpstr>
      <vt:lpstr>Calibri</vt:lpstr>
      <vt:lpstr>Times New Roman</vt:lpstr>
      <vt:lpstr>Wingdings</vt:lpstr>
      <vt:lpstr>1_Office ​​テーマ</vt:lpstr>
      <vt:lpstr>4_blank</vt:lpstr>
      <vt:lpstr>5_blank</vt:lpstr>
      <vt:lpstr>3_Office ​​テーマ</vt:lpstr>
      <vt:lpstr>3_PPTtemplate</vt:lpstr>
      <vt:lpstr>4_Office ​​テーマ</vt:lpstr>
      <vt:lpstr>Microsoft Excel Chart</vt:lpstr>
      <vt:lpstr>PowerPoint プレゼンテーション</vt:lpstr>
      <vt:lpstr>PowerPoint プレゼンテーション</vt:lpstr>
      <vt:lpstr>今後、急激に後期高齢者が増加する東京</vt:lpstr>
      <vt:lpstr>認知症高齢者の推移と居所（東京都）</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健康と人とのつながりとは相関関係にある</vt:lpstr>
      <vt:lpstr>  高齢化に対応する「地域づくり」を応援します！</vt:lpstr>
      <vt:lpstr>PowerPoint プレゼンテーション</vt:lpstr>
      <vt:lpstr>PowerPoint プレゼンテーション</vt:lpstr>
      <vt:lpstr>東京ホームタウンプロジェクト　「プロボノ」による支援（平成27年度）</vt:lpstr>
      <vt:lpstr>東京ホームタウンプロジェクト　「プロボノ」による支援（平成28年度）</vt:lpstr>
      <vt:lpstr>東京ホームタウンプロジェクト　「プロボノ」による支援（平成29年度）</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町田　直樹</dc:creator>
  <cp:lastModifiedBy>宮坂 奈々</cp:lastModifiedBy>
  <cp:revision>1029</cp:revision>
  <cp:lastPrinted>2017-05-25T13:38:37Z</cp:lastPrinted>
  <dcterms:created xsi:type="dcterms:W3CDTF">2013-10-13T14:34:05Z</dcterms:created>
  <dcterms:modified xsi:type="dcterms:W3CDTF">2018-04-16T02:09:01Z</dcterms:modified>
</cp:coreProperties>
</file>