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931" r:id="rId2"/>
  </p:sldMasterIdLst>
  <p:notesMasterIdLst>
    <p:notesMasterId r:id="rId19"/>
  </p:notesMasterIdLst>
  <p:handoutMasterIdLst>
    <p:handoutMasterId r:id="rId20"/>
  </p:handoutMasterIdLst>
  <p:sldIdLst>
    <p:sldId id="1005" r:id="rId3"/>
    <p:sldId id="1013" r:id="rId4"/>
    <p:sldId id="1014" r:id="rId5"/>
    <p:sldId id="1015" r:id="rId6"/>
    <p:sldId id="1029" r:id="rId7"/>
    <p:sldId id="1019" r:id="rId8"/>
    <p:sldId id="1016" r:id="rId9"/>
    <p:sldId id="1017" r:id="rId10"/>
    <p:sldId id="1020" r:id="rId11"/>
    <p:sldId id="1027" r:id="rId12"/>
    <p:sldId id="1023" r:id="rId13"/>
    <p:sldId id="1025" r:id="rId14"/>
    <p:sldId id="1006" r:id="rId15"/>
    <p:sldId id="966" r:id="rId16"/>
    <p:sldId id="981" r:id="rId17"/>
    <p:sldId id="1026" r:id="rId18"/>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89BC261-0B0A-4D3A-B40E-B28154EECA65}">
          <p14:sldIdLst>
            <p14:sldId id="1005"/>
            <p14:sldId id="1013"/>
            <p14:sldId id="1014"/>
            <p14:sldId id="1015"/>
            <p14:sldId id="1029"/>
            <p14:sldId id="1019"/>
            <p14:sldId id="1016"/>
            <p14:sldId id="1017"/>
            <p14:sldId id="1020"/>
            <p14:sldId id="1027"/>
            <p14:sldId id="1023"/>
            <p14:sldId id="1025"/>
            <p14:sldId id="1006"/>
            <p14:sldId id="966"/>
            <p14:sldId id="981"/>
            <p14:sldId id="102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CC"/>
    <a:srgbClr val="EED200"/>
    <a:srgbClr val="FEF194"/>
    <a:srgbClr val="C0C945"/>
    <a:srgbClr val="FF9933"/>
    <a:srgbClr val="FFFF99"/>
    <a:srgbClr val="BCBC2C"/>
    <a:srgbClr val="66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2" autoAdjust="0"/>
    <p:restoredTop sz="98936" autoAdjust="0"/>
  </p:normalViewPr>
  <p:slideViewPr>
    <p:cSldViewPr snapToGrid="0">
      <p:cViewPr varScale="1">
        <p:scale>
          <a:sx n="74" d="100"/>
          <a:sy n="74" d="100"/>
        </p:scale>
        <p:origin x="-978" y="-90"/>
      </p:cViewPr>
      <p:guideLst>
        <p:guide orient="horz" pos="2160"/>
        <p:guide pos="3121"/>
      </p:guideLst>
    </p:cSldViewPr>
  </p:slideViewPr>
  <p:notesTextViewPr>
    <p:cViewPr>
      <p:scale>
        <a:sx n="1" d="1"/>
        <a:sy n="1" d="1"/>
      </p:scale>
      <p:origin x="0" y="0"/>
    </p:cViewPr>
  </p:notesTextViewPr>
  <p:sorterViewPr>
    <p:cViewPr>
      <p:scale>
        <a:sx n="100" d="100"/>
        <a:sy n="100" d="100"/>
      </p:scale>
      <p:origin x="0" y="26976"/>
    </p:cViewPr>
  </p:sorterViewPr>
  <p:notesViewPr>
    <p:cSldViewPr snapToGrid="0">
      <p:cViewPr varScale="1">
        <p:scale>
          <a:sx n="47" d="100"/>
          <a:sy n="47" d="100"/>
        </p:scale>
        <p:origin x="-2964" y="-102"/>
      </p:cViewPr>
      <p:guideLst>
        <p:guide orient="horz" pos="3126"/>
        <p:guide pos="214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654789659672443E-2"/>
          <c:y val="9.6660621714969724E-2"/>
          <c:w val="0.83837710230355544"/>
          <c:h val="0.80917161809260874"/>
        </c:manualLayout>
      </c:layout>
      <c:barChart>
        <c:barDir val="col"/>
        <c:grouping val="clustered"/>
        <c:varyColors val="0"/>
        <c:ser>
          <c:idx val="0"/>
          <c:order val="0"/>
          <c:tx>
            <c:strRef>
              <c:f>年齢階級別認定率!$Q$3</c:f>
              <c:strCache>
                <c:ptCount val="1"/>
                <c:pt idx="0">
                  <c:v>人口【左軸】</c:v>
                </c:pt>
              </c:strCache>
            </c:strRef>
          </c:tx>
          <c:spPr>
            <a:solidFill>
              <a:schemeClr val="accent5">
                <a:lumMod val="40000"/>
                <a:lumOff val="60000"/>
              </a:schemeClr>
            </a:solidFill>
            <a:ln>
              <a:solidFill>
                <a:schemeClr val="tx1"/>
              </a:solidFill>
            </a:ln>
          </c:spPr>
          <c:invertIfNegative val="0"/>
          <c:dLbls>
            <c:spPr>
              <a:noFill/>
              <a:ln w="25400">
                <a:noFill/>
              </a:ln>
            </c:spPr>
            <c:showLegendKey val="0"/>
            <c:showVal val="1"/>
            <c:showCatName val="0"/>
            <c:showSerName val="0"/>
            <c:showPercent val="0"/>
            <c:showBubbleSize val="0"/>
            <c:showLeaderLines val="0"/>
          </c:dLbls>
          <c:cat>
            <c:strRef>
              <c:f>年齢階級別認定率!$P$4:$P$10</c:f>
              <c:strCache>
                <c:ptCount val="7"/>
                <c:pt idx="0">
                  <c:v>65～69歳</c:v>
                </c:pt>
                <c:pt idx="1">
                  <c:v>70～74歳</c:v>
                </c:pt>
                <c:pt idx="2">
                  <c:v>75～79歳</c:v>
                </c:pt>
                <c:pt idx="3">
                  <c:v>80～84歳</c:v>
                </c:pt>
                <c:pt idx="4">
                  <c:v>85～89歳</c:v>
                </c:pt>
                <c:pt idx="5">
                  <c:v>90～94歳</c:v>
                </c:pt>
                <c:pt idx="6">
                  <c:v>95歳以上</c:v>
                </c:pt>
              </c:strCache>
            </c:strRef>
          </c:cat>
          <c:val>
            <c:numRef>
              <c:f>年齢階級別認定率!$Q$4:$Q$10</c:f>
              <c:numCache>
                <c:formatCode>#,##0_);[Red]\(#,##0\)</c:formatCode>
                <c:ptCount val="7"/>
                <c:pt idx="0">
                  <c:v>915.4</c:v>
                </c:pt>
                <c:pt idx="1">
                  <c:v>792.8</c:v>
                </c:pt>
                <c:pt idx="2">
                  <c:v>626.9</c:v>
                </c:pt>
                <c:pt idx="3">
                  <c:v>486.9</c:v>
                </c:pt>
                <c:pt idx="4">
                  <c:v>306.3</c:v>
                </c:pt>
                <c:pt idx="5">
                  <c:v>130.5</c:v>
                </c:pt>
                <c:pt idx="6">
                  <c:v>41.2</c:v>
                </c:pt>
              </c:numCache>
            </c:numRef>
          </c:val>
        </c:ser>
        <c:ser>
          <c:idx val="1"/>
          <c:order val="1"/>
          <c:tx>
            <c:strRef>
              <c:f>年齢階級別認定率!$R$3</c:f>
              <c:strCache>
                <c:ptCount val="1"/>
                <c:pt idx="0">
                  <c:v>要支援・要介護認定者数【左軸】</c:v>
                </c:pt>
              </c:strCache>
            </c:strRef>
          </c:tx>
          <c:spPr>
            <a:pattFill prst="ltUpDiag">
              <a:fgClr>
                <a:srgbClr val="993366"/>
              </a:fgClr>
              <a:bgClr>
                <a:schemeClr val="bg1"/>
              </a:bgClr>
            </a:pattFill>
            <a:ln>
              <a:solidFill>
                <a:sysClr val="windowText" lastClr="000000"/>
              </a:solidFill>
            </a:ln>
          </c:spPr>
          <c:invertIfNegative val="0"/>
          <c:dLbls>
            <c:dLbl>
              <c:idx val="1"/>
              <c:layout>
                <c:manualLayout>
                  <c:x val="3.5381750465549491E-2"/>
                  <c:y val="2.8612303290414792E-2"/>
                </c:manualLayout>
              </c:layout>
              <c:spPr/>
              <c:txPr>
                <a:bodyPr/>
                <a:lstStyle/>
                <a:p>
                  <a:pPr>
                    <a:defRPr/>
                  </a:pPr>
                  <a:endParaRPr lang="ja-JP"/>
                </a:p>
              </c:txPr>
              <c:dLblPos val="outEnd"/>
              <c:showLegendKey val="0"/>
              <c:showVal val="1"/>
              <c:showCatName val="0"/>
              <c:showSerName val="0"/>
              <c:showPercent val="0"/>
              <c:showBubbleSize val="0"/>
            </c:dLbl>
            <c:dLbl>
              <c:idx val="3"/>
              <c:layout>
                <c:manualLayout>
                  <c:x val="0"/>
                  <c:y val="-1.5162267806652925E-3"/>
                </c:manualLayout>
              </c:layout>
              <c:spPr/>
              <c:txPr>
                <a:bodyPr/>
                <a:lstStyle/>
                <a:p>
                  <a:pPr>
                    <a:defRPr/>
                  </a:pPr>
                  <a:endParaRPr lang="ja-JP"/>
                </a:p>
              </c:txPr>
              <c:dLblPos val="outEnd"/>
              <c:showLegendKey val="0"/>
              <c:showVal val="1"/>
              <c:showCatName val="0"/>
              <c:showSerName val="0"/>
              <c:showPercent val="0"/>
              <c:showBubbleSize val="0"/>
            </c:dLbl>
            <c:dLbl>
              <c:idx val="4"/>
              <c:layout>
                <c:manualLayout>
                  <c:x val="2.0639838235674297E-3"/>
                  <c:y val="9.7800006758811796E-4"/>
                </c:manualLayout>
              </c:layout>
              <c:spPr/>
              <c:txPr>
                <a:bodyPr/>
                <a:lstStyle/>
                <a:p>
                  <a:pPr>
                    <a:defRPr/>
                  </a:pPr>
                  <a:endParaRPr lang="ja-JP"/>
                </a:p>
              </c:txPr>
              <c:dLblPos val="outEnd"/>
              <c:showLegendKey val="0"/>
              <c:showVal val="1"/>
              <c:showCatName val="0"/>
              <c:showSerName val="0"/>
              <c:showPercent val="0"/>
              <c:showBubbleSize val="0"/>
            </c:dLbl>
            <c:dLbl>
              <c:idx val="5"/>
              <c:layout>
                <c:manualLayout>
                  <c:x val="2.0638213051561243E-3"/>
                  <c:y val="-1.7710339855586761E-3"/>
                </c:manualLayout>
              </c:layout>
              <c:spPr/>
              <c:txPr>
                <a:bodyPr/>
                <a:lstStyle/>
                <a:p>
                  <a:pPr>
                    <a:defRPr/>
                  </a:pPr>
                  <a:endParaRPr lang="ja-JP"/>
                </a:p>
              </c:txPr>
              <c:dLblPos val="outEnd"/>
              <c:showLegendKey val="0"/>
              <c:showVal val="1"/>
              <c:showCatName val="0"/>
              <c:showSerName val="0"/>
              <c:showPercent val="0"/>
              <c:showBubbleSize val="0"/>
            </c:dLbl>
            <c:dLbl>
              <c:idx val="6"/>
              <c:layout>
                <c:manualLayout>
                  <c:x val="2.0639838235674297E-3"/>
                  <c:y val="3.3636353395739756E-4"/>
                </c:manualLayout>
              </c:layout>
              <c:spPr/>
              <c:txPr>
                <a:bodyPr/>
                <a:lstStyle/>
                <a:p>
                  <a:pPr>
                    <a:defRPr/>
                  </a:pPr>
                  <a:endParaRPr lang="ja-JP"/>
                </a:p>
              </c:txPr>
              <c:dLblPos val="outEnd"/>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dLbls>
          <c:cat>
            <c:strRef>
              <c:f>年齢階級別認定率!$P$4:$P$10</c:f>
              <c:strCache>
                <c:ptCount val="7"/>
                <c:pt idx="0">
                  <c:v>65～69歳</c:v>
                </c:pt>
                <c:pt idx="1">
                  <c:v>70～74歳</c:v>
                </c:pt>
                <c:pt idx="2">
                  <c:v>75～79歳</c:v>
                </c:pt>
                <c:pt idx="3">
                  <c:v>80～84歳</c:v>
                </c:pt>
                <c:pt idx="4">
                  <c:v>85～89歳</c:v>
                </c:pt>
                <c:pt idx="5">
                  <c:v>90～94歳</c:v>
                </c:pt>
                <c:pt idx="6">
                  <c:v>95歳以上</c:v>
                </c:pt>
              </c:strCache>
            </c:strRef>
          </c:cat>
          <c:val>
            <c:numRef>
              <c:f>年齢階級別認定率!$R$4:$R$10</c:f>
              <c:numCache>
                <c:formatCode>#,##0_);[Red]\(#,##0\)</c:formatCode>
                <c:ptCount val="7"/>
                <c:pt idx="0">
                  <c:v>26.32</c:v>
                </c:pt>
                <c:pt idx="1">
                  <c:v>49.43</c:v>
                </c:pt>
                <c:pt idx="2">
                  <c:v>87.78</c:v>
                </c:pt>
                <c:pt idx="3">
                  <c:v>144.35999999999999</c:v>
                </c:pt>
                <c:pt idx="4">
                  <c:v>155.92000000000002</c:v>
                </c:pt>
                <c:pt idx="5">
                  <c:v>94.65</c:v>
                </c:pt>
                <c:pt idx="6">
                  <c:v>35.54</c:v>
                </c:pt>
              </c:numCache>
            </c:numRef>
          </c:val>
        </c:ser>
        <c:dLbls>
          <c:showLegendKey val="0"/>
          <c:showVal val="0"/>
          <c:showCatName val="0"/>
          <c:showSerName val="0"/>
          <c:showPercent val="0"/>
          <c:showBubbleSize val="0"/>
        </c:dLbls>
        <c:gapWidth val="60"/>
        <c:axId val="117526528"/>
        <c:axId val="117528064"/>
      </c:barChart>
      <c:lineChart>
        <c:grouping val="standard"/>
        <c:varyColors val="0"/>
        <c:ser>
          <c:idx val="2"/>
          <c:order val="2"/>
          <c:tx>
            <c:strRef>
              <c:f>年齢階級別認定率!$S$3</c:f>
              <c:strCache>
                <c:ptCount val="1"/>
                <c:pt idx="0">
                  <c:v>要介護認定率【右軸】</c:v>
                </c:pt>
              </c:strCache>
            </c:strRef>
          </c:tx>
          <c:spPr>
            <a:ln w="25400">
              <a:solidFill>
                <a:sysClr val="windowText" lastClr="000000"/>
              </a:solidFill>
            </a:ln>
          </c:spPr>
          <c:marker>
            <c:symbol val="circle"/>
            <c:size val="7"/>
            <c:spPr>
              <a:solidFill>
                <a:srgbClr val="FFC000"/>
              </a:solidFill>
              <a:ln w="19050">
                <a:solidFill>
                  <a:schemeClr val="tx1"/>
                </a:solidFill>
              </a:ln>
            </c:spPr>
          </c:marker>
          <c:dLbls>
            <c:spPr>
              <a:noFill/>
              <a:ln w="25400">
                <a:noFill/>
              </a:ln>
            </c:spPr>
            <c:dLblPos val="t"/>
            <c:showLegendKey val="0"/>
            <c:showVal val="1"/>
            <c:showCatName val="0"/>
            <c:showSerName val="0"/>
            <c:showPercent val="0"/>
            <c:showBubbleSize val="0"/>
            <c:showLeaderLines val="0"/>
          </c:dLbls>
          <c:cat>
            <c:strRef>
              <c:f>年齢階級別認定率!$P$4:$P$10</c:f>
              <c:strCache>
                <c:ptCount val="7"/>
                <c:pt idx="0">
                  <c:v>65～69歳</c:v>
                </c:pt>
                <c:pt idx="1">
                  <c:v>70～74歳</c:v>
                </c:pt>
                <c:pt idx="2">
                  <c:v>75～79歳</c:v>
                </c:pt>
                <c:pt idx="3">
                  <c:v>80～84歳</c:v>
                </c:pt>
                <c:pt idx="4">
                  <c:v>85～89歳</c:v>
                </c:pt>
                <c:pt idx="5">
                  <c:v>90～94歳</c:v>
                </c:pt>
                <c:pt idx="6">
                  <c:v>95歳以上</c:v>
                </c:pt>
              </c:strCache>
            </c:strRef>
          </c:cat>
          <c:val>
            <c:numRef>
              <c:f>年齢階級別認定率!$S$4:$S$10</c:f>
              <c:numCache>
                <c:formatCode>0.0%</c:formatCode>
                <c:ptCount val="7"/>
                <c:pt idx="0">
                  <c:v>2.8752457941883327E-2</c:v>
                </c:pt>
                <c:pt idx="1">
                  <c:v>6.2348637739656911E-2</c:v>
                </c:pt>
                <c:pt idx="2">
                  <c:v>0.14002233211038442</c:v>
                </c:pt>
                <c:pt idx="3">
                  <c:v>0.2964879852125693</c:v>
                </c:pt>
                <c:pt idx="4">
                  <c:v>0.50904342148220705</c:v>
                </c:pt>
                <c:pt idx="5">
                  <c:v>0.72528735632183905</c:v>
                </c:pt>
                <c:pt idx="6">
                  <c:v>0.86262135922330097</c:v>
                </c:pt>
              </c:numCache>
            </c:numRef>
          </c:val>
          <c:smooth val="0"/>
        </c:ser>
        <c:dLbls>
          <c:showLegendKey val="0"/>
          <c:showVal val="0"/>
          <c:showCatName val="0"/>
          <c:showSerName val="0"/>
          <c:showPercent val="0"/>
          <c:showBubbleSize val="0"/>
        </c:dLbls>
        <c:marker val="1"/>
        <c:smooth val="0"/>
        <c:axId val="117529984"/>
        <c:axId val="117544064"/>
      </c:lineChart>
      <c:catAx>
        <c:axId val="117526528"/>
        <c:scaling>
          <c:orientation val="minMax"/>
        </c:scaling>
        <c:delete val="0"/>
        <c:axPos val="b"/>
        <c:numFmt formatCode="General" sourceLinked="1"/>
        <c:majorTickMark val="out"/>
        <c:minorTickMark val="none"/>
        <c:tickLblPos val="nextTo"/>
        <c:crossAx val="117528064"/>
        <c:crosses val="autoZero"/>
        <c:auto val="1"/>
        <c:lblAlgn val="ctr"/>
        <c:lblOffset val="100"/>
        <c:noMultiLvlLbl val="0"/>
      </c:catAx>
      <c:valAx>
        <c:axId val="117528064"/>
        <c:scaling>
          <c:orientation val="minMax"/>
          <c:max val="1000"/>
        </c:scaling>
        <c:delete val="0"/>
        <c:axPos val="l"/>
        <c:title>
          <c:tx>
            <c:rich>
              <a:bodyPr rot="0" vert="horz"/>
              <a:lstStyle/>
              <a:p>
                <a:pPr>
                  <a:defRPr/>
                </a:pPr>
                <a:r>
                  <a:rPr lang="ja-JP" b="0"/>
                  <a:t>万人</a:t>
                </a:r>
              </a:p>
            </c:rich>
          </c:tx>
          <c:layout>
            <c:manualLayout>
              <c:xMode val="edge"/>
              <c:yMode val="edge"/>
              <c:x val="1.6486312116013431E-2"/>
              <c:y val="2.4308129148527077E-2"/>
            </c:manualLayout>
          </c:layout>
          <c:overlay val="0"/>
        </c:title>
        <c:numFmt formatCode="#,##0_);[Red]\(#,##0\)" sourceLinked="1"/>
        <c:majorTickMark val="out"/>
        <c:minorTickMark val="none"/>
        <c:tickLblPos val="nextTo"/>
        <c:crossAx val="117526528"/>
        <c:crosses val="autoZero"/>
        <c:crossBetween val="between"/>
      </c:valAx>
      <c:catAx>
        <c:axId val="117529984"/>
        <c:scaling>
          <c:orientation val="minMax"/>
        </c:scaling>
        <c:delete val="1"/>
        <c:axPos val="b"/>
        <c:majorTickMark val="out"/>
        <c:minorTickMark val="none"/>
        <c:tickLblPos val="nextTo"/>
        <c:crossAx val="117544064"/>
        <c:crosses val="autoZero"/>
        <c:auto val="1"/>
        <c:lblAlgn val="ctr"/>
        <c:lblOffset val="100"/>
        <c:noMultiLvlLbl val="0"/>
      </c:catAx>
      <c:valAx>
        <c:axId val="117544064"/>
        <c:scaling>
          <c:orientation val="minMax"/>
        </c:scaling>
        <c:delete val="0"/>
        <c:axPos val="r"/>
        <c:numFmt formatCode="0%" sourceLinked="0"/>
        <c:majorTickMark val="out"/>
        <c:minorTickMark val="none"/>
        <c:tickLblPos val="nextTo"/>
        <c:crossAx val="117529984"/>
        <c:crosses val="max"/>
        <c:crossBetween val="between"/>
      </c:valAx>
    </c:plotArea>
    <c:legend>
      <c:legendPos val="r"/>
      <c:layout>
        <c:manualLayout>
          <c:xMode val="edge"/>
          <c:yMode val="edge"/>
          <c:x val="0.28187290136219145"/>
          <c:y val="2.971107653459485E-2"/>
          <c:w val="0.35421707063153424"/>
          <c:h val="0.15709578218890363"/>
        </c:manualLayout>
      </c:layout>
      <c:overlay val="0"/>
      <c:spPr>
        <a:ln w="15875" cmpd="sng">
          <a:solidFill>
            <a:sysClr val="windowText" lastClr="000000"/>
          </a:solidFill>
          <a:prstDash val="solid"/>
        </a:ln>
      </c:spPr>
    </c:legend>
    <c:plotVisOnly val="1"/>
    <c:dispBlanksAs val="gap"/>
    <c:showDLblsOverMax val="0"/>
  </c:chart>
  <c:spPr>
    <a:ln>
      <a:solidFill>
        <a:schemeClr val="tx1"/>
      </a:solid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448" cy="496253"/>
          </a:xfrm>
          <a:prstGeom prst="rect">
            <a:avLst/>
          </a:prstGeom>
        </p:spPr>
        <p:txBody>
          <a:bodyPr vert="horz" lIns="91306" tIns="45653" rIns="91306" bIns="4565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0"/>
            <a:ext cx="2945448" cy="496253"/>
          </a:xfrm>
          <a:prstGeom prst="rect">
            <a:avLst/>
          </a:prstGeom>
        </p:spPr>
        <p:txBody>
          <a:bodyPr vert="horz" lIns="91306" tIns="45653" rIns="91306" bIns="45653" rtlCol="0"/>
          <a:lstStyle>
            <a:lvl1pPr algn="r">
              <a:defRPr sz="1200"/>
            </a:lvl1pPr>
          </a:lstStyle>
          <a:p>
            <a:fld id="{D2276B7C-4569-4E27-BD60-F8325AA75BD8}" type="datetimeFigureOut">
              <a:rPr kumimoji="1" lang="ja-JP" altLang="en-US" smtClean="0"/>
              <a:t>2017/4/17</a:t>
            </a:fld>
            <a:endParaRPr kumimoji="1" lang="ja-JP" altLang="en-US"/>
          </a:p>
        </p:txBody>
      </p:sp>
      <p:sp>
        <p:nvSpPr>
          <p:cNvPr id="4" name="フッター プレースホルダー 3"/>
          <p:cNvSpPr>
            <a:spLocks noGrp="1"/>
          </p:cNvSpPr>
          <p:nvPr>
            <p:ph type="ftr" sz="quarter" idx="2"/>
          </p:nvPr>
        </p:nvSpPr>
        <p:spPr>
          <a:xfrm>
            <a:off x="1" y="9428800"/>
            <a:ext cx="2945448" cy="496252"/>
          </a:xfrm>
          <a:prstGeom prst="rect">
            <a:avLst/>
          </a:prstGeom>
        </p:spPr>
        <p:txBody>
          <a:bodyPr vert="horz" lIns="91306" tIns="45653" rIns="91306" bIns="4565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6252"/>
          </a:xfrm>
          <a:prstGeom prst="rect">
            <a:avLst/>
          </a:prstGeom>
        </p:spPr>
        <p:txBody>
          <a:bodyPr vert="horz" lIns="91306" tIns="45653" rIns="91306" bIns="45653" rtlCol="0" anchor="b"/>
          <a:lstStyle>
            <a:lvl1pPr algn="r">
              <a:defRPr sz="1200"/>
            </a:lvl1pPr>
          </a:lstStyle>
          <a:p>
            <a:fld id="{15DDC63A-4E04-4CFF-87FB-F4E457F1D631}" type="slidenum">
              <a:rPr kumimoji="1" lang="ja-JP" altLang="en-US" smtClean="0"/>
              <a:t>‹#›</a:t>
            </a:fld>
            <a:endParaRPr kumimoji="1" lang="ja-JP" altLang="en-US"/>
          </a:p>
        </p:txBody>
      </p:sp>
    </p:spTree>
    <p:extLst>
      <p:ext uri="{BB962C8B-B14F-4D97-AF65-F5344CB8AC3E}">
        <p14:creationId xmlns:p14="http://schemas.microsoft.com/office/powerpoint/2010/main" val="421798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60" cy="496332"/>
          </a:xfrm>
          <a:prstGeom prst="rect">
            <a:avLst/>
          </a:prstGeom>
        </p:spPr>
        <p:txBody>
          <a:bodyPr vert="horz" lIns="95548" tIns="47774" rIns="95548" bIns="4777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3" y="0"/>
            <a:ext cx="2945660" cy="496332"/>
          </a:xfrm>
          <a:prstGeom prst="rect">
            <a:avLst/>
          </a:prstGeom>
        </p:spPr>
        <p:txBody>
          <a:bodyPr vert="horz" lIns="95548" tIns="47774" rIns="95548" bIns="47774" rtlCol="0"/>
          <a:lstStyle>
            <a:lvl1pPr algn="r">
              <a:defRPr sz="1300"/>
            </a:lvl1pPr>
          </a:lstStyle>
          <a:p>
            <a:fld id="{30B5B6DB-E5ED-43A6-A7A1-5659AE97A17A}" type="datetimeFigureOut">
              <a:rPr kumimoji="1" lang="ja-JP" altLang="en-US" smtClean="0"/>
              <a:t>2017/4/17</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75275" cy="3721100"/>
          </a:xfrm>
          <a:prstGeom prst="rect">
            <a:avLst/>
          </a:prstGeom>
          <a:noFill/>
          <a:ln w="12700">
            <a:solidFill>
              <a:prstClr val="black"/>
            </a:solidFill>
          </a:ln>
        </p:spPr>
        <p:txBody>
          <a:bodyPr vert="horz" lIns="95548" tIns="47774" rIns="95548" bIns="47774" rtlCol="0" anchor="ctr"/>
          <a:lstStyle/>
          <a:p>
            <a:endParaRPr lang="ja-JP" altLang="en-US"/>
          </a:p>
        </p:txBody>
      </p:sp>
      <p:sp>
        <p:nvSpPr>
          <p:cNvPr id="5" name="ノート プレースホルダー 4"/>
          <p:cNvSpPr>
            <a:spLocks noGrp="1"/>
          </p:cNvSpPr>
          <p:nvPr>
            <p:ph type="body" sz="quarter" idx="3"/>
          </p:nvPr>
        </p:nvSpPr>
        <p:spPr>
          <a:xfrm>
            <a:off x="679768" y="4715155"/>
            <a:ext cx="5438140" cy="4466987"/>
          </a:xfrm>
          <a:prstGeom prst="rect">
            <a:avLst/>
          </a:prstGeom>
        </p:spPr>
        <p:txBody>
          <a:bodyPr vert="horz" lIns="95548" tIns="47774" rIns="95548" bIns="4777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28584"/>
            <a:ext cx="2945660" cy="496332"/>
          </a:xfrm>
          <a:prstGeom prst="rect">
            <a:avLst/>
          </a:prstGeom>
        </p:spPr>
        <p:txBody>
          <a:bodyPr vert="horz" lIns="95548" tIns="47774" rIns="95548" bIns="4777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60" cy="496332"/>
          </a:xfrm>
          <a:prstGeom prst="rect">
            <a:avLst/>
          </a:prstGeom>
        </p:spPr>
        <p:txBody>
          <a:bodyPr vert="horz" lIns="95548" tIns="47774" rIns="95548" bIns="47774" rtlCol="0" anchor="b"/>
          <a:lstStyle>
            <a:lvl1pPr algn="r">
              <a:defRPr sz="1300"/>
            </a:lvl1pPr>
          </a:lstStyle>
          <a:p>
            <a:fld id="{6DBD21F5-9C51-43D2-8E34-71EB923BF425}" type="slidenum">
              <a:rPr kumimoji="1" lang="ja-JP" altLang="en-US" smtClean="0"/>
              <a:t>‹#›</a:t>
            </a:fld>
            <a:endParaRPr kumimoji="1" lang="ja-JP" altLang="en-US"/>
          </a:p>
        </p:txBody>
      </p:sp>
    </p:spTree>
    <p:extLst>
      <p:ext uri="{BB962C8B-B14F-4D97-AF65-F5344CB8AC3E}">
        <p14:creationId xmlns:p14="http://schemas.microsoft.com/office/powerpoint/2010/main" val="302621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8.cao.go.jp/kourei/ishiki/h26/sougou/zentai/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307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535" eaLnBrk="0" hangingPunct="0">
              <a:spcBef>
                <a:spcPct val="30000"/>
              </a:spcBef>
              <a:defRPr kumimoji="1" sz="1200">
                <a:solidFill>
                  <a:schemeClr val="tx1"/>
                </a:solidFill>
                <a:latin typeface="Calibri" pitchFamily="34" charset="0"/>
                <a:ea typeface="ＭＳ Ｐゴシック" pitchFamily="50" charset="-128"/>
              </a:defRPr>
            </a:lvl1pPr>
            <a:lvl2pPr marL="746666" indent="-286936" defTabSz="911535" eaLnBrk="0" hangingPunct="0">
              <a:spcBef>
                <a:spcPct val="30000"/>
              </a:spcBef>
              <a:defRPr kumimoji="1" sz="1200">
                <a:solidFill>
                  <a:schemeClr val="tx1"/>
                </a:solidFill>
                <a:latin typeface="Calibri" pitchFamily="34" charset="0"/>
                <a:ea typeface="ＭＳ Ｐゴシック" pitchFamily="50" charset="-128"/>
              </a:defRPr>
            </a:lvl2pPr>
            <a:lvl3pPr marL="1149327" indent="-229866" defTabSz="911535" eaLnBrk="0" hangingPunct="0">
              <a:spcBef>
                <a:spcPct val="30000"/>
              </a:spcBef>
              <a:defRPr kumimoji="1" sz="1200">
                <a:solidFill>
                  <a:schemeClr val="tx1"/>
                </a:solidFill>
                <a:latin typeface="Calibri" pitchFamily="34" charset="0"/>
                <a:ea typeface="ＭＳ Ｐゴシック" pitchFamily="50" charset="-128"/>
              </a:defRPr>
            </a:lvl3pPr>
            <a:lvl4pPr marL="1610642" indent="-229866" defTabSz="911535" eaLnBrk="0" hangingPunct="0">
              <a:spcBef>
                <a:spcPct val="30000"/>
              </a:spcBef>
              <a:defRPr kumimoji="1" sz="1200">
                <a:solidFill>
                  <a:schemeClr val="tx1"/>
                </a:solidFill>
                <a:latin typeface="Calibri" pitchFamily="34" charset="0"/>
                <a:ea typeface="ＭＳ Ｐゴシック" pitchFamily="50" charset="-128"/>
              </a:defRPr>
            </a:lvl4pPr>
            <a:lvl5pPr marL="2070372" indent="-229866" defTabSz="911535" eaLnBrk="0" hangingPunct="0">
              <a:spcBef>
                <a:spcPct val="30000"/>
              </a:spcBef>
              <a:defRPr kumimoji="1" sz="1200">
                <a:solidFill>
                  <a:schemeClr val="tx1"/>
                </a:solidFill>
                <a:latin typeface="Calibri" pitchFamily="34" charset="0"/>
                <a:ea typeface="ＭＳ Ｐゴシック" pitchFamily="50" charset="-128"/>
              </a:defRPr>
            </a:lvl5pPr>
            <a:lvl6pPr marL="2526932" indent="-229866" defTabSz="9115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83492" indent="-229866" defTabSz="9115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40052" indent="-229866" defTabSz="9115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96612" indent="-229866" defTabSz="9115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0C6BCFEB-FE8D-4C9C-8B8F-14A248475B95}" type="slidenum">
              <a:rPr lang="ja-JP" altLang="en-US">
                <a:solidFill>
                  <a:prstClr val="black"/>
                </a:solidFill>
              </a:rPr>
              <a:pPr eaLnBrk="1" hangingPunct="1">
                <a:spcBef>
                  <a:spcPct val="0"/>
                </a:spcBef>
              </a:pPr>
              <a:t>2</a:t>
            </a:fld>
            <a:endParaRPr lang="en-US" altLang="ja-JP">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mtClean="0"/>
              <a:t>2039</a:t>
            </a:r>
            <a:r>
              <a:rPr lang="ja-JP" altLang="en-US" smtClean="0"/>
              <a:t>年推計　</a:t>
            </a:r>
            <a:r>
              <a:rPr lang="en-US" altLang="ja-JP" smtClean="0"/>
              <a:t>【</a:t>
            </a:r>
            <a:r>
              <a:rPr lang="ja-JP" altLang="en-US" smtClean="0"/>
              <a:t>死亡中位、出生中位</a:t>
            </a:r>
            <a:r>
              <a:rPr lang="en-US" altLang="ja-JP" smtClean="0"/>
              <a:t>】</a:t>
            </a:r>
            <a:r>
              <a:rPr lang="zh-CN" altLang="en-US" smtClean="0"/>
              <a:t>　死亡数 </a:t>
            </a:r>
            <a:r>
              <a:rPr lang="en-US" altLang="zh-CN" smtClean="0"/>
              <a:t>1,669</a:t>
            </a:r>
            <a:r>
              <a:rPr lang="zh-CN" altLang="en-US" smtClean="0"/>
              <a:t>千人</a:t>
            </a:r>
            <a:r>
              <a:rPr lang="ja-JP" altLang="en-US" smtClean="0"/>
              <a:t>　出生数 </a:t>
            </a:r>
            <a:r>
              <a:rPr lang="en-US" altLang="ja-JP" smtClean="0"/>
              <a:t>677</a:t>
            </a:r>
            <a:r>
              <a:rPr lang="ja-JP" altLang="en-US" smtClean="0"/>
              <a:t>千人　</a:t>
            </a:r>
            <a:r>
              <a:rPr lang="zh-TW" altLang="en-US" smtClean="0"/>
              <a:t>合計特殊出生率 </a:t>
            </a:r>
            <a:r>
              <a:rPr lang="en-US" altLang="zh-TW" smtClean="0"/>
              <a:t>1.34</a:t>
            </a:r>
            <a:endParaRPr lang="en-US" altLang="ja-JP" smtClean="0"/>
          </a:p>
          <a:p>
            <a:r>
              <a:rPr lang="en-US" altLang="zh-TW" smtClean="0"/>
              <a:t>【</a:t>
            </a:r>
            <a:r>
              <a:rPr lang="zh-TW" altLang="en-US" smtClean="0"/>
              <a:t>平成</a:t>
            </a:r>
            <a:r>
              <a:rPr lang="en-US" altLang="zh-TW" smtClean="0"/>
              <a:t>28</a:t>
            </a:r>
            <a:r>
              <a:rPr lang="zh-TW" altLang="en-US" smtClean="0"/>
              <a:t>年８月１日現在（概算値）</a:t>
            </a:r>
            <a:r>
              <a:rPr lang="en-US" altLang="zh-TW" smtClean="0"/>
              <a:t>】</a:t>
            </a:r>
          </a:p>
          <a:p>
            <a:r>
              <a:rPr lang="ja-JP" altLang="en-US" smtClean="0"/>
              <a:t>＜総人口＞　１億</a:t>
            </a:r>
            <a:r>
              <a:rPr lang="en-US" altLang="ja-JP" smtClean="0"/>
              <a:t>2700</a:t>
            </a:r>
            <a:r>
              <a:rPr lang="ja-JP" altLang="en-US" smtClean="0"/>
              <a:t>万人で，前年同月に比べ減少　　　　　　▲</a:t>
            </a:r>
            <a:r>
              <a:rPr lang="en-US" altLang="ja-JP" smtClean="0"/>
              <a:t>14</a:t>
            </a:r>
            <a:r>
              <a:rPr lang="ja-JP" altLang="en-US" smtClean="0"/>
              <a:t>万人 （▲</a:t>
            </a:r>
            <a:r>
              <a:rPr lang="en-US" altLang="ja-JP" smtClean="0"/>
              <a:t>0.11</a:t>
            </a:r>
            <a:r>
              <a:rPr lang="ja-JP" altLang="en-US" smtClean="0"/>
              <a:t>％）</a:t>
            </a:r>
            <a:endParaRPr lang="en-US" altLang="ja-JP" smtClean="0"/>
          </a:p>
          <a:p>
            <a:endParaRPr lang="en-US" altLang="ja-JP" smtClean="0"/>
          </a:p>
          <a:p>
            <a:r>
              <a:rPr lang="ja-JP" altLang="en-US" smtClean="0"/>
              <a:t>我が国の総人口に占める</a:t>
            </a:r>
            <a:r>
              <a:rPr lang="en-US" altLang="ja-JP" smtClean="0"/>
              <a:t>65</a:t>
            </a:r>
            <a:r>
              <a:rPr lang="ja-JP" altLang="en-US" smtClean="0"/>
              <a:t>歳以上人口の割合は</a:t>
            </a:r>
            <a:r>
              <a:rPr lang="en-US" altLang="ja-JP" smtClean="0"/>
              <a:t>26.7</a:t>
            </a:r>
            <a:r>
              <a:rPr lang="ja-JP" altLang="en-US" smtClean="0"/>
              <a:t>％で、諸外国と比べると、イタリア（</a:t>
            </a:r>
            <a:r>
              <a:rPr lang="en-US" altLang="ja-JP" smtClean="0"/>
              <a:t>22.4</a:t>
            </a:r>
            <a:r>
              <a:rPr lang="ja-JP" altLang="en-US" smtClean="0"/>
              <a:t>％）よりも</a:t>
            </a:r>
            <a:r>
              <a:rPr lang="en-US" altLang="ja-JP" smtClean="0"/>
              <a:t>4.3</a:t>
            </a:r>
            <a:r>
              <a:rPr lang="ja-JP" altLang="en-US" smtClean="0"/>
              <a:t>ポイント高く、世界で最も高い水準となっています。</a:t>
            </a:r>
            <a:br>
              <a:rPr lang="ja-JP" altLang="en-US" smtClean="0"/>
            </a:br>
            <a:r>
              <a:rPr lang="ja-JP" altLang="en-US" smtClean="0"/>
              <a:t>　</a:t>
            </a:r>
            <a:r>
              <a:rPr lang="en-US" altLang="ja-JP" smtClean="0"/>
              <a:t>65</a:t>
            </a:r>
            <a:r>
              <a:rPr lang="ja-JP" altLang="en-US" smtClean="0"/>
              <a:t>歳以上人口の割合は、平成</a:t>
            </a:r>
            <a:r>
              <a:rPr lang="en-US" altLang="ja-JP" smtClean="0"/>
              <a:t>17</a:t>
            </a:r>
            <a:r>
              <a:rPr lang="ja-JP" altLang="en-US" smtClean="0"/>
              <a:t>年（</a:t>
            </a:r>
            <a:r>
              <a:rPr lang="en-US" altLang="ja-JP" smtClean="0"/>
              <a:t>2005</a:t>
            </a:r>
            <a:r>
              <a:rPr lang="ja-JP" altLang="en-US" smtClean="0"/>
              <a:t>年）以降、世界で最も高い水準となっています。</a:t>
            </a:r>
            <a:endParaRPr lang="en-US" altLang="ja-JP" smtClean="0"/>
          </a:p>
          <a:p>
            <a:endParaRPr lang="en-US" altLang="ja-JP" smtClean="0"/>
          </a:p>
          <a:p>
            <a:r>
              <a:rPr lang="en-US" altLang="ja-JP" smtClean="0"/>
              <a:t>65</a:t>
            </a:r>
            <a:r>
              <a:rPr lang="ja-JP" altLang="en-US" smtClean="0"/>
              <a:t>歳以上人口のうち、単独世帯（一人暮らし）の割合を都道府県別にみると、東京都が</a:t>
            </a:r>
            <a:r>
              <a:rPr lang="en-US" altLang="ja-JP" smtClean="0"/>
              <a:t>23.2</a:t>
            </a:r>
            <a:r>
              <a:rPr lang="ja-JP" altLang="en-US" smtClean="0"/>
              <a:t>％と最も高く、山形県が</a:t>
            </a:r>
            <a:r>
              <a:rPr lang="en-US" altLang="ja-JP" smtClean="0"/>
              <a:t>9.7</a:t>
            </a:r>
            <a:r>
              <a:rPr lang="ja-JP" altLang="en-US" smtClean="0"/>
              <a:t>％と最も低くなっています。</a:t>
            </a:r>
            <a:br>
              <a:rPr lang="ja-JP" altLang="en-US" smtClean="0"/>
            </a:br>
            <a:r>
              <a:rPr lang="ja-JP" altLang="en-US" smtClean="0"/>
              <a:t>　総人口に占める</a:t>
            </a:r>
            <a:r>
              <a:rPr lang="en-US" altLang="ja-JP" smtClean="0"/>
              <a:t>65</a:t>
            </a:r>
            <a:r>
              <a:rPr lang="ja-JP" altLang="en-US" smtClean="0"/>
              <a:t>歳以上人口の割合は全国で</a:t>
            </a:r>
            <a:r>
              <a:rPr lang="en-US" altLang="ja-JP" smtClean="0"/>
              <a:t>2</a:t>
            </a:r>
            <a:r>
              <a:rPr lang="ja-JP" altLang="en-US" smtClean="0"/>
              <a:t>番目に低い東京都ですが、</a:t>
            </a:r>
            <a:r>
              <a:rPr lang="en-US" altLang="ja-JP" smtClean="0"/>
              <a:t>65</a:t>
            </a:r>
            <a:r>
              <a:rPr lang="ja-JP" altLang="en-US" smtClean="0"/>
              <a:t>歳以上の一人暮らしの割合は最も高くなっています。</a:t>
            </a:r>
            <a:br>
              <a:rPr lang="ja-JP" altLang="en-US" smtClean="0"/>
            </a:br>
            <a:r>
              <a:rPr lang="ja-JP" altLang="en-US" smtClean="0"/>
              <a:t>　また、平成</a:t>
            </a:r>
            <a:r>
              <a:rPr lang="en-US" altLang="ja-JP" smtClean="0"/>
              <a:t>22</a:t>
            </a:r>
            <a:r>
              <a:rPr lang="ja-JP" altLang="en-US" smtClean="0"/>
              <a:t>年と比べると、</a:t>
            </a:r>
            <a:r>
              <a:rPr lang="en-US" altLang="ja-JP" smtClean="0"/>
              <a:t>37</a:t>
            </a:r>
            <a:r>
              <a:rPr lang="ja-JP" altLang="en-US" smtClean="0"/>
              <a:t>道府県で</a:t>
            </a:r>
            <a:r>
              <a:rPr lang="en-US" altLang="ja-JP" smtClean="0"/>
              <a:t>65</a:t>
            </a:r>
            <a:r>
              <a:rPr lang="ja-JP" altLang="en-US" smtClean="0"/>
              <a:t>歳以上の一人暮らしの割合が上昇しています。</a:t>
            </a:r>
            <a:br>
              <a:rPr lang="ja-JP" altLang="en-US" smtClean="0"/>
            </a:br>
            <a:endParaRPr lang="ja-JP" altLang="en-US" smtClean="0"/>
          </a:p>
        </p:txBody>
      </p:sp>
      <p:sp>
        <p:nvSpPr>
          <p:cNvPr id="3174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535" eaLnBrk="0" hangingPunct="0">
              <a:spcBef>
                <a:spcPct val="30000"/>
              </a:spcBef>
              <a:defRPr kumimoji="1" sz="1200">
                <a:solidFill>
                  <a:schemeClr val="tx1"/>
                </a:solidFill>
                <a:latin typeface="Calibri" pitchFamily="34" charset="0"/>
                <a:ea typeface="ＭＳ Ｐゴシック" pitchFamily="50" charset="-128"/>
              </a:defRPr>
            </a:lvl1pPr>
            <a:lvl2pPr marL="746666" indent="-286936" defTabSz="911535" eaLnBrk="0" hangingPunct="0">
              <a:spcBef>
                <a:spcPct val="30000"/>
              </a:spcBef>
              <a:defRPr kumimoji="1" sz="1200">
                <a:solidFill>
                  <a:schemeClr val="tx1"/>
                </a:solidFill>
                <a:latin typeface="Calibri" pitchFamily="34" charset="0"/>
                <a:ea typeface="ＭＳ Ｐゴシック" pitchFamily="50" charset="-128"/>
              </a:defRPr>
            </a:lvl2pPr>
            <a:lvl3pPr marL="1149327" indent="-229866" defTabSz="911535" eaLnBrk="0" hangingPunct="0">
              <a:spcBef>
                <a:spcPct val="30000"/>
              </a:spcBef>
              <a:defRPr kumimoji="1" sz="1200">
                <a:solidFill>
                  <a:schemeClr val="tx1"/>
                </a:solidFill>
                <a:latin typeface="Calibri" pitchFamily="34" charset="0"/>
                <a:ea typeface="ＭＳ Ｐゴシック" pitchFamily="50" charset="-128"/>
              </a:defRPr>
            </a:lvl3pPr>
            <a:lvl4pPr marL="1610642" indent="-229866" defTabSz="911535" eaLnBrk="0" hangingPunct="0">
              <a:spcBef>
                <a:spcPct val="30000"/>
              </a:spcBef>
              <a:defRPr kumimoji="1" sz="1200">
                <a:solidFill>
                  <a:schemeClr val="tx1"/>
                </a:solidFill>
                <a:latin typeface="Calibri" pitchFamily="34" charset="0"/>
                <a:ea typeface="ＭＳ Ｐゴシック" pitchFamily="50" charset="-128"/>
              </a:defRPr>
            </a:lvl4pPr>
            <a:lvl5pPr marL="2070372" indent="-229866" defTabSz="911535" eaLnBrk="0" hangingPunct="0">
              <a:spcBef>
                <a:spcPct val="30000"/>
              </a:spcBef>
              <a:defRPr kumimoji="1" sz="1200">
                <a:solidFill>
                  <a:schemeClr val="tx1"/>
                </a:solidFill>
                <a:latin typeface="Calibri" pitchFamily="34" charset="0"/>
                <a:ea typeface="ＭＳ Ｐゴシック" pitchFamily="50" charset="-128"/>
              </a:defRPr>
            </a:lvl5pPr>
            <a:lvl6pPr marL="2526932" indent="-229866" defTabSz="9115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83492" indent="-229866" defTabSz="9115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40052" indent="-229866" defTabSz="9115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96612" indent="-229866" defTabSz="9115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FFFB52DD-D48B-4D0E-BEFC-6C37426E46C2}" type="slidenum">
              <a:rPr lang="ja-JP" altLang="en-US">
                <a:solidFill>
                  <a:prstClr val="black"/>
                </a:solidFill>
              </a:rPr>
              <a:pPr eaLnBrk="1" hangingPunct="1">
                <a:spcBef>
                  <a:spcPct val="0"/>
                </a:spcBef>
              </a:pPr>
              <a:t>3</a:t>
            </a:fld>
            <a:endParaRPr lang="en-US" altLang="ja-JP">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xfrm>
            <a:off x="711200" y="744538"/>
            <a:ext cx="537527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p>
        </p:txBody>
      </p:sp>
      <p:sp>
        <p:nvSpPr>
          <p:cNvPr id="297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80" eaLnBrk="0" hangingPunct="0">
              <a:spcBef>
                <a:spcPct val="30000"/>
              </a:spcBef>
              <a:defRPr kumimoji="1" sz="1200">
                <a:solidFill>
                  <a:schemeClr val="tx1"/>
                </a:solidFill>
                <a:latin typeface="Calibri" pitchFamily="34" charset="0"/>
                <a:ea typeface="ＭＳ Ｐゴシック" pitchFamily="50" charset="-128"/>
              </a:defRPr>
            </a:lvl1pPr>
            <a:lvl2pPr marL="37876016" indent="-37418677" defTabSz="913080" eaLnBrk="0" hangingPunct="0">
              <a:spcBef>
                <a:spcPct val="30000"/>
              </a:spcBef>
              <a:defRPr kumimoji="1" sz="1200">
                <a:solidFill>
                  <a:schemeClr val="tx1"/>
                </a:solidFill>
                <a:latin typeface="Calibri" pitchFamily="34" charset="0"/>
                <a:ea typeface="ＭＳ Ｐゴシック" pitchFamily="50" charset="-128"/>
              </a:defRPr>
            </a:lvl2pPr>
            <a:lvl3pPr marL="1140151" indent="-227071" defTabSz="913080" eaLnBrk="0" hangingPunct="0">
              <a:spcBef>
                <a:spcPct val="30000"/>
              </a:spcBef>
              <a:defRPr kumimoji="1" sz="1200">
                <a:solidFill>
                  <a:schemeClr val="tx1"/>
                </a:solidFill>
                <a:latin typeface="Calibri" pitchFamily="34" charset="0"/>
                <a:ea typeface="ＭＳ Ｐゴシック" pitchFamily="50" charset="-128"/>
              </a:defRPr>
            </a:lvl3pPr>
            <a:lvl4pPr marL="1597490" indent="-227071" defTabSz="913080" eaLnBrk="0" hangingPunct="0">
              <a:spcBef>
                <a:spcPct val="30000"/>
              </a:spcBef>
              <a:defRPr kumimoji="1" sz="1200">
                <a:solidFill>
                  <a:schemeClr val="tx1"/>
                </a:solidFill>
                <a:latin typeface="Calibri" pitchFamily="34" charset="0"/>
                <a:ea typeface="ＭＳ Ｐゴシック" pitchFamily="50" charset="-128"/>
              </a:defRPr>
            </a:lvl4pPr>
            <a:lvl5pPr marL="2053230" indent="-227071" defTabSz="913080" eaLnBrk="0" hangingPunct="0">
              <a:spcBef>
                <a:spcPct val="30000"/>
              </a:spcBef>
              <a:defRPr kumimoji="1" sz="1200">
                <a:solidFill>
                  <a:schemeClr val="tx1"/>
                </a:solidFill>
                <a:latin typeface="Calibri" pitchFamily="34" charset="0"/>
                <a:ea typeface="ＭＳ Ｐゴシック" pitchFamily="50" charset="-128"/>
              </a:defRPr>
            </a:lvl5pPr>
            <a:lvl6pPr marL="2513768" indent="-227071" defTabSz="91308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4305" indent="-227071" defTabSz="91308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34843" indent="-227071" defTabSz="91308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95380" indent="-227071" defTabSz="91308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5713A32A-54D4-4043-A679-BBC92162BE47}" type="slidenum">
              <a:rPr lang="ja-JP" altLang="en-US" sz="1300">
                <a:solidFill>
                  <a:srgbClr val="000000"/>
                </a:solidFill>
              </a:rPr>
              <a:pPr eaLnBrk="1" hangingPunct="1">
                <a:spcBef>
                  <a:spcPct val="0"/>
                </a:spcBef>
              </a:pPr>
              <a:t>4</a:t>
            </a:fld>
            <a:endParaRPr lang="ja-JP" altLang="en-US" sz="13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25" eaLnBrk="0" hangingPunct="0">
              <a:spcBef>
                <a:spcPct val="30000"/>
              </a:spcBef>
              <a:defRPr kumimoji="1" sz="1200">
                <a:solidFill>
                  <a:schemeClr val="tx1"/>
                </a:solidFill>
                <a:latin typeface="Calibri" pitchFamily="34" charset="0"/>
                <a:ea typeface="ＭＳ Ｐゴシック" pitchFamily="50" charset="-128"/>
              </a:defRPr>
            </a:lvl1pPr>
            <a:lvl2pPr marL="740325" indent="-283765" defTabSz="944825" eaLnBrk="0" hangingPunct="0">
              <a:spcBef>
                <a:spcPct val="30000"/>
              </a:spcBef>
              <a:defRPr kumimoji="1" sz="1200">
                <a:solidFill>
                  <a:schemeClr val="tx1"/>
                </a:solidFill>
                <a:latin typeface="Calibri" pitchFamily="34" charset="0"/>
                <a:ea typeface="ＭＳ Ｐゴシック" pitchFamily="50" charset="-128"/>
              </a:defRPr>
            </a:lvl2pPr>
            <a:lvl3pPr marL="1139815" indent="-226695" defTabSz="944825" eaLnBrk="0" hangingPunct="0">
              <a:spcBef>
                <a:spcPct val="30000"/>
              </a:spcBef>
              <a:defRPr kumimoji="1" sz="1200">
                <a:solidFill>
                  <a:schemeClr val="tx1"/>
                </a:solidFill>
                <a:latin typeface="Calibri" pitchFamily="34" charset="0"/>
                <a:ea typeface="ＭＳ Ｐゴシック" pitchFamily="50" charset="-128"/>
              </a:defRPr>
            </a:lvl3pPr>
            <a:lvl4pPr marL="1597960" indent="-226695" defTabSz="944825" eaLnBrk="0" hangingPunct="0">
              <a:spcBef>
                <a:spcPct val="30000"/>
              </a:spcBef>
              <a:defRPr kumimoji="1" sz="1200">
                <a:solidFill>
                  <a:schemeClr val="tx1"/>
                </a:solidFill>
                <a:latin typeface="Calibri" pitchFamily="34" charset="0"/>
                <a:ea typeface="ＭＳ Ｐゴシック" pitchFamily="50" charset="-128"/>
              </a:defRPr>
            </a:lvl4pPr>
            <a:lvl5pPr marL="2054520" indent="-226695" defTabSz="944825" eaLnBrk="0" hangingPunct="0">
              <a:spcBef>
                <a:spcPct val="30000"/>
              </a:spcBef>
              <a:defRPr kumimoji="1" sz="1200">
                <a:solidFill>
                  <a:schemeClr val="tx1"/>
                </a:solidFill>
                <a:latin typeface="Calibri" pitchFamily="34" charset="0"/>
                <a:ea typeface="ＭＳ Ｐゴシック" pitchFamily="50" charset="-128"/>
              </a:defRPr>
            </a:lvl5pPr>
            <a:lvl6pPr marL="2511080" indent="-226695" defTabSz="94482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67639" indent="-226695" defTabSz="94482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4199" indent="-226695" defTabSz="94482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0759" indent="-226695" defTabSz="94482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BBD60943-52B4-4964-B6DB-932017420274}" type="datetime8">
              <a:rPr lang="en-US" altLang="ja-JP">
                <a:solidFill>
                  <a:prstClr val="black"/>
                </a:solidFill>
              </a:rPr>
              <a:pPr eaLnBrk="1" hangingPunct="1">
                <a:spcBef>
                  <a:spcPct val="0"/>
                </a:spcBef>
              </a:pPr>
              <a:t>4/17/2017 5:22 PM</a:t>
            </a:fld>
            <a:endParaRPr lang="en-US" altLang="ja-JP">
              <a:solidFill>
                <a:prstClr val="black"/>
              </a:solidFill>
            </a:endParaRPr>
          </a:p>
        </p:txBody>
      </p:sp>
      <p:sp>
        <p:nvSpPr>
          <p:cNvPr id="34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25" eaLnBrk="0" hangingPunct="0">
              <a:spcBef>
                <a:spcPct val="30000"/>
              </a:spcBef>
              <a:defRPr kumimoji="1" sz="1200">
                <a:solidFill>
                  <a:schemeClr val="tx1"/>
                </a:solidFill>
                <a:latin typeface="Calibri" pitchFamily="34" charset="0"/>
                <a:ea typeface="ＭＳ Ｐゴシック" pitchFamily="50" charset="-128"/>
              </a:defRPr>
            </a:lvl1pPr>
            <a:lvl2pPr marL="740325" indent="-283765" defTabSz="944825" eaLnBrk="0" hangingPunct="0">
              <a:spcBef>
                <a:spcPct val="30000"/>
              </a:spcBef>
              <a:defRPr kumimoji="1" sz="1200">
                <a:solidFill>
                  <a:schemeClr val="tx1"/>
                </a:solidFill>
                <a:latin typeface="Calibri" pitchFamily="34" charset="0"/>
                <a:ea typeface="ＭＳ Ｐゴシック" pitchFamily="50" charset="-128"/>
              </a:defRPr>
            </a:lvl2pPr>
            <a:lvl3pPr marL="1139815" indent="-226695" defTabSz="944825" eaLnBrk="0" hangingPunct="0">
              <a:spcBef>
                <a:spcPct val="30000"/>
              </a:spcBef>
              <a:defRPr kumimoji="1" sz="1200">
                <a:solidFill>
                  <a:schemeClr val="tx1"/>
                </a:solidFill>
                <a:latin typeface="Calibri" pitchFamily="34" charset="0"/>
                <a:ea typeface="ＭＳ Ｐゴシック" pitchFamily="50" charset="-128"/>
              </a:defRPr>
            </a:lvl3pPr>
            <a:lvl4pPr marL="1597960" indent="-226695" defTabSz="944825" eaLnBrk="0" hangingPunct="0">
              <a:spcBef>
                <a:spcPct val="30000"/>
              </a:spcBef>
              <a:defRPr kumimoji="1" sz="1200">
                <a:solidFill>
                  <a:schemeClr val="tx1"/>
                </a:solidFill>
                <a:latin typeface="Calibri" pitchFamily="34" charset="0"/>
                <a:ea typeface="ＭＳ Ｐゴシック" pitchFamily="50" charset="-128"/>
              </a:defRPr>
            </a:lvl4pPr>
            <a:lvl5pPr marL="2054520" indent="-226695" defTabSz="944825" eaLnBrk="0" hangingPunct="0">
              <a:spcBef>
                <a:spcPct val="30000"/>
              </a:spcBef>
              <a:defRPr kumimoji="1" sz="1200">
                <a:solidFill>
                  <a:schemeClr val="tx1"/>
                </a:solidFill>
                <a:latin typeface="Calibri" pitchFamily="34" charset="0"/>
                <a:ea typeface="ＭＳ Ｐゴシック" pitchFamily="50" charset="-128"/>
              </a:defRPr>
            </a:lvl5pPr>
            <a:lvl6pPr marL="2511080" indent="-226695" defTabSz="94482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67639" indent="-226695" defTabSz="94482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4199" indent="-226695" defTabSz="94482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0759" indent="-226695" defTabSz="94482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FE3A796A-0B04-4064-97A4-EFBA2DD17AD2}" type="slidenum">
              <a:rPr lang="en-US" altLang="ja-JP">
                <a:solidFill>
                  <a:prstClr val="black"/>
                </a:solidFill>
              </a:rPr>
              <a:pPr eaLnBrk="1" hangingPunct="1">
                <a:spcBef>
                  <a:spcPct val="0"/>
                </a:spcBef>
              </a:pPr>
              <a:t>5</a:t>
            </a:fld>
            <a:endParaRPr lang="en-US" altLang="ja-JP">
              <a:solidFill>
                <a:prstClr val="black"/>
              </a:solidFill>
            </a:endParaRPr>
          </a:p>
        </p:txBody>
      </p:sp>
      <p:sp>
        <p:nvSpPr>
          <p:cNvPr id="348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ea typeface="ＭＳ Ｐ明朝" pitchFamily="18" charset="-128"/>
              </a:rPr>
              <a:t>人口（就業者数</a:t>
            </a:r>
            <a:r>
              <a:rPr lang="en-US" altLang="ja-JP" smtClean="0">
                <a:ea typeface="ＭＳ Ｐ明朝" pitchFamily="18" charset="-128"/>
              </a:rPr>
              <a:t>+</a:t>
            </a:r>
            <a:r>
              <a:rPr lang="ja-JP" altLang="en-US" smtClean="0">
                <a:ea typeface="ＭＳ Ｐ明朝" pitchFamily="18" charset="-128"/>
              </a:rPr>
              <a:t>非従業者数）を就業者数で割った値（川上</a:t>
            </a:r>
            <a:r>
              <a:rPr lang="en-US" altLang="ja-JP" smtClean="0">
                <a:ea typeface="ＭＳ Ｐ明朝" pitchFamily="18" charset="-128"/>
              </a:rPr>
              <a:t>1994</a:t>
            </a:r>
            <a:r>
              <a:rPr lang="ja-JP" altLang="en-US" smtClean="0">
                <a:ea typeface="ＭＳ Ｐ明朝" pitchFamily="18" charset="-128"/>
              </a:rPr>
              <a:t>、権丈</a:t>
            </a:r>
            <a:r>
              <a:rPr lang="en-US" altLang="ja-JP" smtClean="0">
                <a:ea typeface="ＭＳ Ｐ明朝" pitchFamily="18" charset="-128"/>
              </a:rPr>
              <a:t>2001</a:t>
            </a:r>
            <a:r>
              <a:rPr lang="ja-JP" altLang="en-US" smtClean="0">
                <a:ea typeface="ＭＳ Ｐ明朝" pitchFamily="18" charset="-128"/>
              </a:rPr>
              <a:t>）</a:t>
            </a:r>
            <a:endParaRPr lang="en-US" altLang="ja-JP" smtClean="0">
              <a:ea typeface="ＭＳ Ｐ明朝" pitchFamily="18" charset="-128"/>
            </a:endParaRPr>
          </a:p>
          <a:p>
            <a:pPr eaLnBrk="1" hangingPunct="1"/>
            <a:r>
              <a:rPr lang="en-US" altLang="ja-JP" smtClean="0">
                <a:ea typeface="ＭＳ Ｐ明朝" pitchFamily="18" charset="-128"/>
              </a:rPr>
              <a:t>1955</a:t>
            </a:r>
            <a:r>
              <a:rPr lang="ja-JP" altLang="en-US" smtClean="0">
                <a:ea typeface="ＭＳ Ｐ明朝" pitchFamily="18" charset="-128"/>
              </a:rPr>
              <a:t>年も、</a:t>
            </a:r>
            <a:r>
              <a:rPr lang="en-US" altLang="ja-JP" smtClean="0">
                <a:ea typeface="ＭＳ Ｐ明朝" pitchFamily="18" charset="-128"/>
              </a:rPr>
              <a:t>1985</a:t>
            </a:r>
            <a:r>
              <a:rPr lang="ja-JP" altLang="en-US" smtClean="0">
                <a:ea typeface="ＭＳ Ｐ明朝" pitchFamily="18" charset="-128"/>
              </a:rPr>
              <a:t>年も　約２で推移している。　ほんとに肩車型社会の到来って言える？</a:t>
            </a:r>
            <a:endParaRPr lang="en-US" altLang="ja-JP" smtClean="0">
              <a:ea typeface="ＭＳ Ｐ明朝" pitchFamily="18" charset="-128"/>
            </a:endParaRPr>
          </a:p>
          <a:p>
            <a:pPr eaLnBrk="1" hangingPunct="1"/>
            <a:r>
              <a:rPr lang="ja-JP" altLang="en-US" smtClean="0">
                <a:ea typeface="ＭＳ Ｐ明朝" pitchFamily="18" charset="-128"/>
              </a:rPr>
              <a:t>昔から社会の扶養負担は同じでは？とにかく、今は</a:t>
            </a:r>
            <a:r>
              <a:rPr lang="en-US" altLang="ja-JP" smtClean="0">
                <a:ea typeface="ＭＳ Ｐ明朝" pitchFamily="18" charset="-128"/>
              </a:rPr>
              <a:t>65</a:t>
            </a:r>
            <a:r>
              <a:rPr lang="ja-JP" altLang="en-US" smtClean="0">
                <a:ea typeface="ＭＳ Ｐ明朝" pitchFamily="18" charset="-128"/>
              </a:rPr>
              <a:t>歳過ぎても働いている人は大勢いる、しかし、専門職の絶対数が減っていくのはどうしようもない</a:t>
            </a:r>
            <a:endParaRPr lang="en-US" altLang="ja-JP" smtClean="0">
              <a:ea typeface="ＭＳ Ｐ明朝" pitchFamily="18" charset="-128"/>
            </a:endParaRPr>
          </a:p>
          <a:p>
            <a:pPr eaLnBrk="1" hangingPunct="1"/>
            <a:r>
              <a:rPr lang="ja-JP" altLang="en-US" smtClean="0">
                <a:ea typeface="ＭＳ Ｐ明朝" pitchFamily="18" charset="-128"/>
              </a:rPr>
              <a:t>お金でサービスが買えない、サービスを提供する制度が維持できなければどうしようもない</a:t>
            </a:r>
            <a:endParaRPr lang="en-US" altLang="ja-JP" smtClean="0">
              <a:ea typeface="ＭＳ Ｐ明朝" pitchFamily="1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t>特に６５歳から７５歳未満の前期高齢者の生活機能は５０代の人とあまり変わらない。</a:t>
            </a:r>
            <a:endParaRPr lang="en-US" altLang="ja-JP" b="1" smtClean="0"/>
          </a:p>
          <a:p>
            <a:endParaRPr lang="en-US" altLang="ja-JP" b="1" smtClean="0"/>
          </a:p>
          <a:p>
            <a:r>
              <a:rPr lang="ja-JP" altLang="en-US" b="1" smtClean="0"/>
              <a:t>◆日本老年学会からの声明（要旨）</a:t>
            </a:r>
            <a:r>
              <a:rPr lang="ja-JP" altLang="en-US" smtClean="0"/>
              <a:t/>
            </a:r>
            <a:br>
              <a:rPr lang="ja-JP" altLang="en-US" smtClean="0"/>
            </a:br>
            <a:r>
              <a:rPr lang="ja-JP" altLang="en-US" smtClean="0"/>
              <a:t>高齢者の定義を現在の「</a:t>
            </a:r>
            <a:r>
              <a:rPr lang="en-US" altLang="ja-JP" smtClean="0"/>
              <a:t>65</a:t>
            </a:r>
            <a:r>
              <a:rPr lang="ja-JP" altLang="en-US" smtClean="0"/>
              <a:t>歳以上」から「</a:t>
            </a:r>
            <a:r>
              <a:rPr lang="en-US" altLang="ja-JP" smtClean="0"/>
              <a:t>75</a:t>
            </a:r>
            <a:r>
              <a:rPr lang="ja-JP" altLang="en-US" smtClean="0"/>
              <a:t>歳以上」とし、</a:t>
            </a:r>
            <a:r>
              <a:rPr lang="en-US" altLang="ja-JP" smtClean="0"/>
              <a:t>65</a:t>
            </a:r>
            <a:r>
              <a:rPr lang="ja-JP" altLang="en-US" smtClean="0"/>
              <a:t>－</a:t>
            </a:r>
            <a:r>
              <a:rPr lang="en-US" altLang="ja-JP" smtClean="0"/>
              <a:t>74</a:t>
            </a:r>
            <a:r>
              <a:rPr lang="ja-JP" altLang="en-US" smtClean="0"/>
              <a:t>歳を「准高齢者」、</a:t>
            </a:r>
            <a:r>
              <a:rPr lang="en-US" altLang="ja-JP" smtClean="0"/>
              <a:t>90</a:t>
            </a:r>
            <a:r>
              <a:rPr lang="ja-JP" altLang="en-US" smtClean="0"/>
              <a:t>歳以上を「超高齢者」という形で区分すべきである</a:t>
            </a:r>
            <a:r>
              <a:rPr lang="en-US" altLang="ja-JP" smtClean="0"/>
              <a:t>―</a:t>
            </a:r>
            <a:r>
              <a:rPr lang="ja-JP" altLang="en-US" smtClean="0"/>
              <a:t>。</a:t>
            </a:r>
            <a:endParaRPr lang="en-US" altLang="ja-JP" smtClean="0"/>
          </a:p>
          <a:p>
            <a:endParaRPr lang="en-US" altLang="ja-JP" smtClean="0"/>
          </a:p>
          <a:p>
            <a:r>
              <a:rPr lang="ja-JP" altLang="en-US" smtClean="0"/>
              <a:t>　最新の科学データでは、高齢者の身体機能や知的能力は年々若返る傾向にあり、現在の高齢者は</a:t>
            </a:r>
            <a:r>
              <a:rPr lang="en-US" altLang="ja-JP" smtClean="0"/>
              <a:t>10</a:t>
            </a:r>
            <a:r>
              <a:rPr lang="ja-JP" altLang="en-US" smtClean="0"/>
              <a:t>～</a:t>
            </a:r>
            <a:r>
              <a:rPr lang="en-US" altLang="ja-JP" smtClean="0"/>
              <a:t>20</a:t>
            </a:r>
            <a:r>
              <a:rPr lang="ja-JP" altLang="en-US" smtClean="0"/>
              <a:t>年前に比べて</a:t>
            </a:r>
            <a:r>
              <a:rPr lang="en-US" altLang="ja-JP" smtClean="0"/>
              <a:t>5</a:t>
            </a:r>
            <a:r>
              <a:rPr lang="ja-JP" altLang="en-US" smtClean="0"/>
              <a:t>～</a:t>
            </a:r>
            <a:r>
              <a:rPr lang="en-US" altLang="ja-JP" smtClean="0"/>
              <a:t>10</a:t>
            </a:r>
            <a:r>
              <a:rPr lang="ja-JP" altLang="en-US" smtClean="0"/>
              <a:t>歳は若返っていると想定される。個人差はあるものの、高齢者には十分、社会活動を営む能力がある人もおり、このような人々が就労やボランティア活動など社会参加できる社会をつくることが今後の超高齢社会を活力あるものにするために大切である</a:t>
            </a:r>
            <a:endParaRPr lang="en-US" altLang="ja-JP" smtClean="0"/>
          </a:p>
          <a:p>
            <a:endParaRPr lang="en-US" altLang="ja-JP" smtClean="0"/>
          </a:p>
          <a:p>
            <a:r>
              <a:rPr lang="ja-JP" altLang="en-US" smtClean="0"/>
              <a:t>　この提言内容は、内閣府が行っている</a:t>
            </a:r>
            <a:r>
              <a:rPr lang="ja-JP" altLang="en-US" smtClean="0">
                <a:hlinkClick r:id="rId3"/>
              </a:rPr>
              <a:t>「高齢者の日常生活に関する意識調査」</a:t>
            </a:r>
            <a:r>
              <a:rPr lang="ja-JP" altLang="en-US" smtClean="0"/>
              <a:t>の結果とも合致する</a:t>
            </a:r>
          </a:p>
        </p:txBody>
      </p:sp>
      <p:sp>
        <p:nvSpPr>
          <p:cNvPr id="3277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535" eaLnBrk="0" hangingPunct="0">
              <a:spcBef>
                <a:spcPct val="30000"/>
              </a:spcBef>
              <a:defRPr kumimoji="1" sz="1200">
                <a:solidFill>
                  <a:schemeClr val="tx1"/>
                </a:solidFill>
                <a:latin typeface="Calibri" pitchFamily="34" charset="0"/>
                <a:ea typeface="ＭＳ Ｐゴシック" pitchFamily="50" charset="-128"/>
              </a:defRPr>
            </a:lvl1pPr>
            <a:lvl2pPr marL="741910" indent="-285350" defTabSz="911535" eaLnBrk="0" hangingPunct="0">
              <a:spcBef>
                <a:spcPct val="30000"/>
              </a:spcBef>
              <a:defRPr kumimoji="1" sz="1200">
                <a:solidFill>
                  <a:schemeClr val="tx1"/>
                </a:solidFill>
                <a:latin typeface="Calibri" pitchFamily="34" charset="0"/>
                <a:ea typeface="ＭＳ Ｐゴシック" pitchFamily="50" charset="-128"/>
              </a:defRPr>
            </a:lvl2pPr>
            <a:lvl3pPr marL="1141400" indent="-228280" defTabSz="911535" eaLnBrk="0" hangingPunct="0">
              <a:spcBef>
                <a:spcPct val="30000"/>
              </a:spcBef>
              <a:defRPr kumimoji="1" sz="1200">
                <a:solidFill>
                  <a:schemeClr val="tx1"/>
                </a:solidFill>
                <a:latin typeface="Calibri" pitchFamily="34" charset="0"/>
                <a:ea typeface="ＭＳ Ｐゴシック" pitchFamily="50" charset="-128"/>
              </a:defRPr>
            </a:lvl3pPr>
            <a:lvl4pPr marL="1597960" indent="-228280" defTabSz="911535" eaLnBrk="0" hangingPunct="0">
              <a:spcBef>
                <a:spcPct val="30000"/>
              </a:spcBef>
              <a:defRPr kumimoji="1" sz="1200">
                <a:solidFill>
                  <a:schemeClr val="tx1"/>
                </a:solidFill>
                <a:latin typeface="Calibri" pitchFamily="34" charset="0"/>
                <a:ea typeface="ＭＳ Ｐゴシック" pitchFamily="50" charset="-128"/>
              </a:defRPr>
            </a:lvl4pPr>
            <a:lvl5pPr marL="2054520" indent="-228280" defTabSz="911535" eaLnBrk="0" hangingPunct="0">
              <a:spcBef>
                <a:spcPct val="30000"/>
              </a:spcBef>
              <a:defRPr kumimoji="1" sz="1200">
                <a:solidFill>
                  <a:schemeClr val="tx1"/>
                </a:solidFill>
                <a:latin typeface="Calibri" pitchFamily="34" charset="0"/>
                <a:ea typeface="ＭＳ Ｐゴシック" pitchFamily="50" charset="-128"/>
              </a:defRPr>
            </a:lvl5pPr>
            <a:lvl6pPr marL="2511080" indent="-228280" defTabSz="9115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67639" indent="-228280" defTabSz="9115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4199" indent="-228280" defTabSz="9115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0759" indent="-228280" defTabSz="9115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7C68A57C-D3B5-4C3D-B080-742B36ED0B96}" type="slidenum">
              <a:rPr lang="ja-JP" altLang="en-US">
                <a:solidFill>
                  <a:prstClr val="black"/>
                </a:solidFill>
              </a:rPr>
              <a:pPr eaLnBrk="1" hangingPunct="1">
                <a:spcBef>
                  <a:spcPct val="0"/>
                </a:spcBef>
              </a:pPr>
              <a:t>7</a:t>
            </a:fld>
            <a:endParaRPr lang="en-US" altLang="ja-JP">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t>介護保険制度は自立支援を中心においたが、これだけでは足りないのではないか？</a:t>
            </a:r>
          </a:p>
          <a:p>
            <a:r>
              <a:rPr lang="ja-JP" altLang="en-US" smtClean="0"/>
              <a:t>本当に孤立した人たちのためには、一緒に生きる支援をみんなで考えていくのがケアの中心にならないか？</a:t>
            </a:r>
          </a:p>
          <a:p>
            <a:r>
              <a:rPr lang="ja-JP" altLang="en-US" smtClean="0"/>
              <a:t>社会の中で暮らすひとりひとりを「独りではない」と認める、</a:t>
            </a:r>
            <a:endParaRPr lang="en-US" altLang="ja-JP" smtClean="0"/>
          </a:p>
          <a:p>
            <a:r>
              <a:rPr lang="ja-JP" altLang="en-US" smtClean="0"/>
              <a:t>あなたがいないと私は生きられないという「共生」の視点で</a:t>
            </a:r>
            <a:endParaRPr lang="en-US" altLang="ja-JP" smtClean="0"/>
          </a:p>
          <a:p>
            <a:r>
              <a:rPr lang="ja-JP" altLang="en-US" smtClean="0"/>
              <a:t>日本の社会を再点検したい。</a:t>
            </a:r>
            <a:endParaRPr lang="en-US" altLang="ja-JP" smtClean="0"/>
          </a:p>
        </p:txBody>
      </p:sp>
      <p:sp>
        <p:nvSpPr>
          <p:cNvPr id="3686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535" eaLnBrk="0" hangingPunct="0">
              <a:spcBef>
                <a:spcPct val="30000"/>
              </a:spcBef>
              <a:defRPr kumimoji="1" sz="1200">
                <a:solidFill>
                  <a:schemeClr val="tx1"/>
                </a:solidFill>
                <a:latin typeface="Calibri" pitchFamily="34" charset="0"/>
                <a:ea typeface="ＭＳ Ｐゴシック" pitchFamily="50" charset="-128"/>
              </a:defRPr>
            </a:lvl1pPr>
            <a:lvl2pPr marL="746666" indent="-286936" defTabSz="911535" eaLnBrk="0" hangingPunct="0">
              <a:spcBef>
                <a:spcPct val="30000"/>
              </a:spcBef>
              <a:defRPr kumimoji="1" sz="1200">
                <a:solidFill>
                  <a:schemeClr val="tx1"/>
                </a:solidFill>
                <a:latin typeface="Calibri" pitchFamily="34" charset="0"/>
                <a:ea typeface="ＭＳ Ｐゴシック" pitchFamily="50" charset="-128"/>
              </a:defRPr>
            </a:lvl2pPr>
            <a:lvl3pPr marL="1149327" indent="-229866" defTabSz="911535" eaLnBrk="0" hangingPunct="0">
              <a:spcBef>
                <a:spcPct val="30000"/>
              </a:spcBef>
              <a:defRPr kumimoji="1" sz="1200">
                <a:solidFill>
                  <a:schemeClr val="tx1"/>
                </a:solidFill>
                <a:latin typeface="Calibri" pitchFamily="34" charset="0"/>
                <a:ea typeface="ＭＳ Ｐゴシック" pitchFamily="50" charset="-128"/>
              </a:defRPr>
            </a:lvl3pPr>
            <a:lvl4pPr marL="1610642" indent="-229866" defTabSz="911535" eaLnBrk="0" hangingPunct="0">
              <a:spcBef>
                <a:spcPct val="30000"/>
              </a:spcBef>
              <a:defRPr kumimoji="1" sz="1200">
                <a:solidFill>
                  <a:schemeClr val="tx1"/>
                </a:solidFill>
                <a:latin typeface="Calibri" pitchFamily="34" charset="0"/>
                <a:ea typeface="ＭＳ Ｐゴシック" pitchFamily="50" charset="-128"/>
              </a:defRPr>
            </a:lvl4pPr>
            <a:lvl5pPr marL="2070372" indent="-229866" defTabSz="911535" eaLnBrk="0" hangingPunct="0">
              <a:spcBef>
                <a:spcPct val="30000"/>
              </a:spcBef>
              <a:defRPr kumimoji="1" sz="1200">
                <a:solidFill>
                  <a:schemeClr val="tx1"/>
                </a:solidFill>
                <a:latin typeface="Calibri" pitchFamily="34" charset="0"/>
                <a:ea typeface="ＭＳ Ｐゴシック" pitchFamily="50" charset="-128"/>
              </a:defRPr>
            </a:lvl5pPr>
            <a:lvl6pPr marL="2526932" indent="-229866" defTabSz="9115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83492" indent="-229866" defTabSz="9115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40052" indent="-229866" defTabSz="9115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96612" indent="-229866" defTabSz="9115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C4726221-8561-48D3-B219-C7CB4CB80771}" type="slidenum">
              <a:rPr lang="ja-JP" altLang="en-US">
                <a:solidFill>
                  <a:prstClr val="black"/>
                </a:solidFill>
              </a:rPr>
              <a:pPr eaLnBrk="1" hangingPunct="1">
                <a:spcBef>
                  <a:spcPct val="0"/>
                </a:spcBef>
              </a:pPr>
              <a:t>10</a:t>
            </a:fld>
            <a:endParaRPr lang="en-US" altLang="ja-JP">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xfrm>
            <a:off x="709613" y="744538"/>
            <a:ext cx="537845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3891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80" eaLnBrk="0" hangingPunct="0">
              <a:spcBef>
                <a:spcPct val="30000"/>
              </a:spcBef>
              <a:defRPr kumimoji="1" sz="1200">
                <a:solidFill>
                  <a:schemeClr val="tx1"/>
                </a:solidFill>
                <a:latin typeface="Calibri" pitchFamily="34" charset="0"/>
                <a:ea typeface="ＭＳ Ｐゴシック" pitchFamily="50" charset="-128"/>
              </a:defRPr>
            </a:lvl1pPr>
            <a:lvl2pPr marL="748374" indent="-287836" defTabSz="913080" eaLnBrk="0" hangingPunct="0">
              <a:spcBef>
                <a:spcPct val="30000"/>
              </a:spcBef>
              <a:defRPr kumimoji="1" sz="1200">
                <a:solidFill>
                  <a:schemeClr val="tx1"/>
                </a:solidFill>
                <a:latin typeface="Calibri" pitchFamily="34" charset="0"/>
                <a:ea typeface="ＭＳ Ｐゴシック" pitchFamily="50" charset="-128"/>
              </a:defRPr>
            </a:lvl2pPr>
            <a:lvl3pPr marL="1151344" indent="-230269" defTabSz="913080" eaLnBrk="0" hangingPunct="0">
              <a:spcBef>
                <a:spcPct val="30000"/>
              </a:spcBef>
              <a:defRPr kumimoji="1" sz="1200">
                <a:solidFill>
                  <a:schemeClr val="tx1"/>
                </a:solidFill>
                <a:latin typeface="Calibri" pitchFamily="34" charset="0"/>
                <a:ea typeface="ＭＳ Ｐゴシック" pitchFamily="50" charset="-128"/>
              </a:defRPr>
            </a:lvl3pPr>
            <a:lvl4pPr marL="1611881" indent="-230269" defTabSz="913080" eaLnBrk="0" hangingPunct="0">
              <a:spcBef>
                <a:spcPct val="30000"/>
              </a:spcBef>
              <a:defRPr kumimoji="1" sz="1200">
                <a:solidFill>
                  <a:schemeClr val="tx1"/>
                </a:solidFill>
                <a:latin typeface="Calibri" pitchFamily="34" charset="0"/>
                <a:ea typeface="ＭＳ Ｐゴシック" pitchFamily="50" charset="-128"/>
              </a:defRPr>
            </a:lvl4pPr>
            <a:lvl5pPr marL="2072419" indent="-230269" defTabSz="913080" eaLnBrk="0" hangingPunct="0">
              <a:spcBef>
                <a:spcPct val="30000"/>
              </a:spcBef>
              <a:defRPr kumimoji="1" sz="1200">
                <a:solidFill>
                  <a:schemeClr val="tx1"/>
                </a:solidFill>
                <a:latin typeface="Calibri" pitchFamily="34" charset="0"/>
                <a:ea typeface="ＭＳ Ｐゴシック" pitchFamily="50" charset="-128"/>
              </a:defRPr>
            </a:lvl5pPr>
            <a:lvl6pPr marL="2532957" indent="-230269" defTabSz="91308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494" indent="-230269" defTabSz="91308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032" indent="-230269" defTabSz="91308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569" indent="-230269" defTabSz="91308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27379931-6BCD-480A-BB3E-A25A1C54AE14}" type="slidenum">
              <a:rPr lang="ja-JP" altLang="en-US" smtClean="0"/>
              <a:pPr eaLnBrk="1" hangingPunct="1">
                <a:spcBef>
                  <a:spcPct val="0"/>
                </a:spcBef>
              </a:pPr>
              <a:t>12</a:t>
            </a:fld>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xfrm>
            <a:off x="709613" y="744538"/>
            <a:ext cx="537845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7412" name="ヘッダー プレースホルダー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80" eaLnBrk="0" hangingPunct="0">
              <a:defRPr kumimoji="1">
                <a:solidFill>
                  <a:schemeClr val="tx1"/>
                </a:solidFill>
                <a:latin typeface="Arial" pitchFamily="34" charset="0"/>
                <a:ea typeface="ＭＳ Ｐゴシック" pitchFamily="50" charset="-128"/>
              </a:defRPr>
            </a:lvl1pPr>
            <a:lvl2pPr marL="748374" indent="-287836" defTabSz="913080" eaLnBrk="0" hangingPunct="0">
              <a:defRPr kumimoji="1">
                <a:solidFill>
                  <a:schemeClr val="tx1"/>
                </a:solidFill>
                <a:latin typeface="Arial" pitchFamily="34" charset="0"/>
                <a:ea typeface="ＭＳ Ｐゴシック" pitchFamily="50" charset="-128"/>
              </a:defRPr>
            </a:lvl2pPr>
            <a:lvl3pPr marL="1151344" indent="-230269" defTabSz="913080" eaLnBrk="0" hangingPunct="0">
              <a:defRPr kumimoji="1">
                <a:solidFill>
                  <a:schemeClr val="tx1"/>
                </a:solidFill>
                <a:latin typeface="Arial" pitchFamily="34" charset="0"/>
                <a:ea typeface="ＭＳ Ｐゴシック" pitchFamily="50" charset="-128"/>
              </a:defRPr>
            </a:lvl3pPr>
            <a:lvl4pPr marL="1611881" indent="-230269" defTabSz="913080" eaLnBrk="0" hangingPunct="0">
              <a:defRPr kumimoji="1">
                <a:solidFill>
                  <a:schemeClr val="tx1"/>
                </a:solidFill>
                <a:latin typeface="Arial" pitchFamily="34" charset="0"/>
                <a:ea typeface="ＭＳ Ｐゴシック" pitchFamily="50" charset="-128"/>
              </a:defRPr>
            </a:lvl4pPr>
            <a:lvl5pPr marL="2072419" indent="-230269" defTabSz="913080" eaLnBrk="0" hangingPunct="0">
              <a:defRPr kumimoji="1">
                <a:solidFill>
                  <a:schemeClr val="tx1"/>
                </a:solidFill>
                <a:latin typeface="Arial" pitchFamily="34" charset="0"/>
                <a:ea typeface="ＭＳ Ｐゴシック" pitchFamily="50" charset="-128"/>
              </a:defRPr>
            </a:lvl5pPr>
            <a:lvl6pPr marL="2532957"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3494"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4032"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4569"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mtClean="0">
                <a:latin typeface="Calibri" pitchFamily="34" charset="0"/>
              </a:rPr>
              <a:t>〔</a:t>
            </a:r>
            <a:r>
              <a:rPr lang="ja-JP" altLang="en-US" smtClean="0">
                <a:latin typeface="Calibri" pitchFamily="34" charset="0"/>
              </a:rPr>
              <a:t>高齢社会対策部在宅支援課</a:t>
            </a:r>
            <a:r>
              <a:rPr lang="en-US" altLang="ja-JP" smtClean="0">
                <a:latin typeface="Calibri" pitchFamily="34" charset="0"/>
              </a:rPr>
              <a:t>〕</a:t>
            </a:r>
            <a:endParaRPr lang="ja-JP" altLang="en-US" smtClean="0">
              <a:latin typeface="Calibri" pitchFamily="34" charset="0"/>
            </a:endParaRPr>
          </a:p>
        </p:txBody>
      </p:sp>
      <p:sp>
        <p:nvSpPr>
          <p:cNvPr id="1741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80" eaLnBrk="0" hangingPunct="0">
              <a:defRPr kumimoji="1">
                <a:solidFill>
                  <a:schemeClr val="tx1"/>
                </a:solidFill>
                <a:latin typeface="Arial" pitchFamily="34" charset="0"/>
                <a:ea typeface="ＭＳ Ｐゴシック" pitchFamily="50" charset="-128"/>
              </a:defRPr>
            </a:lvl1pPr>
            <a:lvl2pPr marL="748374" indent="-287836" defTabSz="913080" eaLnBrk="0" hangingPunct="0">
              <a:defRPr kumimoji="1">
                <a:solidFill>
                  <a:schemeClr val="tx1"/>
                </a:solidFill>
                <a:latin typeface="Arial" pitchFamily="34" charset="0"/>
                <a:ea typeface="ＭＳ Ｐゴシック" pitchFamily="50" charset="-128"/>
              </a:defRPr>
            </a:lvl2pPr>
            <a:lvl3pPr marL="1151344" indent="-230269" defTabSz="913080" eaLnBrk="0" hangingPunct="0">
              <a:defRPr kumimoji="1">
                <a:solidFill>
                  <a:schemeClr val="tx1"/>
                </a:solidFill>
                <a:latin typeface="Arial" pitchFamily="34" charset="0"/>
                <a:ea typeface="ＭＳ Ｐゴシック" pitchFamily="50" charset="-128"/>
              </a:defRPr>
            </a:lvl3pPr>
            <a:lvl4pPr marL="1611881" indent="-230269" defTabSz="913080" eaLnBrk="0" hangingPunct="0">
              <a:defRPr kumimoji="1">
                <a:solidFill>
                  <a:schemeClr val="tx1"/>
                </a:solidFill>
                <a:latin typeface="Arial" pitchFamily="34" charset="0"/>
                <a:ea typeface="ＭＳ Ｐゴシック" pitchFamily="50" charset="-128"/>
              </a:defRPr>
            </a:lvl4pPr>
            <a:lvl5pPr marL="2072419" indent="-230269" defTabSz="913080" eaLnBrk="0" hangingPunct="0">
              <a:defRPr kumimoji="1">
                <a:solidFill>
                  <a:schemeClr val="tx1"/>
                </a:solidFill>
                <a:latin typeface="Arial" pitchFamily="34" charset="0"/>
                <a:ea typeface="ＭＳ Ｐゴシック" pitchFamily="50" charset="-128"/>
              </a:defRPr>
            </a:lvl5pPr>
            <a:lvl6pPr marL="2532957"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3494"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4032"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4569"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D6232AF-B29D-457C-B33B-3D9F8BD5DD03}" type="slidenum">
              <a:rPr lang="ja-JP" altLang="en-US" smtClean="0">
                <a:latin typeface="Calibri" pitchFamily="34" charset="0"/>
              </a:rPr>
              <a:pPr eaLnBrk="1" hangingPunct="1"/>
              <a:t>15</a:t>
            </a:fld>
            <a:endParaRPr lang="en-US" altLang="ja-JP"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2017/4/17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711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D8A8FE-018D-4135-A804-D94EFF57C614}" type="datetime1">
              <a:rPr lang="ja-JP" altLang="en-US" smtClean="0">
                <a:solidFill>
                  <a:prstClr val="black">
                    <a:tint val="75000"/>
                  </a:prstClr>
                </a:solidFill>
              </a:rPr>
              <a:pPr/>
              <a:t>2017/4/17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793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33"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0249AA-2597-44F0-96D6-A15AACC73260}" type="datetime1">
              <a:rPr lang="ja-JP" altLang="en-US" smtClean="0">
                <a:solidFill>
                  <a:prstClr val="black">
                    <a:tint val="75000"/>
                  </a:prstClr>
                </a:solidFill>
              </a:rPr>
              <a:pPr/>
              <a:t>2017/4/17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2783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195A156-99C4-4CEF-B7D0-31751429D764}" type="datetime1">
              <a:rPr lang="ja-JP" altLang="en-US" smtClean="0">
                <a:solidFill>
                  <a:prstClr val="black">
                    <a:tint val="75000"/>
                  </a:prstClr>
                </a:solidFill>
              </a:rPr>
              <a:pPr/>
              <a:t>2017/4/17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2901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4"/>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fld id="{B83D8B3B-0F1E-43F1-B12A-A2479F08C42F}" type="datetime1">
              <a:rPr lang="ja-JP" altLang="en-US"/>
              <a:pPr>
                <a:defRPr/>
              </a:pPr>
              <a:t>2017/4/17</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781E1874-0D22-4444-A705-AB211A1C54CC}" type="slidenum">
              <a:rPr lang="ja-JP" altLang="en-US"/>
              <a:pPr>
                <a:defRPr/>
              </a:pPr>
              <a:t>‹#›</a:t>
            </a:fld>
            <a:endParaRPr lang="ja-JP" altLang="en-US"/>
          </a:p>
        </p:txBody>
      </p:sp>
    </p:spTree>
    <p:extLst>
      <p:ext uri="{BB962C8B-B14F-4D97-AF65-F5344CB8AC3E}">
        <p14:creationId xmlns:p14="http://schemas.microsoft.com/office/powerpoint/2010/main" val="782833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fld id="{29D9253D-020D-4715-B194-135F646D7952}" type="datetime1">
              <a:rPr lang="ja-JP" altLang="en-US"/>
              <a:pPr>
                <a:defRPr/>
              </a:pPr>
              <a:t>2017/4/17</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C2FC7E62-5668-4898-B251-7BF6ED19FE25}" type="slidenum">
              <a:rPr lang="ja-JP" altLang="en-US"/>
              <a:pPr>
                <a:defRPr/>
              </a:pPr>
              <a:t>‹#›</a:t>
            </a:fld>
            <a:endParaRPr lang="ja-JP" altLang="en-US"/>
          </a:p>
        </p:txBody>
      </p:sp>
    </p:spTree>
    <p:extLst>
      <p:ext uri="{BB962C8B-B14F-4D97-AF65-F5344CB8AC3E}">
        <p14:creationId xmlns:p14="http://schemas.microsoft.com/office/powerpoint/2010/main" val="1053410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52"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fld id="{61F9E363-DBD7-46D1-A5E0-E15D55061646}" type="datetime1">
              <a:rPr lang="ja-JP" altLang="en-US"/>
              <a:pPr>
                <a:defRPr/>
              </a:pPr>
              <a:t>2017/4/17</a:t>
            </a:fld>
            <a:endParaRPr lang="ja-JP" altLang="en-US"/>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860237E1-0141-410D-98E9-8DFCB94D1358}" type="slidenum">
              <a:rPr lang="ja-JP" altLang="en-US"/>
              <a:pPr>
                <a:defRPr/>
              </a:pPr>
              <a:t>‹#›</a:t>
            </a:fld>
            <a:endParaRPr lang="ja-JP" altLang="en-US"/>
          </a:p>
        </p:txBody>
      </p:sp>
    </p:spTree>
    <p:extLst>
      <p:ext uri="{BB962C8B-B14F-4D97-AF65-F5344CB8AC3E}">
        <p14:creationId xmlns:p14="http://schemas.microsoft.com/office/powerpoint/2010/main" val="616832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40"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40"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atin typeface="Arial" pitchFamily="34" charset="0"/>
              </a:defRPr>
            </a:lvl1pPr>
          </a:lstStyle>
          <a:p>
            <a:pPr>
              <a:defRPr/>
            </a:pPr>
            <a:fld id="{EA3EA1CB-D716-477F-8F59-D237AAF3BF42}" type="datetime1">
              <a:rPr lang="ja-JP" altLang="en-US"/>
              <a:pPr>
                <a:defRPr/>
              </a:pPr>
              <a:t>2017/4/17</a:t>
            </a:fld>
            <a:endParaRPr lang="ja-JP" altLang="en-US"/>
          </a:p>
        </p:txBody>
      </p:sp>
      <p:sp>
        <p:nvSpPr>
          <p:cNvPr id="8" name="フッター プレースホルダ 7"/>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defRPr>
                <a:latin typeface="Arial" pitchFamily="34" charset="0"/>
              </a:defRPr>
            </a:lvl1pPr>
          </a:lstStyle>
          <a:p>
            <a:pPr>
              <a:defRPr/>
            </a:pPr>
            <a:fld id="{DFFC962A-CEE0-4002-ACE8-0D82D89EF2F0}" type="slidenum">
              <a:rPr lang="ja-JP" altLang="en-US"/>
              <a:pPr>
                <a:defRPr/>
              </a:pPr>
              <a:t>‹#›</a:t>
            </a:fld>
            <a:endParaRPr lang="ja-JP" altLang="en-US"/>
          </a:p>
        </p:txBody>
      </p:sp>
    </p:spTree>
    <p:extLst>
      <p:ext uri="{BB962C8B-B14F-4D97-AF65-F5344CB8AC3E}">
        <p14:creationId xmlns:p14="http://schemas.microsoft.com/office/powerpoint/2010/main" val="3262547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atin typeface="Arial" pitchFamily="34" charset="0"/>
              </a:defRPr>
            </a:lvl1pPr>
          </a:lstStyle>
          <a:p>
            <a:pPr>
              <a:defRPr/>
            </a:pPr>
            <a:fld id="{3D0C8E27-1E95-4297-992B-16D53DDB7A8C}" type="datetime1">
              <a:rPr lang="ja-JP" altLang="en-US"/>
              <a:pPr>
                <a:defRPr/>
              </a:pPr>
              <a:t>2017/4/17</a:t>
            </a:fld>
            <a:endParaRPr lang="ja-JP" altLang="en-US"/>
          </a:p>
        </p:txBody>
      </p:sp>
      <p:sp>
        <p:nvSpPr>
          <p:cNvPr id="4" name="フッター プレースホルダ 3"/>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a:latin typeface="Arial" pitchFamily="34" charset="0"/>
              </a:defRPr>
            </a:lvl1pPr>
          </a:lstStyle>
          <a:p>
            <a:pPr>
              <a:defRPr/>
            </a:pPr>
            <a:fld id="{EBDA7ECB-66E2-4A4E-A053-6718B3BEFB2F}" type="slidenum">
              <a:rPr lang="ja-JP" altLang="en-US"/>
              <a:pPr>
                <a:defRPr/>
              </a:pPr>
              <a:t>‹#›</a:t>
            </a:fld>
            <a:endParaRPr lang="ja-JP" altLang="en-US"/>
          </a:p>
        </p:txBody>
      </p:sp>
    </p:spTree>
    <p:extLst>
      <p:ext uri="{BB962C8B-B14F-4D97-AF65-F5344CB8AC3E}">
        <p14:creationId xmlns:p14="http://schemas.microsoft.com/office/powerpoint/2010/main" val="3710079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027"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fld id="{921E5C7E-0B19-4278-ACCC-3149C1DB2BFC}" type="datetime1">
              <a:rPr lang="ja-JP" altLang="en-US"/>
              <a:pPr>
                <a:defRPr/>
              </a:pPr>
              <a:t>2017/4/17</a:t>
            </a:fld>
            <a:endParaRPr lang="ja-JP" altLang="en-US"/>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F9782AA8-34D0-47BE-BA7E-3304A997EDB5}" type="slidenum">
              <a:rPr lang="ja-JP" altLang="en-US"/>
              <a:pPr>
                <a:defRPr/>
              </a:pPr>
              <a:t>‹#›</a:t>
            </a:fld>
            <a:endParaRPr lang="ja-JP" altLang="en-US"/>
          </a:p>
        </p:txBody>
      </p:sp>
    </p:spTree>
    <p:extLst>
      <p:ext uri="{BB962C8B-B14F-4D97-AF65-F5344CB8AC3E}">
        <p14:creationId xmlns:p14="http://schemas.microsoft.com/office/powerpoint/2010/main" val="3068918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7"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87"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94168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fld id="{CECF5D16-ED27-4025-A2EE-39182894D27E}" type="datetime1">
              <a:rPr lang="ja-JP" altLang="en-US"/>
              <a:pPr>
                <a:defRPr/>
              </a:pPr>
              <a:t>2017/4/17</a:t>
            </a:fld>
            <a:endParaRPr lang="ja-JP" altLang="en-US"/>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9DC64191-2443-4C4E-B85D-537F3F477D29}" type="slidenum">
              <a:rPr lang="ja-JP" altLang="en-US"/>
              <a:pPr>
                <a:defRPr/>
              </a:pPr>
              <a:t>‹#›</a:t>
            </a:fld>
            <a:endParaRPr lang="ja-JP" altLang="en-US"/>
          </a:p>
        </p:txBody>
      </p:sp>
    </p:spTree>
    <p:extLst>
      <p:ext uri="{BB962C8B-B14F-4D97-AF65-F5344CB8AC3E}">
        <p14:creationId xmlns:p14="http://schemas.microsoft.com/office/powerpoint/2010/main" val="319228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528B11-DF72-40AC-922B-D0C9709BD593}" type="datetime1">
              <a:rPr lang="ja-JP" altLang="en-US" smtClean="0">
                <a:solidFill>
                  <a:prstClr val="black">
                    <a:tint val="75000"/>
                  </a:prstClr>
                </a:solidFill>
              </a:rPr>
              <a:pPr/>
              <a:t>2017/4/17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66649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fld id="{7DE03851-E095-4DFF-A2CF-DCC9ACF206F4}" type="datetime1">
              <a:rPr lang="ja-JP" altLang="en-US"/>
              <a:pPr>
                <a:defRPr/>
              </a:pPr>
              <a:t>2017/4/17</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FAA58023-7D13-4715-8552-3BFC2FDD8AC6}" type="slidenum">
              <a:rPr lang="ja-JP" altLang="en-US"/>
              <a:pPr>
                <a:defRPr/>
              </a:pPr>
              <a:t>‹#›</a:t>
            </a:fld>
            <a:endParaRPr lang="ja-JP" altLang="en-US"/>
          </a:p>
        </p:txBody>
      </p:sp>
    </p:spTree>
    <p:extLst>
      <p:ext uri="{BB962C8B-B14F-4D97-AF65-F5344CB8AC3E}">
        <p14:creationId xmlns:p14="http://schemas.microsoft.com/office/powerpoint/2010/main" val="2344601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1" y="27464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52" y="274643"/>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fld id="{8301B919-3FDA-4EF1-B960-8D4DB6944ED7}" type="datetime1">
              <a:rPr lang="ja-JP" altLang="en-US"/>
              <a:pPr>
                <a:defRPr/>
              </a:pPr>
              <a:t>2017/4/17</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C3294645-DB1C-47CA-92B6-B0506863B601}" type="slidenum">
              <a:rPr lang="ja-JP" altLang="en-US"/>
              <a:pPr>
                <a:defRPr/>
              </a:pPr>
              <a:t>‹#›</a:t>
            </a:fld>
            <a:endParaRPr lang="ja-JP" altLang="en-US"/>
          </a:p>
        </p:txBody>
      </p:sp>
    </p:spTree>
    <p:extLst>
      <p:ext uri="{BB962C8B-B14F-4D97-AF65-F5344CB8AC3E}">
        <p14:creationId xmlns:p14="http://schemas.microsoft.com/office/powerpoint/2010/main" val="1912468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fld id="{107503EB-CFDE-4B88-954B-62362182B873}" type="datetime1">
              <a:rPr lang="ja-JP" altLang="en-US"/>
              <a:pPr>
                <a:defRPr/>
              </a:pPr>
              <a:t>2017/4/17</a:t>
            </a:fld>
            <a:endParaRPr lang="ja-JP" altLang="en-US"/>
          </a:p>
        </p:txBody>
      </p:sp>
      <p:sp>
        <p:nvSpPr>
          <p:cNvPr id="3"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a:defRPr/>
            </a:lvl1pPr>
          </a:lstStyle>
          <a:p>
            <a:pPr>
              <a:defRPr/>
            </a:pPr>
            <a:fld id="{7810F05F-48EF-434E-ABFB-E9FD2A32DC50}" type="slidenum">
              <a:rPr lang="ja-JP" altLang="en-US"/>
              <a:pPr>
                <a:defRPr/>
              </a:pPr>
              <a:t>‹#›</a:t>
            </a:fld>
            <a:endParaRPr lang="ja-JP" altLang="en-US"/>
          </a:p>
        </p:txBody>
      </p:sp>
    </p:spTree>
    <p:extLst>
      <p:ext uri="{BB962C8B-B14F-4D97-AF65-F5344CB8AC3E}">
        <p14:creationId xmlns:p14="http://schemas.microsoft.com/office/powerpoint/2010/main" val="398683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3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E150ED7-7EEA-4121-A610-9621D57EF921}" type="datetime1">
              <a:rPr lang="ja-JP" altLang="en-US" smtClean="0">
                <a:solidFill>
                  <a:prstClr val="black">
                    <a:tint val="75000"/>
                  </a:prstClr>
                </a:solidFill>
              </a:rPr>
              <a:pPr/>
              <a:t>2017/4/17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582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3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6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FB29D74-88C5-4DCD-A950-E712853BD5CC}" type="datetime1">
              <a:rPr lang="ja-JP" altLang="en-US" smtClean="0">
                <a:solidFill>
                  <a:prstClr val="black">
                    <a:tint val="75000"/>
                  </a:prstClr>
                </a:solidFill>
              </a:rPr>
              <a:pPr/>
              <a:t>2017/4/17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17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3E7A03D-8000-488E-BA73-FDD25EEA67D7}" type="datetime1">
              <a:rPr lang="ja-JP" altLang="en-US" smtClean="0">
                <a:solidFill>
                  <a:prstClr val="black">
                    <a:tint val="75000"/>
                  </a:prstClr>
                </a:solidFill>
              </a:rPr>
              <a:pPr/>
              <a:t>2017/4/17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964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A118BA-A901-486C-AEE5-FD9FD97C36F2}" type="datetime1">
              <a:rPr lang="ja-JP" altLang="en-US" smtClean="0">
                <a:solidFill>
                  <a:prstClr val="black">
                    <a:tint val="75000"/>
                  </a:prstClr>
                </a:solidFill>
              </a:rPr>
              <a:pPr/>
              <a:t>2017/4/17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709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87C64B-168B-4E66-A56A-65948E3F68BC}" type="datetime1">
              <a:rPr lang="ja-JP" altLang="en-US" smtClean="0">
                <a:solidFill>
                  <a:prstClr val="black">
                    <a:tint val="75000"/>
                  </a:prstClr>
                </a:solidFill>
              </a:rPr>
              <a:pPr/>
              <a:t>2017/4/17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585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14"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0FC30D-5C63-4138-8F50-F96064209C89}" type="datetime1">
              <a:rPr lang="ja-JP" altLang="en-US" smtClean="0">
                <a:solidFill>
                  <a:prstClr val="black">
                    <a:tint val="75000"/>
                  </a:prstClr>
                </a:solidFill>
              </a:rPr>
              <a:pPr/>
              <a:t>2017/4/17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25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6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6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FBFF97-6454-49E1-8335-D2A65ED9B0F2}" type="datetime1">
              <a:rPr lang="ja-JP" altLang="en-US" smtClean="0">
                <a:solidFill>
                  <a:prstClr val="black">
                    <a:tint val="75000"/>
                  </a:prstClr>
                </a:solidFill>
              </a:rPr>
              <a:pPr/>
              <a:t>2017/4/17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211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18"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8"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16" y="635648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8D38-B2F4-4E2B-9C3B-04BFE35C7B55}" type="datetime1">
              <a:rPr lang="ja-JP" altLang="en-US" smtClean="0">
                <a:solidFill>
                  <a:prstClr val="black">
                    <a:tint val="75000"/>
                  </a:prstClr>
                </a:solidFill>
              </a:rPr>
              <a:pPr/>
              <a:t>2017/4/17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8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8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608424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93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fld id="{12064101-29C9-4B03-9907-6BF0B2D93CEB}" type="datetime1">
              <a:rPr lang="ja-JP" altLang="en-US"/>
              <a:pPr fontAlgn="base">
                <a:spcBef>
                  <a:spcPct val="0"/>
                </a:spcBef>
                <a:spcAft>
                  <a:spcPct val="0"/>
                </a:spcAft>
                <a:defRPr/>
              </a:pPr>
              <a:t>2017/4/17</a:t>
            </a:fld>
            <a:endParaRPr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50" charset="-128"/>
                <a:cs typeface="+mn-cs"/>
              </a:defRPr>
            </a:lvl1pPr>
          </a:lstStyle>
          <a:p>
            <a:pPr fontAlgn="base">
              <a:spcBef>
                <a:spcPct val="0"/>
              </a:spcBef>
              <a:spcAft>
                <a:spcPct val="0"/>
              </a:spcAft>
              <a:defRPr/>
            </a:pPr>
            <a:endParaRPr lang="en-US" altLang="ja-JP"/>
          </a:p>
        </p:txBody>
      </p:sp>
      <p:sp>
        <p:nvSpPr>
          <p:cNvPr id="6" name="スライド番号プレースホルダ 5"/>
          <p:cNvSpPr>
            <a:spLocks noGrp="1"/>
          </p:cNvSpPr>
          <p:nvPr>
            <p:ph type="sldNum" sz="quarter" idx="4"/>
          </p:nvPr>
        </p:nvSpPr>
        <p:spPr>
          <a:xfrm>
            <a:off x="7651750" y="6554788"/>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000000"/>
                </a:solidFill>
                <a:latin typeface="Calibri" pitchFamily="34" charset="0"/>
                <a:ea typeface="ＤＨＰ平成ゴシックW5" charset="-128"/>
              </a:defRPr>
            </a:lvl1pPr>
          </a:lstStyle>
          <a:p>
            <a:pPr fontAlgn="base">
              <a:spcBef>
                <a:spcPct val="0"/>
              </a:spcBef>
              <a:spcAft>
                <a:spcPct val="0"/>
              </a:spcAft>
              <a:defRPr/>
            </a:pPr>
            <a:fld id="{54316104-C31C-4C5B-AE55-E90643C81EFB}" type="slidenum">
              <a:rPr lang="ja-JP" altLang="en-US"/>
              <a:pPr fontAlgn="base">
                <a:spcBef>
                  <a:spcPct val="0"/>
                </a:spcBef>
                <a:spcAft>
                  <a:spcPct val="0"/>
                </a:spcAft>
                <a:defRPr/>
              </a:pPr>
              <a:t>‹#›</a:t>
            </a:fld>
            <a:endParaRPr lang="ja-JP" altLang="en-US"/>
          </a:p>
        </p:txBody>
      </p:sp>
    </p:spTree>
    <p:extLst>
      <p:ext uri="{BB962C8B-B14F-4D97-AF65-F5344CB8AC3E}">
        <p14:creationId xmlns:p14="http://schemas.microsoft.com/office/powerpoint/2010/main" val="2211642512"/>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aganism.com/wp-content/uploads/2014/12/hokousokudo_koureisha.png"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png"/><Relationship Id="rId18" Type="http://schemas.openxmlformats.org/officeDocument/2006/relationships/image" Target="../media/image24.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jpeg"/><Relationship Id="rId16" Type="http://schemas.openxmlformats.org/officeDocument/2006/relationships/image" Target="../media/image22.wmf"/><Relationship Id="rId20" Type="http://schemas.openxmlformats.org/officeDocument/2006/relationships/image" Target="../media/image26.png"/><Relationship Id="rId1" Type="http://schemas.openxmlformats.org/officeDocument/2006/relationships/slideLayout" Target="../slideLayouts/slideLayout22.xml"/><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5" Type="http://schemas.openxmlformats.org/officeDocument/2006/relationships/image" Target="../media/image21.wmf"/><Relationship Id="rId10" Type="http://schemas.openxmlformats.org/officeDocument/2006/relationships/image" Target="../media/image16.wmf"/><Relationship Id="rId19" Type="http://schemas.openxmlformats.org/officeDocument/2006/relationships/image" Target="../media/image25.wmf"/><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SAGA\Downloads\東京都福祉保健局ロ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6000750"/>
            <a:ext cx="417988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274" y="5878093"/>
            <a:ext cx="1730375"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テキスト ボックス 16"/>
          <p:cNvSpPr txBox="1">
            <a:spLocks noChangeArrowheads="1"/>
          </p:cNvSpPr>
          <p:nvPr/>
        </p:nvSpPr>
        <p:spPr bwMode="auto">
          <a:xfrm>
            <a:off x="6367462" y="5703468"/>
            <a:ext cx="569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dirty="0">
                <a:latin typeface="メイリオ" pitchFamily="50" charset="-128"/>
                <a:ea typeface="メイリオ" pitchFamily="50" charset="-128"/>
                <a:cs typeface="メイリオ" pitchFamily="50" charset="-128"/>
              </a:rPr>
              <a:t>事務局</a:t>
            </a:r>
          </a:p>
        </p:txBody>
      </p:sp>
      <p:sp>
        <p:nvSpPr>
          <p:cNvPr id="12293" name="テキスト ボックス 1"/>
          <p:cNvSpPr txBox="1">
            <a:spLocks noChangeArrowheads="1"/>
          </p:cNvSpPr>
          <p:nvPr/>
        </p:nvSpPr>
        <p:spPr bwMode="auto">
          <a:xfrm>
            <a:off x="2827338" y="4604871"/>
            <a:ext cx="42624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ct val="200000"/>
              </a:lnSpc>
              <a:spcBef>
                <a:spcPct val="0"/>
              </a:spcBef>
              <a:buFontTx/>
              <a:buNone/>
            </a:pPr>
            <a:r>
              <a:rPr lang="ja-JP" altLang="en-US" sz="2800" b="1" dirty="0">
                <a:latin typeface="メイリオ" pitchFamily="50" charset="-128"/>
                <a:ea typeface="メイリオ" pitchFamily="50" charset="-128"/>
                <a:cs typeface="メイリオ" pitchFamily="50" charset="-128"/>
              </a:rPr>
              <a:t>平成</a:t>
            </a:r>
            <a:r>
              <a:rPr lang="en-US" altLang="ja-JP" sz="2800" b="1" dirty="0">
                <a:latin typeface="メイリオ" pitchFamily="50" charset="-128"/>
                <a:ea typeface="メイリオ" pitchFamily="50" charset="-128"/>
                <a:cs typeface="メイリオ" pitchFamily="50" charset="-128"/>
              </a:rPr>
              <a:t>29</a:t>
            </a:r>
            <a:r>
              <a:rPr lang="ja-JP" altLang="en-US" sz="2800" b="1" dirty="0">
                <a:latin typeface="メイリオ" pitchFamily="50" charset="-128"/>
                <a:ea typeface="メイリオ" pitchFamily="50" charset="-128"/>
                <a:cs typeface="メイリオ" pitchFamily="50" charset="-128"/>
              </a:rPr>
              <a:t>年度　事業概要　</a:t>
            </a:r>
            <a:endParaRPr lang="en-US" altLang="ja-JP" sz="2800" b="1" dirty="0">
              <a:latin typeface="メイリオ" pitchFamily="50" charset="-128"/>
              <a:ea typeface="メイリオ" pitchFamily="50" charset="-128"/>
              <a:cs typeface="メイリオ" pitchFamily="50" charset="-128"/>
            </a:endParaRPr>
          </a:p>
        </p:txBody>
      </p:sp>
      <p:pic>
        <p:nvPicPr>
          <p:cNvPr id="12294" name="Picture 11" descr="https://scontent.xx.fbcdn.net/v/t1.0-9/15977493_995120590632516_5346551652650846376_n.png?oh=1b6e484a719fbcd75039e1d89ba850f8&amp;oe=58E282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983784"/>
            <a:ext cx="9782175"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51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p:nvPr/>
        </p:nvGrpSpPr>
        <p:grpSpPr>
          <a:xfrm>
            <a:off x="2222739" y="2244853"/>
            <a:ext cx="5854911" cy="2796527"/>
            <a:chOff x="2051720" y="772037"/>
            <a:chExt cx="5328592" cy="4097123"/>
          </a:xfrm>
        </p:grpSpPr>
        <p:sp>
          <p:nvSpPr>
            <p:cNvPr id="20" name="円/楕円 19"/>
            <p:cNvSpPr/>
            <p:nvPr/>
          </p:nvSpPr>
          <p:spPr>
            <a:xfrm>
              <a:off x="2051720" y="908720"/>
              <a:ext cx="5328592" cy="3960440"/>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3890434" y="772037"/>
              <a:ext cx="1503778" cy="516956"/>
            </a:xfrm>
            <a:prstGeom prst="roundRect">
              <a:avLst/>
            </a:prstGeom>
            <a:solidFill>
              <a:schemeClr val="bg1"/>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72000" bIns="0" rtlCol="0" anchor="ctr">
              <a:spAutoFit/>
            </a:bodyPr>
            <a:lstStyle/>
            <a:p>
              <a:pPr algn="ctr" defTabSz="913575" fontAlgn="base">
                <a:spcBef>
                  <a:spcPct val="0"/>
                </a:spcBef>
                <a:spcAft>
                  <a:spcPct val="0"/>
                </a:spcAf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地域住民の参加</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 name="グループ化 24"/>
          <p:cNvGrpSpPr/>
          <p:nvPr/>
        </p:nvGrpSpPr>
        <p:grpSpPr>
          <a:xfrm>
            <a:off x="3938926" y="2599110"/>
            <a:ext cx="5772641" cy="2670925"/>
            <a:chOff x="3563888" y="1399472"/>
            <a:chExt cx="5328592" cy="3613704"/>
          </a:xfrm>
          <a:solidFill>
            <a:schemeClr val="accent1">
              <a:lumMod val="20000"/>
              <a:lumOff val="80000"/>
              <a:alpha val="70000"/>
            </a:schemeClr>
          </a:solidFill>
        </p:grpSpPr>
        <p:sp>
          <p:nvSpPr>
            <p:cNvPr id="6" name="円/楕円 5"/>
            <p:cNvSpPr/>
            <p:nvPr/>
          </p:nvSpPr>
          <p:spPr>
            <a:xfrm>
              <a:off x="3563888" y="1412776"/>
              <a:ext cx="5328592" cy="3600400"/>
            </a:xfrm>
            <a:prstGeom prst="ellipse">
              <a:avLst/>
            </a:prstGeom>
            <a:grp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5501430" y="1399472"/>
              <a:ext cx="2164168" cy="422987"/>
            </a:xfrm>
            <a:prstGeom prst="roundRect">
              <a:avLst/>
            </a:prstGeom>
            <a:solidFill>
              <a:schemeClr val="accent1">
                <a:lumMod val="20000"/>
                <a:lumOff val="80000"/>
              </a:schemeClr>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rtlCol="0" anchor="ctr">
              <a:spAutoFit/>
            </a:bodyPr>
            <a:lstStyle/>
            <a:p>
              <a:pPr algn="ctr" defTabSz="913575" fontAlgn="base">
                <a:spcBef>
                  <a:spcPct val="0"/>
                </a:spcBef>
                <a:spcAft>
                  <a:spcPct val="0"/>
                </a:spcAf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高齢者の社会参加</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 name="グループ化 23"/>
          <p:cNvGrpSpPr/>
          <p:nvPr/>
        </p:nvGrpSpPr>
        <p:grpSpPr>
          <a:xfrm>
            <a:off x="194491" y="2597706"/>
            <a:ext cx="6054668" cy="2672328"/>
            <a:chOff x="251520" y="1496953"/>
            <a:chExt cx="5472608" cy="3516223"/>
          </a:xfrm>
        </p:grpSpPr>
        <p:sp>
          <p:nvSpPr>
            <p:cNvPr id="8" name="円/楕円 7"/>
            <p:cNvSpPr/>
            <p:nvPr/>
          </p:nvSpPr>
          <p:spPr>
            <a:xfrm>
              <a:off x="251520" y="1496954"/>
              <a:ext cx="5472608" cy="3516222"/>
            </a:xfrm>
            <a:prstGeom prst="ellipse">
              <a:avLst/>
            </a:prstGeom>
            <a:solidFill>
              <a:schemeClr val="accent2">
                <a:lumMod val="20000"/>
                <a:lumOff val="80000"/>
                <a:alpha val="7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1128350" y="1496953"/>
              <a:ext cx="2736838" cy="411361"/>
            </a:xfrm>
            <a:prstGeom prst="roundRect">
              <a:avLst/>
            </a:prstGeom>
            <a:solidFill>
              <a:schemeClr val="accent2">
                <a:lumMod val="20000"/>
                <a:lumOff val="80000"/>
              </a:schemeClr>
            </a:solidFill>
            <a:ln w="6350">
              <a:solidFill>
                <a:schemeClr val="accent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rtlCol="0" anchor="ctr">
              <a:spAutoFit/>
            </a:bodyPr>
            <a:lstStyle/>
            <a:p>
              <a:pPr algn="ctr" defTabSz="913575" fontAlgn="base">
                <a:spcBef>
                  <a:spcPct val="0"/>
                </a:spcBef>
                <a:spcAft>
                  <a:spcPct val="0"/>
                </a:spcAf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生活支援・介護予防サービス</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 name="角丸四角形 12"/>
          <p:cNvSpPr/>
          <p:nvPr/>
        </p:nvSpPr>
        <p:spPr>
          <a:xfrm>
            <a:off x="3963403" y="2996952"/>
            <a:ext cx="2471819" cy="138081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生活支援の担い手</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としての社会参加</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6045122" y="2831870"/>
            <a:ext cx="3588399" cy="2448272"/>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○現役時代の能力を活かした活動</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○興味関心がある活動</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○新たにチャレンジする活動</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・一般就労、起業</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・趣味活動</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・健康づくり活動、地域活動</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・介護、福祉以外の　</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ボランティア活動　等</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776561" y="2899750"/>
            <a:ext cx="3942445" cy="252028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○ニーズに合った多様なサービス種別</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○住民主体、</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4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民間企業等多様な</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主体によるサービス提供</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・地域サロンの開催</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・見守り、安否確認</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・外出支援</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・買い物、調理、掃除などの家事支援</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・介護者支援 　等　</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pP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二等辺三角形 17"/>
          <p:cNvSpPr/>
          <p:nvPr/>
        </p:nvSpPr>
        <p:spPr>
          <a:xfrm>
            <a:off x="1052588" y="5260783"/>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バックアップ</a:t>
            </a:r>
            <a:endPar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二等辺三角形 21"/>
          <p:cNvSpPr/>
          <p:nvPr/>
        </p:nvSpPr>
        <p:spPr>
          <a:xfrm>
            <a:off x="1130575" y="6021288"/>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バックアップ</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974588" y="6453336"/>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都道府県等による後方支援体制の充実</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974588" y="5692831"/>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区市町村を核とした支援体制の充実・強化</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39" name="Picture 15" descr="C:\Users\OSJSE\AppData\Local\Microsoft\Windows\Temporary Internet Files\Content.IE5\IBVVOSZQ\MC900297567[1].wmf"/>
          <p:cNvPicPr>
            <a:picLocks noChangeAspect="1" noChangeArrowheads="1"/>
          </p:cNvPicPr>
          <p:nvPr/>
        </p:nvPicPr>
        <p:blipFill>
          <a:blip r:embed="rId2" cstate="print"/>
          <a:srcRect/>
          <a:stretch>
            <a:fillRect/>
          </a:stretch>
        </p:blipFill>
        <p:spPr bwMode="auto">
          <a:xfrm>
            <a:off x="4554324" y="4044176"/>
            <a:ext cx="1064647" cy="514070"/>
          </a:xfrm>
          <a:prstGeom prst="rect">
            <a:avLst/>
          </a:prstGeom>
          <a:noFill/>
        </p:spPr>
      </p:pic>
      <p:sp>
        <p:nvSpPr>
          <p:cNvPr id="24" name="角丸四角形 23"/>
          <p:cNvSpPr/>
          <p:nvPr/>
        </p:nvSpPr>
        <p:spPr>
          <a:xfrm>
            <a:off x="60" y="545947"/>
            <a:ext cx="9906001" cy="1662966"/>
          </a:xfrm>
          <a:prstGeom prst="roundRect">
            <a:avLst>
              <a:gd name="adj" fmla="val 10002"/>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indent="-185738" defTabSz="913575">
              <a:lnSpc>
                <a:spcPts val="1700"/>
              </a:lnSpc>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spc="-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単身世帯等が増加し、支援を必要とする軽度の高齢者が増加する中、</a:t>
            </a:r>
            <a:r>
              <a:rPr lang="ja-JP" altLang="en-US" sz="1400" u="sng" spc="-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生活支援</a:t>
            </a:r>
            <a:r>
              <a:rPr lang="ja-JP" altLang="en-US" sz="1400" spc="-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の必要性が増加。</a:t>
            </a:r>
            <a:r>
              <a:rPr lang="ja-JP" altLang="en-US" sz="1400" u="sng" spc="-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ボランティア、ＮＰＯ、民間企業、協同組合等の多様な主体が生活</a:t>
            </a:r>
            <a:r>
              <a:rPr lang="ja-JP" altLang="en-US" sz="1400" u="sng" spc="-1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支援・介護予防サービス</a:t>
            </a:r>
            <a:r>
              <a:rPr lang="ja-JP" altLang="en-US" sz="1400" u="sng" spc="-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を提供することが必要</a:t>
            </a:r>
            <a:r>
              <a:rPr lang="ja-JP" altLang="en-US" sz="1400" spc="-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spc="-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5738" indent="-185738" defTabSz="913575">
              <a:lnSpc>
                <a:spcPts val="1700"/>
              </a:lnSpc>
            </a:pPr>
            <a:r>
              <a:rPr lang="ja-JP" altLang="en-US" sz="1400" spc="-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高齢者の介護予防が求められているが、</a:t>
            </a:r>
            <a:r>
              <a:rPr lang="ja-JP" altLang="en-US" sz="1400" u="sng" spc="-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社会参加・社会的役割を持つことが生きがいや介護予防</a:t>
            </a:r>
            <a:r>
              <a:rPr lang="ja-JP" altLang="en-US" sz="1400" spc="-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につながる</a:t>
            </a:r>
            <a:r>
              <a:rPr lang="ja-JP" altLang="en-US" sz="1400" spc="-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spc="-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5738" indent="-185738" defTabSz="913575">
              <a:lnSpc>
                <a:spcPts val="1700"/>
              </a:lnSpc>
            </a:pP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多様</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な生活</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・介護予防</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が利用できるような地域づくり</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が支援することについて、制度的な位置づけの強化を図る</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。具体的</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には、生活</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・介護予防</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の充実に向けて、ボランティア等の生活支援の担い手の養成・発掘等の地域資源の開発やそのネットワーク化などを行う</a:t>
            </a:r>
            <a:r>
              <a:rPr lang="ja-JP" altLang="ja-JP"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「生活</a:t>
            </a:r>
            <a:r>
              <a:rPr lang="ja-JP" altLang="ja-JP" sz="14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支援コーディネーター</a:t>
            </a:r>
            <a:r>
              <a:rPr lang="ja-JP" altLang="en-US" sz="14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（地域支え合い推進員）</a:t>
            </a:r>
            <a:r>
              <a:rPr lang="ja-JP" altLang="ja-JP" sz="14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の配置などについて、介護保険法の</a:t>
            </a:r>
            <a:r>
              <a:rPr lang="ja-JP" altLang="ja-JP"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hlinkClick r:id="" action="ppaction://noaction"/>
              </a:rPr>
              <a:t>地域支援事業</a:t>
            </a:r>
            <a:r>
              <a:rPr lang="ja-JP" altLang="ja-JP"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に位置づける</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スライド番号プレースホルダー 5"/>
          <p:cNvSpPr>
            <a:spLocks noGrp="1"/>
          </p:cNvSpPr>
          <p:nvPr>
            <p:ph type="sldNum" sz="quarter" idx="12"/>
          </p:nvPr>
        </p:nvSpPr>
        <p:spPr>
          <a:xfrm>
            <a:off x="7579122" y="6542088"/>
            <a:ext cx="2311400" cy="476250"/>
          </a:xfrm>
          <a:noFill/>
        </p:spPr>
        <p:txBody>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fld id="{89965978-29CC-4FB9-9815-537CE95C7B16}" type="slidenum">
              <a:rPr lang="en-US" altLang="ja-JP" sz="1400" smtClean="0">
                <a:solidFill>
                  <a:srgbClr val="000000"/>
                </a:solidFill>
              </a:rPr>
              <a:pPr eaLnBrk="1" hangingPunct="1">
                <a:spcBef>
                  <a:spcPct val="0"/>
                </a:spcBef>
                <a:buFontTx/>
                <a:buNone/>
              </a:pPr>
              <a:t>9</a:t>
            </a:fld>
            <a:endParaRPr lang="en-US" altLang="ja-JP" sz="1400" dirty="0" smtClean="0">
              <a:solidFill>
                <a:srgbClr val="000000"/>
              </a:solidFill>
            </a:endParaRPr>
          </a:p>
        </p:txBody>
      </p:sp>
      <p:sp>
        <p:nvSpPr>
          <p:cNvPr id="26" name="正方形/長方形 25"/>
          <p:cNvSpPr/>
          <p:nvPr/>
        </p:nvSpPr>
        <p:spPr>
          <a:xfrm>
            <a:off x="0" y="11"/>
            <a:ext cx="9906000" cy="413215"/>
          </a:xfrm>
          <a:prstGeom prst="rect">
            <a:avLst/>
          </a:prstGeom>
          <a:ln/>
        </p:spPr>
        <p:style>
          <a:lnRef idx="1">
            <a:schemeClr val="accent1"/>
          </a:lnRef>
          <a:fillRef idx="2">
            <a:schemeClr val="accent1"/>
          </a:fillRef>
          <a:effectRef idx="1">
            <a:schemeClr val="accent1"/>
          </a:effectRef>
          <a:fontRef idx="minor">
            <a:schemeClr val="dk1"/>
          </a:fontRef>
        </p:style>
        <p:txBody>
          <a:bodyPr lIns="91357" tIns="72000" rIns="91357" bIns="0" rtlCol="0" anchor="ctr"/>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　生活支援体制整備事業　生活</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支援・介護予防サービスの充実と高齢者の社会参加</a:t>
            </a:r>
          </a:p>
        </p:txBody>
      </p:sp>
    </p:spTree>
    <p:extLst>
      <p:ext uri="{BB962C8B-B14F-4D97-AF65-F5344CB8AC3E}">
        <p14:creationId xmlns:p14="http://schemas.microsoft.com/office/powerpoint/2010/main" val="2042167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10.68.128.9\zaitaku\①在宅支援係\多様な主体の地域貢献活動による地域包括ケアの推進\28年度\90 雑件\11 UFJロードマップ\01murc\01murc_PAGE0026.jpg"/>
          <p:cNvPicPr>
            <a:picLocks noChangeAspect="1" noChangeArrowheads="1"/>
          </p:cNvPicPr>
          <p:nvPr/>
        </p:nvPicPr>
        <p:blipFill>
          <a:blip r:embed="rId3">
            <a:extLst>
              <a:ext uri="{28A0092B-C50C-407E-A947-70E740481C1C}">
                <a14:useLocalDpi xmlns:a14="http://schemas.microsoft.com/office/drawing/2010/main" val="0"/>
              </a:ext>
            </a:extLst>
          </a:blip>
          <a:srcRect t="7385"/>
          <a:stretch>
            <a:fillRect/>
          </a:stretch>
        </p:blipFill>
        <p:spPr bwMode="auto">
          <a:xfrm>
            <a:off x="30163" y="550863"/>
            <a:ext cx="9756775"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グループ化 18"/>
          <p:cNvGrpSpPr>
            <a:grpSpLocks/>
          </p:cNvGrpSpPr>
          <p:nvPr/>
        </p:nvGrpSpPr>
        <p:grpSpPr bwMode="auto">
          <a:xfrm>
            <a:off x="12700" y="-3175"/>
            <a:ext cx="9906000" cy="461963"/>
            <a:chOff x="0" y="0"/>
            <a:chExt cx="9144000" cy="461963"/>
          </a:xfrm>
        </p:grpSpPr>
        <p:sp>
          <p:nvSpPr>
            <p:cNvPr id="6" name="正方形/長方形 5"/>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7" name="正方形/長方形 6"/>
            <p:cNvSpPr/>
            <p:nvPr/>
          </p:nvSpPr>
          <p:spPr>
            <a:xfrm>
              <a:off x="211015" y="87313"/>
              <a:ext cx="102577" cy="331787"/>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23556" name="タイトル 6"/>
          <p:cNvSpPr txBox="1">
            <a:spLocks/>
          </p:cNvSpPr>
          <p:nvPr/>
        </p:nvSpPr>
        <p:spPr bwMode="auto">
          <a:xfrm>
            <a:off x="406400" y="66675"/>
            <a:ext cx="89154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fontAlgn="base">
              <a:spcBef>
                <a:spcPct val="0"/>
              </a:spcBef>
              <a:spcAft>
                <a:spcPct val="0"/>
              </a:spcAft>
              <a:buFontTx/>
              <a:buNone/>
            </a:pPr>
            <a:r>
              <a:rPr lang="ja-JP" altLang="en-US" sz="2400" smtClean="0">
                <a:solidFill>
                  <a:prstClr val="black"/>
                </a:solidFill>
                <a:latin typeface="メイリオ" pitchFamily="50" charset="-128"/>
                <a:ea typeface="メイリオ" pitchFamily="50" charset="-128"/>
                <a:cs typeface="メイリオ" pitchFamily="50" charset="-128"/>
              </a:rPr>
              <a:t>これからの介護予防・生活支援は「地域づくり」</a:t>
            </a:r>
          </a:p>
        </p:txBody>
      </p:sp>
      <p:sp>
        <p:nvSpPr>
          <p:cNvPr id="9" name="正方形/長方形 8"/>
          <p:cNvSpPr/>
          <p:nvPr/>
        </p:nvSpPr>
        <p:spPr bwMode="ltGray">
          <a:xfrm>
            <a:off x="9086850" y="6076950"/>
            <a:ext cx="234950" cy="2317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dirty="0">
              <a:solidFill>
                <a:prstClr val="black"/>
              </a:solidFill>
            </a:endParaRPr>
          </a:p>
        </p:txBody>
      </p:sp>
      <p:sp>
        <p:nvSpPr>
          <p:cNvPr id="10" name="スライド番号プレースホルダー 1"/>
          <p:cNvSpPr txBox="1">
            <a:spLocks/>
          </p:cNvSpPr>
          <p:nvPr/>
        </p:nvSpPr>
        <p:spPr bwMode="auto">
          <a:xfrm>
            <a:off x="7610475" y="6548438"/>
            <a:ext cx="231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fontAlgn="base" hangingPunct="1">
              <a:spcAft>
                <a:spcPct val="0"/>
              </a:spcAft>
              <a:buFontTx/>
              <a:buNone/>
              <a:defRPr/>
            </a:pPr>
            <a:fld id="{56187783-B9B4-40A8-9BE9-E3202869227B}" type="slidenum">
              <a:rPr lang="ja-JP" altLang="en-US" sz="1292">
                <a:solidFill>
                  <a:prstClr val="black"/>
                </a:solidFill>
                <a:latin typeface="Arial" panose="020B0604020202020204" pitchFamily="34" charset="0"/>
                <a:ea typeface="HGPｺﾞｼｯｸE" panose="020B0900000000000000" pitchFamily="50" charset="-128"/>
              </a:rPr>
              <a:pPr algn="r" eaLnBrk="1" fontAlgn="base" hangingPunct="1">
                <a:spcAft>
                  <a:spcPct val="0"/>
                </a:spcAft>
                <a:buFontTx/>
                <a:buNone/>
                <a:defRPr/>
              </a:pPr>
              <a:t>10</a:t>
            </a:fld>
            <a:endParaRPr lang="ja-JP" altLang="en-US" sz="1292">
              <a:solidFill>
                <a:prstClr val="black"/>
              </a:solidFill>
              <a:latin typeface="Arial" panose="020B0604020202020204" pitchFamily="34" charset="0"/>
              <a:ea typeface="HGPｺﾞｼｯｸE" panose="020B0900000000000000" pitchFamily="50" charset="-128"/>
            </a:endParaRPr>
          </a:p>
        </p:txBody>
      </p:sp>
      <p:sp>
        <p:nvSpPr>
          <p:cNvPr id="11" name="テキスト ボックス 10"/>
          <p:cNvSpPr txBox="1"/>
          <p:nvPr/>
        </p:nvSpPr>
        <p:spPr>
          <a:xfrm>
            <a:off x="223838" y="6510338"/>
            <a:ext cx="6800850" cy="241300"/>
          </a:xfrm>
          <a:prstGeom prst="rect">
            <a:avLst/>
          </a:prstGeom>
          <a:noFill/>
        </p:spPr>
        <p:txBody>
          <a:bodyPr>
            <a:spAutoFit/>
          </a:bodyPr>
          <a:lstStyle/>
          <a:p>
            <a:pPr fontAlgn="base">
              <a:spcBef>
                <a:spcPct val="0"/>
              </a:spcBef>
              <a:spcAft>
                <a:spcPct val="0"/>
              </a:spcAft>
              <a:defRPr/>
            </a:pPr>
            <a:r>
              <a:rPr lang="ja-JP"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出所）</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三菱ＵＦＪリサーチ＆コンサルティング　新しい総合事業の移行戦略　地域づくりに向けたロードマップ</a:t>
            </a:r>
            <a:endParaRPr lang="ja-JP"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91738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a:xfrm>
            <a:off x="415925" y="692150"/>
            <a:ext cx="9217025" cy="5832475"/>
          </a:xfrm>
          <a:blipFill dpi="0" rotWithShape="0">
            <a:blip r:embed="rId2"/>
            <a:srcRect/>
            <a:tile tx="0" ty="0" sx="100000" sy="100000" flip="none" algn="tl"/>
          </a:blipFill>
        </p:spPr>
        <p:txBody>
          <a:bodyPr anchor="t"/>
          <a:lstStyle/>
          <a:p>
            <a:pPr>
              <a:defRPr/>
            </a:pPr>
            <a:r>
              <a:rPr lang="ja-JP" altLang="en-US" sz="5400" dirty="0" smtClean="0">
                <a:latin typeface="+mj-ea"/>
              </a:rPr>
              <a:t>＜東京都事業＞</a:t>
            </a:r>
            <a:r>
              <a:rPr lang="en-US" altLang="ja-JP" sz="6000" dirty="0" smtClean="0">
                <a:latin typeface="+mj-ea"/>
              </a:rPr>
              <a:t/>
            </a:r>
            <a:br>
              <a:rPr lang="en-US" altLang="ja-JP" sz="6000" dirty="0" smtClean="0">
                <a:latin typeface="+mj-ea"/>
              </a:rPr>
            </a:br>
            <a:r>
              <a:rPr lang="ja-JP" altLang="en-US" dirty="0" smtClean="0">
                <a:latin typeface="+mj-ea"/>
              </a:rPr>
              <a:t>高齢化</a:t>
            </a:r>
            <a:r>
              <a:rPr lang="ja-JP" altLang="en-US" dirty="0">
                <a:latin typeface="+mj-ea"/>
              </a:rPr>
              <a:t>に対応する</a:t>
            </a:r>
            <a:r>
              <a:rPr lang="en-US" altLang="ja-JP" dirty="0" smtClean="0">
                <a:latin typeface="+mj-ea"/>
              </a:rPr>
              <a:t/>
            </a:r>
            <a:br>
              <a:rPr lang="en-US" altLang="ja-JP" dirty="0" smtClean="0">
                <a:latin typeface="+mj-ea"/>
              </a:rPr>
            </a:br>
            <a:r>
              <a:rPr lang="ja-JP" altLang="en-US" dirty="0" smtClean="0">
                <a:latin typeface="+mj-ea"/>
              </a:rPr>
              <a:t>「地域づくり」を応援</a:t>
            </a:r>
            <a:endParaRPr lang="en-US" altLang="ja-JP" sz="2800" dirty="0" smtClean="0">
              <a:latin typeface="+mj-ea"/>
            </a:endParaRPr>
          </a:p>
        </p:txBody>
      </p:sp>
      <p:sp>
        <p:nvSpPr>
          <p:cNvPr id="25603" name="スライド番号プレースホルダー 4"/>
          <p:cNvSpPr>
            <a:spLocks noGrp="1"/>
          </p:cNvSpPr>
          <p:nvPr>
            <p:ph type="sldNum" sz="quarter" idx="12"/>
          </p:nvPr>
        </p:nvSpPr>
        <p:spPr bwMode="auto">
          <a:xfrm>
            <a:off x="7600950" y="6483350"/>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7FC3565A-6CAA-43C4-83AD-25779C73204B}" type="slidenum">
              <a:rPr lang="ja-JP" altLang="en-US" sz="1200" smtClean="0">
                <a:solidFill>
                  <a:srgbClr val="898989"/>
                </a:solidFill>
                <a:latin typeface="Arial" pitchFamily="34" charset="0"/>
              </a:rPr>
              <a:pPr eaLnBrk="1" hangingPunct="1">
                <a:spcBef>
                  <a:spcPct val="0"/>
                </a:spcBef>
                <a:buFontTx/>
                <a:buNone/>
              </a:pPr>
              <a:t>11</a:t>
            </a:fld>
            <a:endParaRPr lang="ja-JP" altLang="en-US" sz="1200" smtClean="0">
              <a:solidFill>
                <a:srgbClr val="898989"/>
              </a:solidFill>
              <a:latin typeface="Arial" pitchFamily="34" charset="0"/>
            </a:endParaRPr>
          </a:p>
        </p:txBody>
      </p:sp>
      <p:pic>
        <p:nvPicPr>
          <p:cNvPr id="25604" name="Picture 11" descr="https://scontent.xx.fbcdn.net/v/t1.0-9/15977493_995120590632516_5346551652650846376_n.png?oh=1b6e484a719fbcd75039e1d89ba850f8&amp;oe=58E282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2997200"/>
            <a:ext cx="894873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420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bwMode="auto">
          <a:xfrm>
            <a:off x="158752" y="1609726"/>
            <a:ext cx="9618663" cy="3065463"/>
          </a:xfrm>
          <a:prstGeom prst="roundRect">
            <a:avLst>
              <a:gd name="adj" fmla="val 4330"/>
            </a:avLst>
          </a:prstGeom>
          <a:ln>
            <a:headEnd/>
            <a:tailEnd type="triangle" w="med" len="med"/>
          </a:ln>
          <a:extLst/>
        </p:spPr>
        <p:style>
          <a:lnRef idx="2">
            <a:schemeClr val="dk1"/>
          </a:lnRef>
          <a:fillRef idx="1">
            <a:schemeClr val="lt1"/>
          </a:fillRef>
          <a:effectRef idx="0">
            <a:schemeClr val="dk1"/>
          </a:effectRef>
          <a:fontRef idx="minor">
            <a:schemeClr val="dk1"/>
          </a:fontRef>
        </p:style>
        <p:txBody>
          <a:bodyPr/>
          <a:lstStyle>
            <a:lvl1pPr>
              <a:defRPr kumimoji="1" sz="2400">
                <a:solidFill>
                  <a:schemeClr val="tx1"/>
                </a:solidFill>
                <a:latin typeface="Calibri" pitchFamily="34" charset="0"/>
                <a:ea typeface="ＭＳ Ｐゴシック" pitchFamily="50" charset="-128"/>
              </a:defRPr>
            </a:lvl1pPr>
            <a:lvl2pPr marL="37931725" indent="-37474525">
              <a:defRPr kumimoji="1" sz="2400">
                <a:solidFill>
                  <a:schemeClr val="tx1"/>
                </a:solidFill>
                <a:latin typeface="Calibri" pitchFamily="34" charset="0"/>
                <a:ea typeface="ＭＳ Ｐゴシック" pitchFamily="50" charset="-128"/>
              </a:defRPr>
            </a:lvl2pPr>
            <a:lvl3pPr>
              <a:defRPr kumimoji="1" sz="2400">
                <a:solidFill>
                  <a:schemeClr val="tx1"/>
                </a:solidFill>
                <a:latin typeface="Calibri" pitchFamily="34" charset="0"/>
                <a:ea typeface="ＭＳ Ｐゴシック" pitchFamily="50" charset="-128"/>
              </a:defRPr>
            </a:lvl3pPr>
            <a:lvl4pPr>
              <a:defRPr kumimoji="1" sz="2400">
                <a:solidFill>
                  <a:schemeClr val="tx1"/>
                </a:solidFill>
                <a:latin typeface="Calibri" pitchFamily="34" charset="0"/>
                <a:ea typeface="ＭＳ Ｐゴシック" pitchFamily="50" charset="-128"/>
              </a:defRPr>
            </a:lvl4pPr>
            <a:lvl5pPr>
              <a:defRPr kumimoji="1" sz="2400">
                <a:solidFill>
                  <a:schemeClr val="tx1"/>
                </a:solidFill>
                <a:latin typeface="Calibri" pitchFamily="34" charset="0"/>
                <a:ea typeface="ＭＳ Ｐゴシック" pitchFamily="50" charset="-128"/>
              </a:defRPr>
            </a:lvl5pPr>
            <a:lvl6pPr marL="457200" fontAlgn="base">
              <a:spcBef>
                <a:spcPct val="0"/>
              </a:spcBef>
              <a:spcAft>
                <a:spcPct val="0"/>
              </a:spcAft>
              <a:defRPr kumimoji="1" sz="2400">
                <a:solidFill>
                  <a:schemeClr val="tx1"/>
                </a:solidFill>
                <a:latin typeface="Calibri" pitchFamily="34" charset="0"/>
                <a:ea typeface="ＭＳ Ｐゴシック" pitchFamily="50" charset="-128"/>
              </a:defRPr>
            </a:lvl6pPr>
            <a:lvl7pPr marL="914400" fontAlgn="base">
              <a:spcBef>
                <a:spcPct val="0"/>
              </a:spcBef>
              <a:spcAft>
                <a:spcPct val="0"/>
              </a:spcAft>
              <a:defRPr kumimoji="1" sz="2400">
                <a:solidFill>
                  <a:schemeClr val="tx1"/>
                </a:solidFill>
                <a:latin typeface="Calibri" pitchFamily="34" charset="0"/>
                <a:ea typeface="ＭＳ Ｐゴシック" pitchFamily="50" charset="-128"/>
              </a:defRPr>
            </a:lvl7pPr>
            <a:lvl8pPr marL="1371600" fontAlgn="base">
              <a:spcBef>
                <a:spcPct val="0"/>
              </a:spcBef>
              <a:spcAft>
                <a:spcPct val="0"/>
              </a:spcAft>
              <a:defRPr kumimoji="1" sz="2400">
                <a:solidFill>
                  <a:schemeClr val="tx1"/>
                </a:solidFill>
                <a:latin typeface="Calibri" pitchFamily="34" charset="0"/>
                <a:ea typeface="ＭＳ Ｐゴシック" pitchFamily="50" charset="-128"/>
              </a:defRPr>
            </a:lvl8pPr>
            <a:lvl9pPr marL="1828800" fontAlgn="base">
              <a:spcBef>
                <a:spcPct val="0"/>
              </a:spcBef>
              <a:spcAft>
                <a:spcPct val="0"/>
              </a:spcAft>
              <a:defRPr kumimoji="1" sz="2400">
                <a:solidFill>
                  <a:schemeClr val="tx1"/>
                </a:solidFill>
                <a:latin typeface="Calibri" pitchFamily="34" charset="0"/>
                <a:ea typeface="ＭＳ Ｐゴシック" pitchFamily="50" charset="-128"/>
              </a:defRPr>
            </a:lvl9pPr>
          </a:lstStyle>
          <a:p>
            <a:pPr>
              <a:defRPr/>
            </a:pP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6627" name="Picture 28" descr="THTP_logo_out3"/>
          <p:cNvPicPr>
            <a:picLocks noChangeAspect="1" noChangeArrowheads="1"/>
          </p:cNvPicPr>
          <p:nvPr/>
        </p:nvPicPr>
        <p:blipFill rotWithShape="1">
          <a:blip r:embed="rId3">
            <a:extLst>
              <a:ext uri="{28A0092B-C50C-407E-A947-70E740481C1C}">
                <a14:useLocalDpi xmlns:a14="http://schemas.microsoft.com/office/drawing/2010/main" val="0"/>
              </a:ext>
            </a:extLst>
          </a:blip>
          <a:srcRect b="10654"/>
          <a:stretch/>
        </p:blipFill>
        <p:spPr bwMode="auto">
          <a:xfrm>
            <a:off x="76199" y="483490"/>
            <a:ext cx="3797300" cy="99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テキスト ボックス 11"/>
          <p:cNvSpPr txBox="1">
            <a:spLocks noChangeArrowheads="1"/>
          </p:cNvSpPr>
          <p:nvPr/>
        </p:nvSpPr>
        <p:spPr bwMode="auto">
          <a:xfrm>
            <a:off x="4294188" y="679478"/>
            <a:ext cx="56118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457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b="1" dirty="0">
                <a:solidFill>
                  <a:srgbClr val="000000"/>
                </a:solidFill>
                <a:latin typeface="メイリオ" pitchFamily="50" charset="-128"/>
                <a:ea typeface="メイリオ" pitchFamily="50" charset="-128"/>
                <a:cs typeface="メイリオ" pitchFamily="50" charset="-128"/>
              </a:rPr>
              <a:t>東京の強みである活発な企業活動、豊富な経験と知識を持った多くの人たちの力を活用し、地域包括ケアシステムの構築に資する「地域貢献活動」を活性化</a:t>
            </a:r>
          </a:p>
        </p:txBody>
      </p:sp>
      <p:sp>
        <p:nvSpPr>
          <p:cNvPr id="11280" name="正方形/長方形 21"/>
          <p:cNvSpPr>
            <a:spLocks noChangeArrowheads="1"/>
          </p:cNvSpPr>
          <p:nvPr/>
        </p:nvSpPr>
        <p:spPr bwMode="auto">
          <a:xfrm>
            <a:off x="5784130" y="4032250"/>
            <a:ext cx="3587750" cy="452438"/>
          </a:xfrm>
          <a:prstGeom prst="rect">
            <a:avLst/>
          </a:prstGeom>
          <a:ln/>
        </p:spPr>
        <p:style>
          <a:lnRef idx="1">
            <a:schemeClr val="accent6"/>
          </a:lnRef>
          <a:fillRef idx="2">
            <a:schemeClr val="accent6"/>
          </a:fillRef>
          <a:effectRef idx="1">
            <a:schemeClr val="accent6"/>
          </a:effectRef>
          <a:fontRef idx="minor">
            <a:schemeClr val="dk1"/>
          </a:fontRef>
        </p:style>
        <p:txBody>
          <a:bodyPr tIns="36000" anchor="ctr">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企業人や元気な高齢者に対し、</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広く地域貢献活動への参加のきっかけを提供</a:t>
            </a:r>
          </a:p>
        </p:txBody>
      </p:sp>
      <p:sp>
        <p:nvSpPr>
          <p:cNvPr id="23" name="正方形/長方形 22"/>
          <p:cNvSpPr/>
          <p:nvPr/>
        </p:nvSpPr>
        <p:spPr bwMode="auto">
          <a:xfrm>
            <a:off x="5250729" y="1914139"/>
            <a:ext cx="2492990" cy="276999"/>
          </a:xfrm>
          <a:prstGeom prst="rect">
            <a:avLst/>
          </a:prstGeom>
          <a:solidFill>
            <a:srgbClr val="EED200"/>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ja-JP" altLang="en-US"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３　Ｗｅｂサイトによる情報発信</a:t>
            </a:r>
          </a:p>
        </p:txBody>
      </p:sp>
      <p:sp>
        <p:nvSpPr>
          <p:cNvPr id="32" name="左矢印 31"/>
          <p:cNvSpPr/>
          <p:nvPr/>
        </p:nvSpPr>
        <p:spPr>
          <a:xfrm rot="10800000">
            <a:off x="5342804" y="4076704"/>
            <a:ext cx="222250" cy="468313"/>
          </a:xfrm>
          <a:prstGeom prst="leftArrow">
            <a:avLst/>
          </a:prstGeom>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endParaRPr lang="ja-JP" altLang="en-US" sz="12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2" name="テキスト ボックス 1"/>
          <p:cNvSpPr txBox="1"/>
          <p:nvPr/>
        </p:nvSpPr>
        <p:spPr>
          <a:xfrm>
            <a:off x="207963" y="1483245"/>
            <a:ext cx="792162" cy="350893"/>
          </a:xfrm>
          <a:prstGeom prst="roundRect">
            <a:avLst>
              <a:gd name="adj" fmla="val 33699"/>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0" anchor="ctr">
            <a:spAutoFit/>
          </a:bodyPr>
          <a:lstStyle/>
          <a:p>
            <a:pPr algn="ct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取 組</a:t>
            </a:r>
          </a:p>
        </p:txBody>
      </p:sp>
      <p:sp>
        <p:nvSpPr>
          <p:cNvPr id="26633" name="正方形/長方形 21"/>
          <p:cNvSpPr>
            <a:spLocks noChangeArrowheads="1"/>
          </p:cNvSpPr>
          <p:nvPr/>
        </p:nvSpPr>
        <p:spPr bwMode="auto">
          <a:xfrm>
            <a:off x="5326928" y="2633664"/>
            <a:ext cx="44227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defTabSz="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 typeface="Wingdings" pitchFamily="2" charset="2"/>
              <a:buChar char="Ø"/>
            </a:pPr>
            <a:r>
              <a:rPr lang="ja-JP" altLang="en-US" sz="1100" dirty="0">
                <a:latin typeface="メイリオ" pitchFamily="50" charset="-128"/>
                <a:ea typeface="メイリオ" pitchFamily="50" charset="-128"/>
                <a:cs typeface="メイリオ" pitchFamily="50" charset="-128"/>
              </a:rPr>
              <a:t>進捗状況をリアルタイムに更新、課題解決のモデルケースを提示</a:t>
            </a:r>
          </a:p>
          <a:p>
            <a:pPr eaLnBrk="1" hangingPunct="1">
              <a:spcBef>
                <a:spcPct val="0"/>
              </a:spcBef>
              <a:buFont typeface="Wingdings" pitchFamily="2" charset="2"/>
              <a:buChar char="Ø"/>
            </a:pPr>
            <a:r>
              <a:rPr lang="ja-JP" altLang="en-US" sz="1100" dirty="0">
                <a:latin typeface="メイリオ" pitchFamily="50" charset="-128"/>
                <a:ea typeface="メイリオ" pitchFamily="50" charset="-128"/>
                <a:cs typeface="メイリオ" pitchFamily="50" charset="-128"/>
              </a:rPr>
              <a:t>幅広い世代や多様な分野の人が興味を持てるコンテンツ</a:t>
            </a:r>
          </a:p>
        </p:txBody>
      </p:sp>
      <p:sp>
        <p:nvSpPr>
          <p:cNvPr id="46" name="正方形/長方形 21"/>
          <p:cNvSpPr>
            <a:spLocks noChangeArrowheads="1"/>
          </p:cNvSpPr>
          <p:nvPr/>
        </p:nvSpPr>
        <p:spPr bwMode="auto">
          <a:xfrm>
            <a:off x="5401542" y="2251079"/>
            <a:ext cx="4348163" cy="4302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rIns="0">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600"/>
              </a:spcAf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ＮＰＯ法人や元気な高齢者など多様な主体による地域貢献活動の情報を発信</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bwMode="auto">
          <a:xfrm>
            <a:off x="269876" y="1914139"/>
            <a:ext cx="2492990" cy="276999"/>
          </a:xfrm>
          <a:prstGeom prst="rect">
            <a:avLst/>
          </a:prstGeom>
          <a:solidFill>
            <a:srgbClr val="EED200"/>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ja-JP" altLang="en-US"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１　地域福祉団体の運営基盤強化</a:t>
            </a:r>
          </a:p>
        </p:txBody>
      </p:sp>
      <p:sp>
        <p:nvSpPr>
          <p:cNvPr id="42" name="正方形/長方形 41"/>
          <p:cNvSpPr/>
          <p:nvPr/>
        </p:nvSpPr>
        <p:spPr bwMode="auto">
          <a:xfrm>
            <a:off x="269876" y="3329397"/>
            <a:ext cx="3262432" cy="276999"/>
          </a:xfrm>
          <a:prstGeom prst="rect">
            <a:avLst/>
          </a:prstGeom>
          <a:solidFill>
            <a:srgbClr val="EED200"/>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ja-JP" altLang="en-US"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２　新たな担い手・活動の創出に向けた支援</a:t>
            </a:r>
            <a:endParaRPr lang="en-US" altLang="ja-JP"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1"/>
          <p:cNvSpPr>
            <a:spLocks noChangeArrowheads="1"/>
          </p:cNvSpPr>
          <p:nvPr/>
        </p:nvSpPr>
        <p:spPr bwMode="auto">
          <a:xfrm>
            <a:off x="441327" y="2251075"/>
            <a:ext cx="4348163" cy="1016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rIns="0">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300"/>
              </a:spcAf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ビジネススキルや専門知識を活かしたボランティア活動である「プロボノ」により、地域貢献活動を展開している団体に対し、運営活動面からの支援を提供</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spcAft>
                <a:spcPts val="0"/>
              </a:spcAf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・長期プロジェクト（</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か月）</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spcAft>
                <a:spcPts val="0"/>
              </a:spcAf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・短期プロジェクト（</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1"/>
          <p:cNvSpPr>
            <a:spLocks noChangeArrowheads="1"/>
          </p:cNvSpPr>
          <p:nvPr/>
        </p:nvSpPr>
        <p:spPr bwMode="auto">
          <a:xfrm>
            <a:off x="441327" y="3667125"/>
            <a:ext cx="4508673" cy="97719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rIns="0">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300"/>
              </a:spcAf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地域福祉の担い手や新たな活動を創出するため、各地域において中間支援を行う区市町村、社会福祉協議会、地域包括支援センター等の取組を支援</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spcAft>
                <a:spcPts val="0"/>
              </a:spcAf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セミナーの</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開催</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spcAft>
                <a:spcPts val="0"/>
              </a:spcAf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・伴走支援の実施（個別相談</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地区、現地訪問支援</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地区</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（重複あり）</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右矢印 5"/>
          <p:cNvSpPr/>
          <p:nvPr/>
        </p:nvSpPr>
        <p:spPr bwMode="auto">
          <a:xfrm>
            <a:off x="4808537" y="2022475"/>
            <a:ext cx="309563" cy="2459038"/>
          </a:xfrm>
          <a:prstGeom prst="rightArrow">
            <a:avLst>
              <a:gd name="adj1" fmla="val 100000"/>
              <a:gd name="adj2" fmla="val 100000"/>
            </a:avLst>
          </a:prstGeom>
          <a:gradFill flip="none" rotWithShape="1">
            <a:gsLst>
              <a:gs pos="0">
                <a:srgbClr val="EED200">
                  <a:tint val="66000"/>
                  <a:satMod val="160000"/>
                </a:srgbClr>
              </a:gs>
              <a:gs pos="50000">
                <a:srgbClr val="EED200">
                  <a:tint val="44500"/>
                  <a:satMod val="160000"/>
                </a:srgbClr>
              </a:gs>
              <a:gs pos="100000">
                <a:srgbClr val="EED200">
                  <a:tint val="23500"/>
                  <a:satMod val="160000"/>
                </a:srgbClr>
              </a:gs>
            </a:gsLst>
            <a:lin ang="10800000" scaled="1"/>
            <a:tileRect/>
          </a:gra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endParaRPr lang="ja-JP" altLang="en-US"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bwMode="auto">
          <a:xfrm>
            <a:off x="5250729" y="3212717"/>
            <a:ext cx="1877437" cy="276999"/>
          </a:xfrm>
          <a:prstGeom prst="rect">
            <a:avLst/>
          </a:prstGeom>
          <a:solidFill>
            <a:srgbClr val="EED200"/>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ja-JP" altLang="en-US"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４　総括イベントの開催</a:t>
            </a:r>
          </a:p>
        </p:txBody>
      </p:sp>
      <p:sp>
        <p:nvSpPr>
          <p:cNvPr id="35" name="正方形/長方形 21"/>
          <p:cNvSpPr>
            <a:spLocks noChangeArrowheads="1"/>
          </p:cNvSpPr>
          <p:nvPr/>
        </p:nvSpPr>
        <p:spPr bwMode="auto">
          <a:xfrm>
            <a:off x="5401542" y="3508375"/>
            <a:ext cx="4348163" cy="4318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rIns="0">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600"/>
              </a:spcAf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東京ホームタウンプロジェクトの取組のうち、特に優れた事例を紹介するなど、本事業の成果を発信</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5756126" y="6118229"/>
            <a:ext cx="3908425" cy="663575"/>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運営基盤の強化</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活動の質・量を拡充していくための運営基盤を構築</a:t>
            </a:r>
          </a:p>
        </p:txBody>
      </p:sp>
      <p:sp>
        <p:nvSpPr>
          <p:cNvPr id="40" name="正方形/長方形 39"/>
          <p:cNvSpPr/>
          <p:nvPr/>
        </p:nvSpPr>
        <p:spPr>
          <a:xfrm>
            <a:off x="5756126" y="5440367"/>
            <a:ext cx="3908425" cy="676275"/>
          </a:xfrm>
          <a:prstGeom prst="rect">
            <a:avLst/>
          </a:prstGeom>
          <a:ln w="28575">
            <a:solidFill>
              <a:srgbClr val="98B954"/>
            </a:solidFill>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日常的な活動の推進</a:t>
            </a:r>
            <a:endParaRPr lang="en-US" altLang="ja-JP" sz="1100" dirty="0">
              <a:solidFill>
                <a:prstClr val="black"/>
              </a:solidFill>
              <a:latin typeface="メイリオ" pitchFamily="50" charset="-128"/>
              <a:ea typeface="メイリオ" pitchFamily="50" charset="-128"/>
            </a:endParaRPr>
          </a:p>
          <a:p>
            <a:pPr algn="ctr">
              <a:defRPr/>
            </a:pPr>
            <a:r>
              <a:rPr lang="ja-JP" altLang="en-US" sz="1100" dirty="0">
                <a:solidFill>
                  <a:prstClr val="black"/>
                </a:solidFill>
                <a:latin typeface="メイリオ" pitchFamily="50" charset="-128"/>
                <a:ea typeface="メイリオ" pitchFamily="50" charset="-128"/>
                <a:cs typeface="メイリオ" panose="020B0604030504040204" pitchFamily="50" charset="-128"/>
              </a:rPr>
              <a:t>地域の支援ニーズに対応したサービスを提供</a:t>
            </a:r>
            <a:endParaRPr lang="en-US" altLang="ja-JP" sz="1100" dirty="0">
              <a:solidFill>
                <a:prstClr val="black"/>
              </a:solidFill>
              <a:latin typeface="メイリオ" pitchFamily="50" charset="-128"/>
              <a:ea typeface="メイリオ" pitchFamily="50" charset="-128"/>
              <a:cs typeface="メイリオ" panose="020B0604030504040204" pitchFamily="50" charset="-128"/>
            </a:endParaRPr>
          </a:p>
          <a:p>
            <a:pPr algn="ctr">
              <a:defRPr/>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テキスト ボックス 43"/>
          <p:cNvSpPr txBox="1"/>
          <p:nvPr/>
        </p:nvSpPr>
        <p:spPr>
          <a:xfrm>
            <a:off x="6637188" y="4879979"/>
            <a:ext cx="2146300" cy="27781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ja-JP" altLang="en-US" sz="1200" dirty="0">
                <a:latin typeface="メイリオ" pitchFamily="50" charset="-128"/>
                <a:ea typeface="メイリオ" pitchFamily="50" charset="-128"/>
              </a:rPr>
              <a:t>高齢者・家族・地域住民</a:t>
            </a:r>
            <a:endParaRPr lang="en-US" altLang="ja-JP" sz="1200" dirty="0">
              <a:latin typeface="メイリオ" pitchFamily="50" charset="-128"/>
              <a:ea typeface="メイリオ" pitchFamily="50" charset="-128"/>
            </a:endParaRPr>
          </a:p>
        </p:txBody>
      </p:sp>
      <p:sp>
        <p:nvSpPr>
          <p:cNvPr id="48" name="上矢印 47"/>
          <p:cNvSpPr/>
          <p:nvPr/>
        </p:nvSpPr>
        <p:spPr>
          <a:xfrm>
            <a:off x="7098357" y="5229225"/>
            <a:ext cx="1223962" cy="209550"/>
          </a:xfrm>
          <a:prstGeom prst="upArrow">
            <a:avLst/>
          </a:prstGeom>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左矢印 48"/>
          <p:cNvSpPr/>
          <p:nvPr/>
        </p:nvSpPr>
        <p:spPr>
          <a:xfrm flipH="1">
            <a:off x="5320575" y="5373688"/>
            <a:ext cx="327025" cy="468312"/>
          </a:xfrm>
          <a:prstGeom prst="leftArrow">
            <a:avLst/>
          </a:prstGeom>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bwMode="auto">
          <a:xfrm flipH="1">
            <a:off x="76198" y="4979988"/>
            <a:ext cx="5115792" cy="1835150"/>
          </a:xfrm>
          <a:custGeom>
            <a:avLst/>
            <a:gdLst>
              <a:gd name="connsiteX0" fmla="*/ 0 w 2483768"/>
              <a:gd name="connsiteY0" fmla="*/ 0 h 1569660"/>
              <a:gd name="connsiteX1" fmla="*/ 2483768 w 2483768"/>
              <a:gd name="connsiteY1" fmla="*/ 0 h 1569660"/>
              <a:gd name="connsiteX2" fmla="*/ 2483768 w 2483768"/>
              <a:gd name="connsiteY2" fmla="*/ 1569660 h 1569660"/>
              <a:gd name="connsiteX3" fmla="*/ 0 w 2483768"/>
              <a:gd name="connsiteY3" fmla="*/ 1569660 h 1569660"/>
              <a:gd name="connsiteX4" fmla="*/ 0 w 2483768"/>
              <a:gd name="connsiteY4" fmla="*/ 0 h 1569660"/>
              <a:gd name="connsiteX0" fmla="*/ 0 w 2483768"/>
              <a:gd name="connsiteY0" fmla="*/ 4015 h 1573675"/>
              <a:gd name="connsiteX1" fmla="*/ 1098171 w 2483768"/>
              <a:gd name="connsiteY1" fmla="*/ 0 h 1573675"/>
              <a:gd name="connsiteX2" fmla="*/ 2483768 w 2483768"/>
              <a:gd name="connsiteY2" fmla="*/ 4015 h 1573675"/>
              <a:gd name="connsiteX3" fmla="*/ 2483768 w 2483768"/>
              <a:gd name="connsiteY3" fmla="*/ 1573675 h 1573675"/>
              <a:gd name="connsiteX4" fmla="*/ 0 w 2483768"/>
              <a:gd name="connsiteY4" fmla="*/ 1573675 h 1573675"/>
              <a:gd name="connsiteX5" fmla="*/ 0 w 2483768"/>
              <a:gd name="connsiteY5" fmla="*/ 4015 h 1573675"/>
              <a:gd name="connsiteX0" fmla="*/ 0 w 2483768"/>
              <a:gd name="connsiteY0" fmla="*/ 944609 h 2514269"/>
              <a:gd name="connsiteX1" fmla="*/ 1936371 w 2483768"/>
              <a:gd name="connsiteY1" fmla="*/ 0 h 2514269"/>
              <a:gd name="connsiteX2" fmla="*/ 2483768 w 2483768"/>
              <a:gd name="connsiteY2" fmla="*/ 944609 h 2514269"/>
              <a:gd name="connsiteX3" fmla="*/ 2483768 w 2483768"/>
              <a:gd name="connsiteY3" fmla="*/ 2514269 h 2514269"/>
              <a:gd name="connsiteX4" fmla="*/ 0 w 2483768"/>
              <a:gd name="connsiteY4" fmla="*/ 2514269 h 2514269"/>
              <a:gd name="connsiteX5" fmla="*/ 0 w 2483768"/>
              <a:gd name="connsiteY5" fmla="*/ 944609 h 2514269"/>
              <a:gd name="connsiteX0" fmla="*/ 0 w 2483768"/>
              <a:gd name="connsiteY0" fmla="*/ 944609 h 2514269"/>
              <a:gd name="connsiteX1" fmla="*/ 956770 w 2483768"/>
              <a:gd name="connsiteY1" fmla="*/ 473757 h 2514269"/>
              <a:gd name="connsiteX2" fmla="*/ 1936371 w 2483768"/>
              <a:gd name="connsiteY2" fmla="*/ 0 h 2514269"/>
              <a:gd name="connsiteX3" fmla="*/ 2483768 w 2483768"/>
              <a:gd name="connsiteY3" fmla="*/ 944609 h 2514269"/>
              <a:gd name="connsiteX4" fmla="*/ 2483768 w 2483768"/>
              <a:gd name="connsiteY4" fmla="*/ 2514269 h 2514269"/>
              <a:gd name="connsiteX5" fmla="*/ 0 w 2483768"/>
              <a:gd name="connsiteY5" fmla="*/ 2514269 h 2514269"/>
              <a:gd name="connsiteX6" fmla="*/ 0 w 2483768"/>
              <a:gd name="connsiteY6" fmla="*/ 944609 h 2514269"/>
              <a:gd name="connsiteX0" fmla="*/ 0 w 2483768"/>
              <a:gd name="connsiteY0" fmla="*/ 944609 h 2514269"/>
              <a:gd name="connsiteX1" fmla="*/ 1425876 w 2483768"/>
              <a:gd name="connsiteY1" fmla="*/ 945245 h 2514269"/>
              <a:gd name="connsiteX2" fmla="*/ 1936371 w 2483768"/>
              <a:gd name="connsiteY2" fmla="*/ 0 h 2514269"/>
              <a:gd name="connsiteX3" fmla="*/ 2483768 w 2483768"/>
              <a:gd name="connsiteY3" fmla="*/ 944609 h 2514269"/>
              <a:gd name="connsiteX4" fmla="*/ 2483768 w 2483768"/>
              <a:gd name="connsiteY4" fmla="*/ 2514269 h 2514269"/>
              <a:gd name="connsiteX5" fmla="*/ 0 w 2483768"/>
              <a:gd name="connsiteY5" fmla="*/ 2514269 h 2514269"/>
              <a:gd name="connsiteX6" fmla="*/ 0 w 2483768"/>
              <a:gd name="connsiteY6" fmla="*/ 944609 h 2514269"/>
              <a:gd name="connsiteX0" fmla="*/ 0 w 2483768"/>
              <a:gd name="connsiteY0" fmla="*/ 944609 h 2514269"/>
              <a:gd name="connsiteX1" fmla="*/ 1425876 w 2483768"/>
              <a:gd name="connsiteY1" fmla="*/ 945245 h 2514269"/>
              <a:gd name="connsiteX2" fmla="*/ 1419639 w 2483768"/>
              <a:gd name="connsiteY2" fmla="*/ 0 h 2514269"/>
              <a:gd name="connsiteX3" fmla="*/ 2483768 w 2483768"/>
              <a:gd name="connsiteY3" fmla="*/ 944609 h 2514269"/>
              <a:gd name="connsiteX4" fmla="*/ 2483768 w 2483768"/>
              <a:gd name="connsiteY4" fmla="*/ 2514269 h 2514269"/>
              <a:gd name="connsiteX5" fmla="*/ 0 w 2483768"/>
              <a:gd name="connsiteY5" fmla="*/ 2514269 h 2514269"/>
              <a:gd name="connsiteX6" fmla="*/ 0 w 2483768"/>
              <a:gd name="connsiteY6" fmla="*/ 944609 h 2514269"/>
              <a:gd name="connsiteX0" fmla="*/ 0 w 2483768"/>
              <a:gd name="connsiteY0" fmla="*/ 944609 h 2514269"/>
              <a:gd name="connsiteX1" fmla="*/ 1425876 w 2483768"/>
              <a:gd name="connsiteY1" fmla="*/ 945245 h 2514269"/>
              <a:gd name="connsiteX2" fmla="*/ 1419639 w 2483768"/>
              <a:gd name="connsiteY2" fmla="*/ 0 h 2514269"/>
              <a:gd name="connsiteX3" fmla="*/ 2481387 w 2483768"/>
              <a:gd name="connsiteY3" fmla="*/ 4015 h 2514269"/>
              <a:gd name="connsiteX4" fmla="*/ 2483768 w 2483768"/>
              <a:gd name="connsiteY4" fmla="*/ 2514269 h 2514269"/>
              <a:gd name="connsiteX5" fmla="*/ 0 w 2483768"/>
              <a:gd name="connsiteY5" fmla="*/ 2514269 h 2514269"/>
              <a:gd name="connsiteX6" fmla="*/ 0 w 2483768"/>
              <a:gd name="connsiteY6" fmla="*/ 944609 h 2514269"/>
              <a:gd name="connsiteX0" fmla="*/ 0 w 2485028"/>
              <a:gd name="connsiteY0" fmla="*/ 1189159 h 2514269"/>
              <a:gd name="connsiteX1" fmla="*/ 1427136 w 2485028"/>
              <a:gd name="connsiteY1" fmla="*/ 945245 h 2514269"/>
              <a:gd name="connsiteX2" fmla="*/ 1420899 w 2485028"/>
              <a:gd name="connsiteY2" fmla="*/ 0 h 2514269"/>
              <a:gd name="connsiteX3" fmla="*/ 2482647 w 2485028"/>
              <a:gd name="connsiteY3" fmla="*/ 4015 h 2514269"/>
              <a:gd name="connsiteX4" fmla="*/ 2485028 w 2485028"/>
              <a:gd name="connsiteY4" fmla="*/ 2514269 h 2514269"/>
              <a:gd name="connsiteX5" fmla="*/ 1260 w 2485028"/>
              <a:gd name="connsiteY5" fmla="*/ 2514269 h 2514269"/>
              <a:gd name="connsiteX6" fmla="*/ 0 w 2485028"/>
              <a:gd name="connsiteY6" fmla="*/ 1189159 h 2514269"/>
              <a:gd name="connsiteX0" fmla="*/ 0 w 2485028"/>
              <a:gd name="connsiteY0" fmla="*/ 1189159 h 2514269"/>
              <a:gd name="connsiteX1" fmla="*/ 875221 w 2485028"/>
              <a:gd name="connsiteY1" fmla="*/ 1145332 h 2514269"/>
              <a:gd name="connsiteX2" fmla="*/ 1420899 w 2485028"/>
              <a:gd name="connsiteY2" fmla="*/ 0 h 2514269"/>
              <a:gd name="connsiteX3" fmla="*/ 2482647 w 2485028"/>
              <a:gd name="connsiteY3" fmla="*/ 4015 h 2514269"/>
              <a:gd name="connsiteX4" fmla="*/ 2485028 w 2485028"/>
              <a:gd name="connsiteY4" fmla="*/ 2514269 h 2514269"/>
              <a:gd name="connsiteX5" fmla="*/ 1260 w 2485028"/>
              <a:gd name="connsiteY5" fmla="*/ 2514269 h 2514269"/>
              <a:gd name="connsiteX6" fmla="*/ 0 w 2485028"/>
              <a:gd name="connsiteY6" fmla="*/ 1189159 h 2514269"/>
              <a:gd name="connsiteX0" fmla="*/ 0 w 2485028"/>
              <a:gd name="connsiteY0" fmla="*/ 1189159 h 2514269"/>
              <a:gd name="connsiteX1" fmla="*/ 875221 w 2485028"/>
              <a:gd name="connsiteY1" fmla="*/ 1156448 h 2514269"/>
              <a:gd name="connsiteX2" fmla="*/ 1420899 w 2485028"/>
              <a:gd name="connsiteY2" fmla="*/ 0 h 2514269"/>
              <a:gd name="connsiteX3" fmla="*/ 2482647 w 2485028"/>
              <a:gd name="connsiteY3" fmla="*/ 4015 h 2514269"/>
              <a:gd name="connsiteX4" fmla="*/ 2485028 w 2485028"/>
              <a:gd name="connsiteY4" fmla="*/ 2514269 h 2514269"/>
              <a:gd name="connsiteX5" fmla="*/ 1260 w 2485028"/>
              <a:gd name="connsiteY5" fmla="*/ 2514269 h 2514269"/>
              <a:gd name="connsiteX6" fmla="*/ 0 w 2485028"/>
              <a:gd name="connsiteY6" fmla="*/ 1189159 h 2514269"/>
              <a:gd name="connsiteX0" fmla="*/ 0 w 2485028"/>
              <a:gd name="connsiteY0" fmla="*/ 1292907 h 2618017"/>
              <a:gd name="connsiteX1" fmla="*/ 875221 w 2485028"/>
              <a:gd name="connsiteY1" fmla="*/ 1260196 h 2618017"/>
              <a:gd name="connsiteX2" fmla="*/ 874024 w 2485028"/>
              <a:gd name="connsiteY2" fmla="*/ 0 h 2618017"/>
              <a:gd name="connsiteX3" fmla="*/ 2482647 w 2485028"/>
              <a:gd name="connsiteY3" fmla="*/ 107763 h 2618017"/>
              <a:gd name="connsiteX4" fmla="*/ 2485028 w 2485028"/>
              <a:gd name="connsiteY4" fmla="*/ 2618017 h 2618017"/>
              <a:gd name="connsiteX5" fmla="*/ 1260 w 2485028"/>
              <a:gd name="connsiteY5" fmla="*/ 2618017 h 2618017"/>
              <a:gd name="connsiteX6" fmla="*/ 0 w 2485028"/>
              <a:gd name="connsiteY6" fmla="*/ 1292907 h 2618017"/>
              <a:gd name="connsiteX0" fmla="*/ 0 w 2485028"/>
              <a:gd name="connsiteY0" fmla="*/ 1296302 h 2621412"/>
              <a:gd name="connsiteX1" fmla="*/ 875221 w 2485028"/>
              <a:gd name="connsiteY1" fmla="*/ 1263591 h 2621412"/>
              <a:gd name="connsiteX2" fmla="*/ 87402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875221 w 2485028"/>
              <a:gd name="connsiteY1" fmla="*/ 1289528 h 2621412"/>
              <a:gd name="connsiteX2" fmla="*/ 87402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872701 w 2485028"/>
              <a:gd name="connsiteY1" fmla="*/ 1289528 h 2621412"/>
              <a:gd name="connsiteX2" fmla="*/ 87402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1345232 w 2485028"/>
              <a:gd name="connsiteY1" fmla="*/ 1293024 h 2621412"/>
              <a:gd name="connsiteX2" fmla="*/ 87402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1345232 w 2485028"/>
              <a:gd name="connsiteY1" fmla="*/ 1293024 h 2621412"/>
              <a:gd name="connsiteX2" fmla="*/ 134403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1100776 w 2485028"/>
              <a:gd name="connsiteY1" fmla="*/ 1296522 h 2621412"/>
              <a:gd name="connsiteX2" fmla="*/ 134403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1100776 w 2485028"/>
              <a:gd name="connsiteY1" fmla="*/ 1296522 h 2621412"/>
              <a:gd name="connsiteX2" fmla="*/ 1099579 w 2485028"/>
              <a:gd name="connsiteY2" fmla="*/ 10388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9901 h 2625011"/>
              <a:gd name="connsiteX1" fmla="*/ 1100776 w 2485028"/>
              <a:gd name="connsiteY1" fmla="*/ 1300121 h 2625011"/>
              <a:gd name="connsiteX2" fmla="*/ 1099579 w 2485028"/>
              <a:gd name="connsiteY2" fmla="*/ 0 h 2625011"/>
              <a:gd name="connsiteX3" fmla="*/ 2482647 w 2485028"/>
              <a:gd name="connsiteY3" fmla="*/ 3599 h 2625011"/>
              <a:gd name="connsiteX4" fmla="*/ 2485028 w 2485028"/>
              <a:gd name="connsiteY4" fmla="*/ 2625011 h 2625011"/>
              <a:gd name="connsiteX5" fmla="*/ 1260 w 2485028"/>
              <a:gd name="connsiteY5" fmla="*/ 2625011 h 2625011"/>
              <a:gd name="connsiteX6" fmla="*/ 0 w 2485028"/>
              <a:gd name="connsiteY6" fmla="*/ 1299901 h 2625011"/>
              <a:gd name="connsiteX0" fmla="*/ 0 w 2483768"/>
              <a:gd name="connsiteY0" fmla="*/ 1228420 h 2625011"/>
              <a:gd name="connsiteX1" fmla="*/ 1099516 w 2483768"/>
              <a:gd name="connsiteY1" fmla="*/ 1300121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32044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42256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42256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32044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32044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6996 w 2483768"/>
              <a:gd name="connsiteY1" fmla="*/ 1235448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8256 w 2483768"/>
              <a:gd name="connsiteY1" fmla="*/ 1232044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13475 w 2483768"/>
              <a:gd name="connsiteY1" fmla="*/ 1228636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31826 h 2628417"/>
              <a:gd name="connsiteX1" fmla="*/ 1013475 w 2483768"/>
              <a:gd name="connsiteY1" fmla="*/ 1232042 h 2628417"/>
              <a:gd name="connsiteX2" fmla="*/ 1014699 w 2483768"/>
              <a:gd name="connsiteY2" fmla="*/ 0 h 2628417"/>
              <a:gd name="connsiteX3" fmla="*/ 2481387 w 2483768"/>
              <a:gd name="connsiteY3" fmla="*/ 7005 h 2628417"/>
              <a:gd name="connsiteX4" fmla="*/ 2483768 w 2483768"/>
              <a:gd name="connsiteY4" fmla="*/ 2628417 h 2628417"/>
              <a:gd name="connsiteX5" fmla="*/ 0 w 2483768"/>
              <a:gd name="connsiteY5" fmla="*/ 2628417 h 2628417"/>
              <a:gd name="connsiteX6" fmla="*/ 0 w 2483768"/>
              <a:gd name="connsiteY6" fmla="*/ 1231826 h 2628417"/>
              <a:gd name="connsiteX0" fmla="*/ 0 w 2483768"/>
              <a:gd name="connsiteY0" fmla="*/ 1225014 h 2621605"/>
              <a:gd name="connsiteX1" fmla="*/ 1013475 w 2483768"/>
              <a:gd name="connsiteY1" fmla="*/ 1225230 h 2621605"/>
              <a:gd name="connsiteX2" fmla="*/ 1013538 w 2483768"/>
              <a:gd name="connsiteY2" fmla="*/ 0 h 2621605"/>
              <a:gd name="connsiteX3" fmla="*/ 2481387 w 2483768"/>
              <a:gd name="connsiteY3" fmla="*/ 193 h 2621605"/>
              <a:gd name="connsiteX4" fmla="*/ 2483768 w 2483768"/>
              <a:gd name="connsiteY4" fmla="*/ 2621605 h 2621605"/>
              <a:gd name="connsiteX5" fmla="*/ 0 w 2483768"/>
              <a:gd name="connsiteY5" fmla="*/ 2621605 h 2621605"/>
              <a:gd name="connsiteX6" fmla="*/ 0 w 2483768"/>
              <a:gd name="connsiteY6" fmla="*/ 1225014 h 262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768" h="2621605">
                <a:moveTo>
                  <a:pt x="0" y="1225014"/>
                </a:moveTo>
                <a:lnTo>
                  <a:pt x="1013475" y="1225230"/>
                </a:lnTo>
                <a:cubicBezTo>
                  <a:pt x="1013076" y="795354"/>
                  <a:pt x="1013937" y="429876"/>
                  <a:pt x="1013538" y="0"/>
                </a:cubicBezTo>
                <a:lnTo>
                  <a:pt x="2481387" y="193"/>
                </a:lnTo>
                <a:cubicBezTo>
                  <a:pt x="2482181" y="836944"/>
                  <a:pt x="2482974" y="1784854"/>
                  <a:pt x="2483768" y="2621605"/>
                </a:cubicBezTo>
                <a:lnTo>
                  <a:pt x="0" y="2621605"/>
                </a:lnTo>
                <a:lnTo>
                  <a:pt x="0" y="1225014"/>
                </a:lnTo>
                <a:close/>
              </a:path>
            </a:pathLst>
          </a:cu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a:defRPr/>
            </a:pPr>
            <a:endParaRPr lang="en-US" altLang="ja-JP" sz="1100" dirty="0">
              <a:latin typeface="メイリオ" pitchFamily="50" charset="-128"/>
              <a:ea typeface="メイリオ" pitchFamily="50" charset="-128"/>
            </a:endParaRPr>
          </a:p>
        </p:txBody>
      </p:sp>
      <p:sp>
        <p:nvSpPr>
          <p:cNvPr id="50" name="テキスト ボックス 49"/>
          <p:cNvSpPr txBox="1"/>
          <p:nvPr/>
        </p:nvSpPr>
        <p:spPr bwMode="auto">
          <a:xfrm>
            <a:off x="3590201" y="5013329"/>
            <a:ext cx="1601789" cy="708025"/>
          </a:xfrm>
          <a:prstGeom prst="rect">
            <a:avLst/>
          </a:prstGeom>
          <a:solidFill>
            <a:schemeClr val="accent5">
              <a:lumMod val="20000"/>
              <a:lumOff val="80000"/>
            </a:schemeClr>
          </a:solidFill>
          <a:ln>
            <a:noFill/>
            <a:prstDash val="dash"/>
          </a:ln>
          <a:effectLst>
            <a:outerShdw blurRad="50800" dist="38100" dir="2700000" algn="tl" rotWithShape="0">
              <a:prstClr val="black">
                <a:alpha val="40000"/>
              </a:prstClr>
            </a:outerShdw>
          </a:effectLst>
        </p:spPr>
        <p:txBody>
          <a:bodyPr>
            <a:spAutoFit/>
          </a:bodyPr>
          <a:lstStyle/>
          <a:p>
            <a:pPr>
              <a:defRPr/>
            </a:pPr>
            <a:endParaRPr lang="en-US" altLang="ja-JP" sz="1000" dirty="0">
              <a:latin typeface="メイリオ" pitchFamily="50" charset="-128"/>
              <a:ea typeface="メイリオ" pitchFamily="50" charset="-128"/>
            </a:endParaRPr>
          </a:p>
          <a:p>
            <a:pPr>
              <a:defRPr/>
            </a:pPr>
            <a:r>
              <a:rPr lang="ja-JP" altLang="en-US" sz="1000" dirty="0">
                <a:latin typeface="メイリオ" pitchFamily="50" charset="-128"/>
                <a:ea typeface="メイリオ" pitchFamily="50" charset="-128"/>
              </a:rPr>
              <a:t>●広報誌等での紹介</a:t>
            </a:r>
            <a:endParaRPr lang="en-US" altLang="ja-JP" sz="1000" dirty="0">
              <a:latin typeface="メイリオ" pitchFamily="50" charset="-128"/>
              <a:ea typeface="メイリオ" pitchFamily="50" charset="-128"/>
            </a:endParaRPr>
          </a:p>
          <a:p>
            <a:pPr>
              <a:defRPr/>
            </a:pPr>
            <a:r>
              <a:rPr lang="ja-JP" altLang="en-US" sz="1000" dirty="0">
                <a:latin typeface="メイリオ" pitchFamily="50" charset="-128"/>
                <a:ea typeface="メイリオ" pitchFamily="50" charset="-128"/>
              </a:rPr>
              <a:t>●活動場所の提供</a:t>
            </a:r>
            <a:endParaRPr lang="en-US" altLang="ja-JP" sz="1000" dirty="0">
              <a:latin typeface="メイリオ" pitchFamily="50" charset="-128"/>
              <a:ea typeface="メイリオ" pitchFamily="50" charset="-128"/>
            </a:endParaRPr>
          </a:p>
          <a:p>
            <a:pPr>
              <a:defRPr/>
            </a:pPr>
            <a:r>
              <a:rPr lang="ja-JP" altLang="en-US" sz="1000" dirty="0">
                <a:latin typeface="メイリオ" pitchFamily="50" charset="-128"/>
                <a:ea typeface="メイリオ" pitchFamily="50" charset="-128"/>
              </a:rPr>
              <a:t>●活動費補助　　　等</a:t>
            </a:r>
          </a:p>
        </p:txBody>
      </p:sp>
      <p:sp>
        <p:nvSpPr>
          <p:cNvPr id="53" name="左矢印 52"/>
          <p:cNvSpPr/>
          <p:nvPr/>
        </p:nvSpPr>
        <p:spPr>
          <a:xfrm flipH="1">
            <a:off x="5320575" y="6111879"/>
            <a:ext cx="327025" cy="466725"/>
          </a:xfrm>
          <a:prstGeom prst="leftArrow">
            <a:avLst/>
          </a:prstGeom>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左矢印 53"/>
          <p:cNvSpPr/>
          <p:nvPr/>
        </p:nvSpPr>
        <p:spPr>
          <a:xfrm flipH="1">
            <a:off x="3158294" y="5175254"/>
            <a:ext cx="327025" cy="468313"/>
          </a:xfrm>
          <a:prstGeom prst="leftArrow">
            <a:avLst/>
          </a:prstGeom>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bwMode="auto">
          <a:xfrm>
            <a:off x="146191" y="5863294"/>
            <a:ext cx="2736000" cy="262943"/>
          </a:xfrm>
          <a:prstGeom prst="rect">
            <a:avLst/>
          </a:prstGeom>
          <a:ln w="6350"/>
        </p:spPr>
        <p:style>
          <a:lnRef idx="2">
            <a:schemeClr val="accent2"/>
          </a:lnRef>
          <a:fillRef idx="1">
            <a:schemeClr val="lt1"/>
          </a:fillRef>
          <a:effectRef idx="0">
            <a:schemeClr val="accent2"/>
          </a:effectRef>
          <a:fontRef idx="minor">
            <a:schemeClr val="dk1"/>
          </a:fontRef>
        </p:style>
        <p:txBody>
          <a:bodyPr wrap="none" tIns="72000" bIns="36000" anchor="ctr">
            <a:spAutoFit/>
          </a:bodyPr>
          <a:lstStyle/>
          <a:p>
            <a:pPr>
              <a:defRPr/>
            </a:pPr>
            <a:r>
              <a:rPr lang="ja-JP" altLang="en-US" sz="10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運営活動面からの支援（「プロボノ」の活用）</a:t>
            </a:r>
          </a:p>
        </p:txBody>
      </p:sp>
      <p:sp>
        <p:nvSpPr>
          <p:cNvPr id="26652" name="テキスト ボックス 6"/>
          <p:cNvSpPr txBox="1">
            <a:spLocks noChangeArrowheads="1"/>
          </p:cNvSpPr>
          <p:nvPr/>
        </p:nvSpPr>
        <p:spPr bwMode="auto">
          <a:xfrm>
            <a:off x="146191" y="6133236"/>
            <a:ext cx="38603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tabLst>
                <a:tab pos="395288" algn="l"/>
                <a:tab pos="1787525"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395288" algn="l"/>
                <a:tab pos="1787525"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395288" algn="l"/>
                <a:tab pos="1787525"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dirty="0">
                <a:latin typeface="メイリオ" pitchFamily="50" charset="-128"/>
                <a:ea typeface="メイリオ" pitchFamily="50" charset="-128"/>
                <a:cs typeface="メイリオ" pitchFamily="50" charset="-128"/>
              </a:rPr>
              <a:t>＜例＞</a:t>
            </a:r>
            <a:r>
              <a:rPr lang="en-US" altLang="ja-JP" sz="1000" dirty="0">
                <a:latin typeface="メイリオ" pitchFamily="50" charset="-128"/>
                <a:ea typeface="メイリオ" pitchFamily="50" charset="-128"/>
                <a:cs typeface="メイリオ" pitchFamily="50" charset="-128"/>
              </a:rPr>
              <a:t>	</a:t>
            </a:r>
            <a:r>
              <a:rPr lang="ja-JP" altLang="en-US" sz="1000" dirty="0">
                <a:latin typeface="メイリオ" pitchFamily="50" charset="-128"/>
                <a:ea typeface="メイリオ" pitchFamily="50" charset="-128"/>
                <a:cs typeface="メイリオ" pitchFamily="50" charset="-128"/>
              </a:rPr>
              <a:t>●情報発信基盤の強化</a:t>
            </a:r>
            <a:r>
              <a:rPr lang="en-US" altLang="ja-JP" sz="1000" dirty="0">
                <a:latin typeface="メイリオ" pitchFamily="50" charset="-128"/>
                <a:ea typeface="メイリオ" pitchFamily="50" charset="-128"/>
                <a:cs typeface="メイリオ" pitchFamily="50" charset="-128"/>
              </a:rPr>
              <a:t>	</a:t>
            </a:r>
            <a:r>
              <a:rPr lang="ja-JP" altLang="en-US" sz="1000" dirty="0">
                <a:latin typeface="メイリオ" pitchFamily="50" charset="-128"/>
                <a:ea typeface="メイリオ" pitchFamily="50" charset="-128"/>
                <a:cs typeface="メイリオ" pitchFamily="50" charset="-128"/>
              </a:rPr>
              <a:t>◂◂◂　ウェブサイト作成</a:t>
            </a:r>
            <a:endParaRPr lang="en-US" altLang="ja-JP" sz="1000" dirty="0">
              <a:latin typeface="メイリオ" pitchFamily="50" charset="-128"/>
              <a:ea typeface="メイリオ" pitchFamily="50" charset="-128"/>
              <a:cs typeface="メイリオ" pitchFamily="50" charset="-128"/>
            </a:endParaRPr>
          </a:p>
          <a:p>
            <a:pPr eaLnBrk="1" hangingPunct="1">
              <a:spcBef>
                <a:spcPct val="0"/>
              </a:spcBef>
              <a:buFontTx/>
              <a:buNone/>
            </a:pPr>
            <a:r>
              <a:rPr lang="en-US" altLang="ja-JP" sz="1000" dirty="0">
                <a:latin typeface="メイリオ" pitchFamily="50" charset="-128"/>
                <a:ea typeface="メイリオ" pitchFamily="50" charset="-128"/>
                <a:cs typeface="メイリオ" pitchFamily="50" charset="-128"/>
              </a:rPr>
              <a:t>	</a:t>
            </a:r>
            <a:r>
              <a:rPr lang="ja-JP" altLang="en-US" sz="1000" dirty="0">
                <a:latin typeface="メイリオ" pitchFamily="50" charset="-128"/>
                <a:ea typeface="メイリオ" pitchFamily="50" charset="-128"/>
                <a:cs typeface="メイリオ" pitchFamily="50" charset="-128"/>
              </a:rPr>
              <a:t>●資金調達力の強化</a:t>
            </a:r>
            <a:r>
              <a:rPr lang="en-US" altLang="ja-JP" sz="1000" dirty="0">
                <a:latin typeface="メイリオ" pitchFamily="50" charset="-128"/>
                <a:ea typeface="メイリオ" pitchFamily="50" charset="-128"/>
                <a:cs typeface="メイリオ" pitchFamily="50" charset="-128"/>
              </a:rPr>
              <a:t>	</a:t>
            </a:r>
            <a:r>
              <a:rPr lang="ja-JP" altLang="en-US" sz="1000" dirty="0">
                <a:latin typeface="メイリオ" pitchFamily="50" charset="-128"/>
                <a:ea typeface="メイリオ" pitchFamily="50" charset="-128"/>
                <a:cs typeface="メイリオ" pitchFamily="50" charset="-128"/>
              </a:rPr>
              <a:t>◂◂◂　営業資料作成</a:t>
            </a:r>
            <a:endParaRPr lang="en-US" altLang="ja-JP" sz="1000" dirty="0">
              <a:latin typeface="メイリオ" pitchFamily="50" charset="-128"/>
              <a:ea typeface="メイリオ" pitchFamily="50" charset="-128"/>
              <a:cs typeface="メイリオ" pitchFamily="50" charset="-128"/>
            </a:endParaRPr>
          </a:p>
          <a:p>
            <a:pPr eaLnBrk="1" hangingPunct="1">
              <a:spcBef>
                <a:spcPct val="0"/>
              </a:spcBef>
              <a:buFontTx/>
              <a:buNone/>
            </a:pPr>
            <a:r>
              <a:rPr lang="en-US" altLang="ja-JP" sz="1000" dirty="0">
                <a:latin typeface="メイリオ" pitchFamily="50" charset="-128"/>
                <a:ea typeface="メイリオ" pitchFamily="50" charset="-128"/>
                <a:cs typeface="メイリオ" pitchFamily="50" charset="-128"/>
              </a:rPr>
              <a:t>	</a:t>
            </a:r>
            <a:r>
              <a:rPr lang="ja-JP" altLang="en-US" sz="1000" dirty="0">
                <a:latin typeface="メイリオ" pitchFamily="50" charset="-128"/>
                <a:ea typeface="メイリオ" pitchFamily="50" charset="-128"/>
                <a:cs typeface="メイリオ" pitchFamily="50" charset="-128"/>
              </a:rPr>
              <a:t>●業務改善・効率化　</a:t>
            </a:r>
            <a:r>
              <a:rPr lang="en-US" altLang="ja-JP" sz="1000" dirty="0">
                <a:latin typeface="メイリオ" pitchFamily="50" charset="-128"/>
                <a:ea typeface="メイリオ" pitchFamily="50" charset="-128"/>
                <a:cs typeface="メイリオ" pitchFamily="50" charset="-128"/>
              </a:rPr>
              <a:t>	</a:t>
            </a:r>
            <a:r>
              <a:rPr lang="ja-JP" altLang="en-US" sz="1000" dirty="0">
                <a:latin typeface="メイリオ" pitchFamily="50" charset="-128"/>
                <a:ea typeface="メイリオ" pitchFamily="50" charset="-128"/>
                <a:cs typeface="メイリオ" pitchFamily="50" charset="-128"/>
              </a:rPr>
              <a:t>◂◂◂　運営マニュアル作成</a:t>
            </a:r>
            <a:endParaRPr lang="en-US" altLang="ja-JP" sz="1000" dirty="0">
              <a:latin typeface="メイリオ" pitchFamily="50" charset="-128"/>
              <a:ea typeface="メイリオ" pitchFamily="50" charset="-128"/>
              <a:cs typeface="メイリオ" pitchFamily="50" charset="-128"/>
            </a:endParaRPr>
          </a:p>
          <a:p>
            <a:pPr eaLnBrk="1" hangingPunct="1">
              <a:spcBef>
                <a:spcPct val="0"/>
              </a:spcBef>
              <a:buFontTx/>
              <a:buNone/>
            </a:pPr>
            <a:r>
              <a:rPr lang="en-US" altLang="ja-JP" sz="1000" dirty="0">
                <a:latin typeface="メイリオ" pitchFamily="50" charset="-128"/>
                <a:ea typeface="メイリオ" pitchFamily="50" charset="-128"/>
                <a:cs typeface="メイリオ" pitchFamily="50" charset="-128"/>
              </a:rPr>
              <a:t>	</a:t>
            </a:r>
            <a:r>
              <a:rPr lang="ja-JP" altLang="en-US" sz="1000" dirty="0">
                <a:latin typeface="メイリオ" pitchFamily="50" charset="-128"/>
                <a:ea typeface="メイリオ" pitchFamily="50" charset="-128"/>
                <a:cs typeface="メイリオ" pitchFamily="50" charset="-128"/>
              </a:rPr>
              <a:t>●事業戦略の策定</a:t>
            </a:r>
            <a:r>
              <a:rPr lang="en-US" altLang="ja-JP" sz="1000" dirty="0">
                <a:latin typeface="メイリオ" pitchFamily="50" charset="-128"/>
                <a:ea typeface="メイリオ" pitchFamily="50" charset="-128"/>
                <a:cs typeface="メイリオ" pitchFamily="50" charset="-128"/>
              </a:rPr>
              <a:t>	</a:t>
            </a:r>
            <a:r>
              <a:rPr lang="ja-JP" altLang="en-US" sz="1000" dirty="0">
                <a:latin typeface="メイリオ" pitchFamily="50" charset="-128"/>
                <a:ea typeface="メイリオ" pitchFamily="50" charset="-128"/>
                <a:cs typeface="メイリオ" pitchFamily="50" charset="-128"/>
              </a:rPr>
              <a:t>◂◂◂　マーケティング基礎調査</a:t>
            </a:r>
          </a:p>
        </p:txBody>
      </p:sp>
      <p:sp>
        <p:nvSpPr>
          <p:cNvPr id="56" name="正方形/長方形 55"/>
          <p:cNvSpPr/>
          <p:nvPr/>
        </p:nvSpPr>
        <p:spPr bwMode="auto">
          <a:xfrm>
            <a:off x="146191" y="5148415"/>
            <a:ext cx="2736000" cy="262943"/>
          </a:xfrm>
          <a:prstGeom prst="rect">
            <a:avLst/>
          </a:prstGeom>
          <a:ln w="6350"/>
        </p:spPr>
        <p:style>
          <a:lnRef idx="2">
            <a:schemeClr val="accent2"/>
          </a:lnRef>
          <a:fillRef idx="1">
            <a:schemeClr val="lt1"/>
          </a:fillRef>
          <a:effectRef idx="0">
            <a:schemeClr val="accent2"/>
          </a:effectRef>
          <a:fontRef idx="minor">
            <a:schemeClr val="dk1"/>
          </a:fontRef>
        </p:style>
        <p:txBody>
          <a:bodyPr tIns="72000" bIns="36000" anchor="ctr">
            <a:spAutoFit/>
          </a:bodyPr>
          <a:lstStyle/>
          <a:p>
            <a:pPr>
              <a:defRPr/>
            </a:pPr>
            <a:r>
              <a:rPr lang="ja-JP" altLang="en-US" sz="10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区市町村等を対象としたセミナー・伴走支援</a:t>
            </a:r>
          </a:p>
        </p:txBody>
      </p:sp>
      <p:sp>
        <p:nvSpPr>
          <p:cNvPr id="26654" name="テキスト ボックス 56"/>
          <p:cNvSpPr txBox="1">
            <a:spLocks noChangeArrowheads="1"/>
          </p:cNvSpPr>
          <p:nvPr/>
        </p:nvSpPr>
        <p:spPr bwMode="auto">
          <a:xfrm>
            <a:off x="158752" y="5406883"/>
            <a:ext cx="27234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tabLst>
                <a:tab pos="447675" algn="l"/>
                <a:tab pos="1881188"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447675" algn="l"/>
                <a:tab pos="1881188"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447675" algn="l"/>
                <a:tab pos="1881188"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dirty="0">
                <a:latin typeface="メイリオ" pitchFamily="50" charset="-128"/>
                <a:ea typeface="メイリオ" pitchFamily="50" charset="-128"/>
                <a:cs typeface="メイリオ" pitchFamily="50" charset="-128"/>
              </a:rPr>
              <a:t>地域活動団体や新たな担い手を地域課題解決のためにコーディネートする取組を支援</a:t>
            </a:r>
          </a:p>
        </p:txBody>
      </p:sp>
      <p:sp>
        <p:nvSpPr>
          <p:cNvPr id="9" name="角丸四角形 8"/>
          <p:cNvSpPr/>
          <p:nvPr/>
        </p:nvSpPr>
        <p:spPr>
          <a:xfrm>
            <a:off x="261933" y="4891092"/>
            <a:ext cx="2652712" cy="179387"/>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anchor="ctr" anchorCtr="1"/>
          <a:lstStyle/>
          <a:p>
            <a:pPr algn="ctr">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a:t>
            </a:r>
          </a:p>
        </p:txBody>
      </p:sp>
      <p:sp>
        <p:nvSpPr>
          <p:cNvPr id="59" name="角丸四角形 58"/>
          <p:cNvSpPr/>
          <p:nvPr/>
        </p:nvSpPr>
        <p:spPr>
          <a:xfrm>
            <a:off x="3717202" y="4891092"/>
            <a:ext cx="1319213" cy="179387"/>
          </a:xfrm>
          <a:prstGeom prst="roundRect">
            <a:avLst>
              <a:gd name="adj" fmla="val 50000"/>
            </a:avLst>
          </a:prstGeom>
        </p:spPr>
        <p:style>
          <a:lnRef idx="2">
            <a:schemeClr val="accent5">
              <a:shade val="50000"/>
            </a:schemeClr>
          </a:lnRef>
          <a:fillRef idx="1">
            <a:schemeClr val="accent5"/>
          </a:fillRef>
          <a:effectRef idx="0">
            <a:schemeClr val="accent5"/>
          </a:effectRef>
          <a:fontRef idx="minor">
            <a:schemeClr val="lt1"/>
          </a:fontRef>
        </p:style>
        <p:txBody>
          <a:bodyPr anchor="ctr" anchorCtr="1"/>
          <a:lstStyle/>
          <a:p>
            <a:pPr algn="ctr">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区市町村</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角丸四角形 59"/>
          <p:cNvSpPr/>
          <p:nvPr/>
        </p:nvSpPr>
        <p:spPr>
          <a:xfrm>
            <a:off x="6778475" y="6022975"/>
            <a:ext cx="1863726" cy="179388"/>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anchor="ctr" anchorCtr="1"/>
          <a:lstStyle/>
          <a:p>
            <a:pPr algn="ctr">
              <a:defRPr/>
            </a:pP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地域福祉の担い手団体</a:t>
            </a:r>
          </a:p>
        </p:txBody>
      </p:sp>
      <p:pic>
        <p:nvPicPr>
          <p:cNvPr id="26658" name="Picture 3" descr="C:\Users\T0497932\AppData\Local\Microsoft\Windows\Temporary Internet Files\Content.Outlook\739OP4WY\IMG_058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8100" y="5904860"/>
            <a:ext cx="1040028"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D:\まちだ\イラスト\IMG_058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53" b="-453"/>
          <a:stretch/>
        </p:blipFill>
        <p:spPr bwMode="auto">
          <a:xfrm>
            <a:off x="8718370" y="5834635"/>
            <a:ext cx="869816" cy="658272"/>
          </a:xfrm>
          <a:prstGeom prst="rect">
            <a:avLst/>
          </a:prstGeom>
          <a:solidFill>
            <a:schemeClr val="bg1"/>
          </a:solidFill>
          <a:effectLst>
            <a:softEdge rad="31750"/>
          </a:effectLst>
        </p:spPr>
      </p:pic>
      <p:sp>
        <p:nvSpPr>
          <p:cNvPr id="39" name="テキスト ボックス 38"/>
          <p:cNvSpPr txBox="1"/>
          <p:nvPr/>
        </p:nvSpPr>
        <p:spPr>
          <a:xfrm>
            <a:off x="3897732" y="679478"/>
            <a:ext cx="396034" cy="830264"/>
          </a:xfrm>
          <a:prstGeom prst="roundRect">
            <a:avLst>
              <a:gd name="adj" fmla="val 33699"/>
            </a:avLst>
          </a:prstGeom>
        </p:spPr>
        <p:style>
          <a:lnRef idx="2">
            <a:schemeClr val="accent6">
              <a:shade val="50000"/>
            </a:schemeClr>
          </a:lnRef>
          <a:fillRef idx="1">
            <a:schemeClr val="accent6"/>
          </a:fillRef>
          <a:effectRef idx="0">
            <a:schemeClr val="accent6"/>
          </a:effectRef>
          <a:fontRef idx="minor">
            <a:schemeClr val="lt1"/>
          </a:fontRef>
        </p:style>
        <p:txBody>
          <a:bodyPr vert="eaVert" wrap="square" lIns="36000" tIns="0" rIns="36000" bIns="0" anchor="ctr">
            <a:spAutoFit/>
          </a:bodyPr>
          <a:lstStyle/>
          <a:p>
            <a:pPr algn="ct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目  的</a:t>
            </a:r>
          </a:p>
        </p:txBody>
      </p:sp>
      <p:sp>
        <p:nvSpPr>
          <p:cNvPr id="51" name="スライド番号プレースホルダー 5"/>
          <p:cNvSpPr txBox="1">
            <a:spLocks noGrp="1"/>
          </p:cNvSpPr>
          <p:nvPr/>
        </p:nvSpPr>
        <p:spPr bwMode="auto">
          <a:xfrm>
            <a:off x="7594600" y="6381750"/>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eaLnBrk="1" hangingPunct="1">
              <a:spcBef>
                <a:spcPct val="0"/>
              </a:spcBef>
              <a:buFontTx/>
              <a:buNone/>
            </a:pPr>
            <a:endParaRPr kumimoji="0" lang="en-US" altLang="ja-JP" sz="1400" dirty="0"/>
          </a:p>
          <a:p>
            <a:pPr algn="r" eaLnBrk="1" hangingPunct="1">
              <a:spcBef>
                <a:spcPct val="0"/>
              </a:spcBef>
              <a:buFontTx/>
              <a:buNone/>
            </a:pPr>
            <a:fld id="{8C14C8A3-C00B-42E9-BEEA-EA7CD67956B6}" type="slidenum">
              <a:rPr kumimoji="0" lang="en-US" altLang="ja-JP" sz="1400"/>
              <a:pPr algn="r" eaLnBrk="1" hangingPunct="1">
                <a:spcBef>
                  <a:spcPct val="0"/>
                </a:spcBef>
                <a:buFontTx/>
                <a:buNone/>
              </a:pPr>
              <a:t>12</a:t>
            </a:fld>
            <a:endParaRPr kumimoji="0" lang="en-US" altLang="ja-JP" sz="1400" dirty="0"/>
          </a:p>
        </p:txBody>
      </p:sp>
      <p:sp>
        <p:nvSpPr>
          <p:cNvPr id="47" name="正方形/長方形 46"/>
          <p:cNvSpPr/>
          <p:nvPr/>
        </p:nvSpPr>
        <p:spPr>
          <a:xfrm>
            <a:off x="10800" y="10800"/>
            <a:ext cx="9878400" cy="468000"/>
          </a:xfrm>
          <a:prstGeom prst="rect">
            <a:avLst/>
          </a:prstGeom>
          <a:solidFill>
            <a:srgbClr val="FFF0E1"/>
          </a:solidFill>
          <a:ln w="381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algn="ctr"/>
            <a:r>
              <a:rPr lang="ja-JP" altLang="en-US" sz="1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a:t>
            </a:r>
            <a:r>
              <a:rPr lang="ja-JP" altLang="en-US" sz="19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ホームタウンプロジェクト</a:t>
            </a:r>
            <a:endParaRPr lang="ja-JP" altLang="en-US" sz="1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6660" name="Picture 5" descr="D:\まちだ\イラスト\IMG_059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70921" y="4768850"/>
            <a:ext cx="91440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046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27" name="スライド番号プレースホルダー 5"/>
          <p:cNvSpPr txBox="1">
            <a:spLocks noGrp="1"/>
          </p:cNvSpPr>
          <p:nvPr/>
        </p:nvSpPr>
        <p:spPr bwMode="auto">
          <a:xfrm>
            <a:off x="7594600" y="6416675"/>
            <a:ext cx="2311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endParaRPr kumimoji="0" lang="en-US" altLang="ja-JP" sz="1400" dirty="0">
              <a:latin typeface="Arial" pitchFamily="34" charset="0"/>
            </a:endParaRPr>
          </a:p>
          <a:p>
            <a:pPr algn="r" eaLnBrk="1" hangingPunct="1">
              <a:spcBef>
                <a:spcPct val="0"/>
              </a:spcBef>
              <a:buFontTx/>
              <a:buNone/>
            </a:pPr>
            <a:fld id="{891F7853-BCC1-4AEA-9098-9685604EB4E9}" type="slidenum">
              <a:rPr kumimoji="0" lang="en-US" altLang="ja-JP" sz="1400">
                <a:latin typeface="Arial" pitchFamily="34" charset="0"/>
              </a:rPr>
              <a:pPr algn="r" eaLnBrk="1" hangingPunct="1">
                <a:spcBef>
                  <a:spcPct val="0"/>
                </a:spcBef>
                <a:buFontTx/>
                <a:buNone/>
              </a:pPr>
              <a:t>13</a:t>
            </a:fld>
            <a:endParaRPr kumimoji="0" lang="en-US" altLang="ja-JP" sz="1400" dirty="0">
              <a:latin typeface="Arial" pitchFamily="34" charset="0"/>
            </a:endParaRPr>
          </a:p>
        </p:txBody>
      </p:sp>
      <p:sp>
        <p:nvSpPr>
          <p:cNvPr id="48" name="タイトル 1"/>
          <p:cNvSpPr>
            <a:spLocks noGrp="1"/>
          </p:cNvSpPr>
          <p:nvPr>
            <p:ph type="title"/>
          </p:nvPr>
        </p:nvSpPr>
        <p:spPr>
          <a:xfrm>
            <a:off x="18000" y="19716"/>
            <a:ext cx="9878400" cy="475200"/>
          </a:xfrm>
          <a:solidFill>
            <a:srgbClr val="FFF0E1"/>
          </a:solidFill>
          <a:ln w="381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tIns="72000" bIns="0" anchor="ctr">
            <a:normAutofit/>
          </a:bodyPr>
          <a:lstStyle/>
          <a:p>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「プロボノ」による支援（平成</a:t>
            </a:r>
            <a:r>
              <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986369926"/>
              </p:ext>
            </p:extLst>
          </p:nvPr>
        </p:nvGraphicFramePr>
        <p:xfrm>
          <a:off x="54724" y="980728"/>
          <a:ext cx="4836951" cy="3708400"/>
        </p:xfrm>
        <a:graphic>
          <a:graphicData uri="http://schemas.openxmlformats.org/drawingml/2006/table">
            <a:tbl>
              <a:tblPr firstRow="1" bandRow="1">
                <a:tableStyleId>{5C22544A-7EE6-4342-B048-85BDC9FD1C3A}</a:tableStyleId>
              </a:tblPr>
              <a:tblGrid>
                <a:gridCol w="681800"/>
                <a:gridCol w="2486552"/>
                <a:gridCol w="1668599"/>
              </a:tblGrid>
              <a:tr h="370840">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墨田区 </a:t>
                      </a:r>
                    </a:p>
                  </a:txBody>
                  <a:tcPr marL="36000" marR="36000" marT="0" marB="0" anchor="ctr"/>
                </a:tc>
                <a:tc>
                  <a:txBody>
                    <a:bodyPr/>
                    <a:lstStyle/>
                    <a:p>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太壱みまもりネットワーク</a:t>
                      </a:r>
                      <a:endParaRPr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ウェブサイト</a:t>
                      </a:r>
                    </a:p>
                  </a:txBody>
                  <a:tcPr marL="36000" marR="36000" marT="0" marB="0" anchor="ctr"/>
                </a:tc>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見守りネット・結サポートセンター</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板橋区</a:t>
                      </a:r>
                    </a:p>
                  </a:txBody>
                  <a:tcPr marL="36000" marR="36000" marT="0" marB="0" anchor="ctr"/>
                </a:tc>
                <a:tc>
                  <a:txBody>
                    <a:bodyPr/>
                    <a:lstStyle/>
                    <a:p>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たまりば・とうしん</a:t>
                      </a:r>
                      <a:endParaRPr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zh-TW" altLang="en-US" sz="1200" dirty="0">
                          <a:latin typeface="Meiryo UI" panose="020B0604030504040204" pitchFamily="50" charset="-128"/>
                          <a:ea typeface="Meiryo UI" panose="020B0604030504040204" pitchFamily="50" charset="-128"/>
                          <a:cs typeface="Meiryo UI" panose="020B0604030504040204" pitchFamily="50" charset="-128"/>
                        </a:rPr>
                        <a:t>事業計画立案</a:t>
                      </a:r>
                    </a:p>
                  </a:txBody>
                  <a:tcPr marL="36000" marR="36000" marT="0" marB="0" anchor="ctr"/>
                </a:tc>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文京区</a:t>
                      </a:r>
                    </a:p>
                  </a:txBody>
                  <a:tcPr marL="36000" marR="36000" marT="0" marB="0" anchor="ctr"/>
                </a:tc>
                <a:tc>
                  <a:txBody>
                    <a:bodyPr/>
                    <a:lstStyle/>
                    <a:p>
                      <a:r>
                        <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法人 風の</a:t>
                      </a:r>
                      <a:r>
                        <a:rPr lang="ja-JP" altLang="en-US" sz="1200" u="none" dirty="0" err="1" smtClean="0">
                          <a:latin typeface="Meiryo UI" panose="020B0604030504040204" pitchFamily="50" charset="-128"/>
                          <a:ea typeface="Meiryo UI" panose="020B0604030504040204" pitchFamily="50" charset="-128"/>
                          <a:cs typeface="Meiryo UI" panose="020B0604030504040204" pitchFamily="50" charset="-128"/>
                        </a:rPr>
                        <a:t>やすみば</a:t>
                      </a:r>
                      <a:endPar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a:latin typeface="Meiryo UI" panose="020B0604030504040204" pitchFamily="50" charset="-128"/>
                          <a:ea typeface="Meiryo UI" panose="020B0604030504040204" pitchFamily="50" charset="-128"/>
                          <a:cs typeface="Meiryo UI" panose="020B0604030504040204" pitchFamily="50" charset="-128"/>
                        </a:rPr>
                        <a:t>印刷物</a:t>
                      </a:r>
                    </a:p>
                  </a:txBody>
                  <a:tcPr marL="36000" marR="36000" marT="0" marB="0" anchor="ctr"/>
                </a:tc>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荒川区</a:t>
                      </a:r>
                    </a:p>
                  </a:txBody>
                  <a:tcPr marL="36000" marR="36000" marT="0" marB="0" anchor="ctr"/>
                </a:tc>
                <a:tc>
                  <a:txBody>
                    <a:bodyPr/>
                    <a:lstStyle/>
                    <a:p>
                      <a:r>
                        <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法人 荒川区高年者クラブ連合会</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足立区</a:t>
                      </a:r>
                    </a:p>
                  </a:txBody>
                  <a:tcPr marL="36000" marR="36000" marT="0" marB="0" anchor="ctr"/>
                </a:tc>
                <a:tc>
                  <a:txBody>
                    <a:bodyPr/>
                    <a:lstStyle/>
                    <a:p>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梅島うたの会</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映像</a:t>
                      </a:r>
                    </a:p>
                  </a:txBody>
                  <a:tcPr marL="36000" marR="36000" marT="0" marB="0" anchor="ctr"/>
                </a:tc>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多摩市</a:t>
                      </a:r>
                    </a:p>
                  </a:txBody>
                  <a:tcPr marL="36000" marR="36000" marT="0" marB="0" anchor="ctr"/>
                </a:tc>
                <a:tc>
                  <a:txBody>
                    <a:bodyPr/>
                    <a:lstStyle/>
                    <a:p>
                      <a:r>
                        <a:rPr lang="zh-CN" altLang="en-US" sz="1200" u="none" dirty="0" smtClean="0">
                          <a:latin typeface="Meiryo UI" panose="020B0604030504040204" pitchFamily="50" charset="-128"/>
                          <a:ea typeface="Meiryo UI" panose="020B0604030504040204" pitchFamily="50" charset="-128"/>
                          <a:cs typeface="Meiryo UI" panose="020B0604030504040204" pitchFamily="50" charset="-128"/>
                        </a:rPr>
                        <a:t>社会福祉法人</a:t>
                      </a:r>
                      <a:r>
                        <a:rPr lang="zh-CN" altLang="en-US" sz="1200" u="none" baseline="0" dirty="0" smtClean="0">
                          <a:latin typeface="Meiryo UI" panose="020B0604030504040204" pitchFamily="50" charset="-128"/>
                          <a:ea typeface="Meiryo UI" panose="020B0604030504040204" pitchFamily="50" charset="-128"/>
                          <a:cs typeface="Meiryo UI" panose="020B0604030504040204" pitchFamily="50" charset="-128"/>
                        </a:rPr>
                        <a:t> </a:t>
                      </a:r>
                      <a:r>
                        <a:rPr lang="zh-CN" altLang="en-US" sz="1200" u="none" dirty="0" smtClean="0">
                          <a:latin typeface="Meiryo UI" panose="020B0604030504040204" pitchFamily="50" charset="-128"/>
                          <a:ea typeface="Meiryo UI" panose="020B0604030504040204" pitchFamily="50" charset="-128"/>
                          <a:cs typeface="Meiryo UI" panose="020B0604030504040204" pitchFamily="50" charset="-128"/>
                        </a:rPr>
                        <a:t>楽友会</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稲城市</a:t>
                      </a:r>
                    </a:p>
                  </a:txBody>
                  <a:tcPr marL="36000" marR="36000" marT="0" marB="0" anchor="ctr"/>
                </a:tc>
                <a:tc>
                  <a:txBody>
                    <a:bodyPr/>
                    <a:lstStyle/>
                    <a:p>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矢野口地区介護予防ラジオ体操会</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事業評価</a:t>
                      </a:r>
                    </a:p>
                  </a:txBody>
                  <a:tcPr marL="36000" marR="36000" marT="0" marB="0" anchor="ctr"/>
                </a:tc>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豊島区</a:t>
                      </a:r>
                    </a:p>
                  </a:txBody>
                  <a:tcPr marL="36000" marR="36000" marT="0" marB="0" anchor="ctr"/>
                </a:tc>
                <a:tc>
                  <a:txBody>
                    <a:bodyPr/>
                    <a:lstStyle/>
                    <a:p>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楽の会リーラ</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tr>
            </a:tbl>
          </a:graphicData>
        </a:graphic>
      </p:graphicFrame>
      <p:graphicFrame>
        <p:nvGraphicFramePr>
          <p:cNvPr id="57" name="コンテンツ プレースホルダー 3"/>
          <p:cNvGraphicFramePr>
            <a:graphicFrameLocks noGrp="1"/>
          </p:cNvGraphicFramePr>
          <p:nvPr>
            <p:ph idx="4294967295"/>
            <p:extLst>
              <p:ext uri="{D42A27DB-BD31-4B8C-83A1-F6EECF244321}">
                <p14:modId xmlns:p14="http://schemas.microsoft.com/office/powerpoint/2010/main" val="1008106011"/>
              </p:ext>
            </p:extLst>
          </p:nvPr>
        </p:nvGraphicFramePr>
        <p:xfrm>
          <a:off x="5068888" y="981075"/>
          <a:ext cx="4837552" cy="5857240"/>
        </p:xfrm>
        <a:graphic>
          <a:graphicData uri="http://schemas.openxmlformats.org/drawingml/2006/table">
            <a:tbl>
              <a:tblPr firstRow="1" bandRow="1">
                <a:tableStyleId>{5C22544A-7EE6-4342-B048-85BDC9FD1C3A}</a:tableStyleId>
              </a:tblPr>
              <a:tblGrid>
                <a:gridCol w="682699"/>
                <a:gridCol w="2544353"/>
                <a:gridCol w="1610500"/>
              </a:tblGrid>
              <a:tr h="370840">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狛江市</a:t>
                      </a:r>
                    </a:p>
                  </a:txBody>
                  <a:tcPr marL="36000" marR="36000" marT="0" marB="0" anchor="ctr"/>
                </a:tc>
                <a:tc>
                  <a:txBody>
                    <a:bodyPr/>
                    <a:lstStyle/>
                    <a:p>
                      <a:pPr marL="0" algn="l" defTabSz="914400" rtl="0" eaLnBrk="1" latinLnBrk="0" hangingPunct="1"/>
                      <a:r>
                        <a:rPr kumimoji="1" lang="en-US" altLang="ja-JP"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a:t>
                      </a:r>
                      <a:r>
                        <a:rPr kumimoji="1" lang="ja-JP" altLang="en-US" sz="1200" kern="1200" dirty="0" err="1"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むべの</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会</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中高年ミュージカルパフォーマンスグループ　たっきぃ</a:t>
                      </a:r>
                    </a:p>
                  </a:txBody>
                  <a:tcPr marL="36000" marR="36000" marT="0" marB="0" anchor="ctr"/>
                </a:tc>
                <a:tc>
                  <a:txBody>
                    <a:bodyPr/>
                    <a:lstStyle/>
                    <a:p>
                      <a:pPr marL="0" algn="l" defTabSz="914400" rtl="0" eaLnBrk="1" latinLnBrk="0" hangingPunct="1"/>
                      <a:r>
                        <a:rPr kumimoji="1" 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pPr marL="0" algn="l" defTabSz="914400" rtl="0" eaLnBrk="1" latinLnBrk="0" hangingPunct="1"/>
                      <a:r>
                        <a:rPr kumimoji="1" lang="en-US" altLang="ja-JP"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a:t>
                      </a:r>
                      <a:r>
                        <a:rPr kumimoji="1" lang="ja-JP" altLang="en-US" sz="1200" kern="120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トモニ</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子育て交流ひろば立川おもちゃ図書館</a:t>
                      </a:r>
                      <a:r>
                        <a:rPr kumimoji="1" lang="ja-JP" altLang="en-US" sz="1200" kern="1200" dirty="0" err="1"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ぱれっ</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と</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日野市</a:t>
                      </a:r>
                    </a:p>
                  </a:txBody>
                  <a:tcPr marL="36000" marR="36000" marT="0" marB="0" anchor="ctr"/>
                </a:tc>
                <a:tc>
                  <a:txBody>
                    <a:bodyPr/>
                    <a:lstStyle/>
                    <a:p>
                      <a:pPr marL="0" algn="l" defTabSz="914400" rtl="0" eaLnBrk="1" latinLnBrk="0" hangingPunct="1"/>
                      <a:r>
                        <a:rPr kumimoji="1" lang="en-US" altLang="ja-JP"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a:t>
                      </a:r>
                      <a:r>
                        <a:rPr kumimoji="1" lang="ja-JP" altLang="en-US" sz="1200" kern="1200" dirty="0" err="1"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ひの</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市民活動団体連絡会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八王子市</a:t>
                      </a: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八王子高齢者活動コーディネーター会</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中野区</a:t>
                      </a: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新井の介護を考える会</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北区</a:t>
                      </a:r>
                    </a:p>
                  </a:txBody>
                  <a:tcPr marL="36000" marR="36000" marT="0" marB="0" anchor="ctr"/>
                </a:tc>
                <a:tc>
                  <a:txBody>
                    <a:bodyPr/>
                    <a:lstStyle/>
                    <a:p>
                      <a:pPr marL="0" algn="l" defTabSz="914400" rtl="0" eaLnBrk="1" latinLnBrk="0" hangingPunct="1"/>
                      <a:r>
                        <a:rPr kumimoji="1" lang="en-US" altLang="ja-JP"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北区精神障害者を守る家族会　飛鳥会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港区</a:t>
                      </a:r>
                    </a:p>
                  </a:txBody>
                  <a:tcPr marL="36000" marR="36000" marT="0" marB="0" anchor="ctr"/>
                </a:tc>
                <a:tc>
                  <a:txBody>
                    <a:bodyPr/>
                    <a:lstStyle/>
                    <a:p>
                      <a:pPr marL="0" algn="l" defTabSz="914400" rtl="0" eaLnBrk="1" latinLnBrk="0" hangingPunct="1"/>
                      <a:r>
                        <a:rPr kumimoji="1" lang="en-US" altLang="ja-JP"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プラチナ美容塾</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大田区</a:t>
                      </a: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社会福祉法人 大洋社　ひまわり苑</a:t>
                      </a:r>
                    </a:p>
                  </a:txBody>
                  <a:tcPr marL="36000" marR="36000" marT="0" marB="0" anchor="ctr"/>
                </a:tc>
                <a:tc>
                  <a:txBody>
                    <a:bodyPr/>
                    <a:lstStyle/>
                    <a:p>
                      <a:pPr marL="0" algn="l" defTabSz="914400" rtl="0" eaLnBrk="1" latinLnBrk="0" hangingPunct="1"/>
                      <a:r>
                        <a:rPr kumimoji="1" 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江戸川区</a:t>
                      </a:r>
                    </a:p>
                  </a:txBody>
                  <a:tcPr marL="36000" marR="36000" marT="0" marB="0" anchor="ctr"/>
                </a:tc>
                <a:tc>
                  <a:txBody>
                    <a:bodyPr/>
                    <a:lstStyle/>
                    <a:p>
                      <a:pPr marL="0" algn="l" defTabSz="914400" rtl="0" eaLnBrk="1" latinLnBrk="0" hangingPunct="1"/>
                      <a:r>
                        <a:rPr kumimoji="1" lang="en-US" altLang="ja-JP" sz="1200" kern="1200" spc="-4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spc="-4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江戸川・地域・共生を考える会</a:t>
                      </a:r>
                      <a:endParaRPr kumimoji="1" lang="ja-JP" altLang="en-US" sz="1200" kern="1200" spc="-4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品川区</a:t>
                      </a: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街のお助け隊コンセルジュ</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豊島区</a:t>
                      </a: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要町あさやけ子ども食堂</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渋谷区</a:t>
                      </a:r>
                    </a:p>
                  </a:txBody>
                  <a:tcPr marL="36000" marR="36000" marT="0" marB="0" anchor="ctr"/>
                </a:tc>
                <a:tc>
                  <a:txBody>
                    <a:bodyPr/>
                    <a:lstStyle/>
                    <a:p>
                      <a:pPr marL="0" algn="l" defTabSz="914400" rtl="0" eaLnBrk="1" latinLnBrk="0" hangingPunct="1"/>
                      <a:r>
                        <a:rPr kumimoji="1" lang="zh-CN"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初台生活学校</a:t>
                      </a:r>
                      <a:endParaRPr kumimoji="1" lang="zh-CN"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spc="-7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プレゼンテーション資料作成</a:t>
                      </a:r>
                    </a:p>
                  </a:txBody>
                  <a:tcPr marL="36000" marR="36000" marT="0" marB="0" anchor="ctr"/>
                </a:tc>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三鷹市</a:t>
                      </a:r>
                    </a:p>
                  </a:txBody>
                  <a:tcPr marL="36000" marR="36000" marT="0" marB="0" anchor="ctr"/>
                </a:tc>
                <a:tc>
                  <a:txBody>
                    <a:bodyPr/>
                    <a:lstStyle/>
                    <a:p>
                      <a:pPr marL="0" algn="l" defTabSz="914400" rtl="0" eaLnBrk="1" latinLnBrk="0" hangingPunct="1"/>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みたか・みんなの広場</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パンフレット制作</a:t>
                      </a:r>
                    </a:p>
                  </a:txBody>
                  <a:tcPr marL="36000" marR="36000" marT="0" marB="0" anchor="ctr"/>
                </a:tc>
              </a:tr>
            </a:tbl>
          </a:graphicData>
        </a:graphic>
      </p:graphicFrame>
      <p:sp>
        <p:nvSpPr>
          <p:cNvPr id="53" name="角丸四角形 52"/>
          <p:cNvSpPr/>
          <p:nvPr/>
        </p:nvSpPr>
        <p:spPr>
          <a:xfrm>
            <a:off x="54724" y="561696"/>
            <a:ext cx="3372375"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tIns="72000" bIns="0" anchor="ctr"/>
          <a:lstStyle/>
          <a:p>
            <a:pPr algn="ctr">
              <a:defRPr/>
            </a:pPr>
            <a:r>
              <a:rPr lang="ja-JP" altLang="en-US" sz="1600" b="1" dirty="0">
                <a:solidFill>
                  <a:schemeClr val="tx1"/>
                </a:solidFill>
                <a:latin typeface="メイリオ" pitchFamily="50" charset="-128"/>
                <a:ea typeface="メイリオ" pitchFamily="50" charset="-128"/>
              </a:rPr>
              <a:t>長期プロジェクト（</a:t>
            </a:r>
            <a:r>
              <a:rPr lang="en-US" altLang="ja-JP" sz="1600" b="1" dirty="0">
                <a:solidFill>
                  <a:schemeClr val="tx1"/>
                </a:solidFill>
                <a:latin typeface="メイリオ" pitchFamily="50" charset="-128"/>
                <a:ea typeface="メイリオ" pitchFamily="50" charset="-128"/>
              </a:rPr>
              <a:t>3</a:t>
            </a:r>
            <a:r>
              <a:rPr lang="ja-JP" altLang="en-US" sz="1600" b="1" dirty="0">
                <a:solidFill>
                  <a:schemeClr val="tx1"/>
                </a:solidFill>
                <a:latin typeface="メイリオ" pitchFamily="50" charset="-128"/>
                <a:ea typeface="メイリオ" pitchFamily="50" charset="-128"/>
              </a:rPr>
              <a:t>～</a:t>
            </a:r>
            <a:r>
              <a:rPr lang="en-US" altLang="ja-JP" sz="1600" b="1" dirty="0">
                <a:solidFill>
                  <a:schemeClr val="tx1"/>
                </a:solidFill>
                <a:latin typeface="メイリオ" pitchFamily="50" charset="-128"/>
                <a:ea typeface="メイリオ" pitchFamily="50" charset="-128"/>
              </a:rPr>
              <a:t>6</a:t>
            </a:r>
            <a:r>
              <a:rPr lang="ja-JP" altLang="en-US" sz="1600" b="1" dirty="0">
                <a:solidFill>
                  <a:schemeClr val="tx1"/>
                </a:solidFill>
                <a:latin typeface="メイリオ" pitchFamily="50" charset="-128"/>
                <a:ea typeface="メイリオ" pitchFamily="50" charset="-128"/>
              </a:rPr>
              <a:t>か月）</a:t>
            </a:r>
            <a:endParaRPr lang="en-US" altLang="ja-JP" sz="1100" b="1" dirty="0">
              <a:solidFill>
                <a:schemeClr val="tx1"/>
              </a:solidFill>
              <a:latin typeface="メイリオ" pitchFamily="50" charset="-128"/>
              <a:ea typeface="メイリオ" pitchFamily="50" charset="-128"/>
            </a:endParaRPr>
          </a:p>
        </p:txBody>
      </p:sp>
      <p:sp>
        <p:nvSpPr>
          <p:cNvPr id="61" name="角丸四角形 60"/>
          <p:cNvSpPr/>
          <p:nvPr/>
        </p:nvSpPr>
        <p:spPr>
          <a:xfrm>
            <a:off x="5008855" y="561696"/>
            <a:ext cx="2952328"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tIns="72000" bIns="0" anchor="ctr"/>
          <a:lstStyle/>
          <a:p>
            <a:pPr algn="ctr">
              <a:defRPr/>
            </a:pPr>
            <a:r>
              <a:rPr lang="ja-JP" altLang="en-US" sz="1600" b="1" dirty="0">
                <a:solidFill>
                  <a:schemeClr val="tx1"/>
                </a:solidFill>
                <a:latin typeface="メイリオ" pitchFamily="50" charset="-128"/>
                <a:ea typeface="メイリオ" pitchFamily="50" charset="-128"/>
              </a:rPr>
              <a:t>短期プロジェクト（</a:t>
            </a:r>
            <a:r>
              <a:rPr lang="en-US" altLang="ja-JP" sz="1600" b="1" dirty="0">
                <a:solidFill>
                  <a:schemeClr val="tx1"/>
                </a:solidFill>
                <a:latin typeface="メイリオ" pitchFamily="50" charset="-128"/>
                <a:ea typeface="メイリオ" pitchFamily="50" charset="-128"/>
              </a:rPr>
              <a:t>1</a:t>
            </a:r>
            <a:r>
              <a:rPr lang="ja-JP" altLang="en-US" sz="1600" b="1" dirty="0">
                <a:solidFill>
                  <a:schemeClr val="tx1"/>
                </a:solidFill>
                <a:latin typeface="メイリオ" pitchFamily="50" charset="-128"/>
                <a:ea typeface="メイリオ" pitchFamily="50" charset="-128"/>
              </a:rPr>
              <a:t>日）</a:t>
            </a:r>
            <a:endParaRPr lang="en-US" altLang="ja-JP" sz="1100" b="1" dirty="0">
              <a:solidFill>
                <a:schemeClr val="tx1"/>
              </a:solidFill>
              <a:latin typeface="メイリオ" pitchFamily="50" charset="-128"/>
              <a:ea typeface="メイリオ" pitchFamily="50" charset="-128"/>
            </a:endParaRPr>
          </a:p>
        </p:txBody>
      </p:sp>
      <p:sp>
        <p:nvSpPr>
          <p:cNvPr id="62" name="角丸四角形 61"/>
          <p:cNvSpPr/>
          <p:nvPr/>
        </p:nvSpPr>
        <p:spPr>
          <a:xfrm>
            <a:off x="704528" y="5373216"/>
            <a:ext cx="3166011" cy="1043459"/>
          </a:xfrm>
          <a:prstGeom prst="roundRect">
            <a:avLst>
              <a:gd name="adj" fmla="val 5007"/>
            </a:avLst>
          </a:prstGeom>
          <a:solidFill>
            <a:schemeClr val="bg2"/>
          </a:solidFill>
          <a:ln/>
        </p:spPr>
        <p:style>
          <a:lnRef idx="0">
            <a:schemeClr val="accent3"/>
          </a:lnRef>
          <a:fillRef idx="3">
            <a:schemeClr val="accent3"/>
          </a:fillRef>
          <a:effectRef idx="3">
            <a:schemeClr val="accent3"/>
          </a:effectRef>
          <a:fontRef idx="minor">
            <a:schemeClr val="lt1"/>
          </a:fontRef>
        </p:style>
        <p:txBody>
          <a:bodyPr anchor="ctr"/>
          <a:lstStyle/>
          <a:p>
            <a:pPr>
              <a:tabLst>
                <a:tab pos="2876550" algn="r"/>
              </a:tabLst>
              <a:defRPr/>
            </a:pPr>
            <a:r>
              <a:rPr lang="ja-JP" altLang="en-US" sz="1600" b="1" dirty="0" smtClean="0">
                <a:solidFill>
                  <a:schemeClr val="tx1"/>
                </a:solidFill>
                <a:latin typeface="メイリオ" pitchFamily="50" charset="-128"/>
                <a:ea typeface="メイリオ" pitchFamily="50" charset="-128"/>
                <a:cs typeface="メイリオ" pitchFamily="50" charset="-128"/>
              </a:rPr>
              <a:t>　長期プロジェクト</a:t>
            </a:r>
            <a:r>
              <a:rPr lang="en-US" altLang="ja-JP" sz="1600" b="1" dirty="0" smtClean="0">
                <a:solidFill>
                  <a:schemeClr val="tx1"/>
                </a:solidFill>
                <a:latin typeface="メイリオ" pitchFamily="50" charset="-128"/>
                <a:ea typeface="メイリオ" pitchFamily="50" charset="-128"/>
                <a:cs typeface="メイリオ" pitchFamily="50" charset="-128"/>
              </a:rPr>
              <a:t>	9</a:t>
            </a:r>
            <a:r>
              <a:rPr lang="ja-JP" altLang="en-US" sz="1600" b="1" dirty="0" smtClean="0">
                <a:solidFill>
                  <a:schemeClr val="tx1"/>
                </a:solidFill>
                <a:latin typeface="メイリオ" pitchFamily="50" charset="-128"/>
                <a:ea typeface="メイリオ" pitchFamily="50" charset="-128"/>
                <a:cs typeface="メイリオ" pitchFamily="50" charset="-128"/>
              </a:rPr>
              <a:t>団体</a:t>
            </a:r>
            <a:endParaRPr lang="en-US" altLang="ja-JP" sz="1600" b="1" dirty="0" smtClean="0">
              <a:solidFill>
                <a:schemeClr val="tx1"/>
              </a:solidFill>
              <a:latin typeface="メイリオ" pitchFamily="50" charset="-128"/>
              <a:ea typeface="メイリオ" pitchFamily="50" charset="-128"/>
              <a:cs typeface="メイリオ" pitchFamily="50" charset="-128"/>
            </a:endParaRPr>
          </a:p>
          <a:p>
            <a:pPr>
              <a:tabLst>
                <a:tab pos="2876550" algn="r"/>
              </a:tabLst>
              <a:defRPr/>
            </a:pPr>
            <a:r>
              <a:rPr lang="ja-JP" altLang="en-US" sz="1600" b="1" dirty="0" smtClean="0">
                <a:solidFill>
                  <a:schemeClr val="tx1"/>
                </a:solidFill>
                <a:latin typeface="メイリオ" pitchFamily="50" charset="-128"/>
                <a:ea typeface="メイリオ" pitchFamily="50" charset="-128"/>
                <a:cs typeface="メイリオ" pitchFamily="50" charset="-128"/>
              </a:rPr>
              <a:t>　短期プロジェクト</a:t>
            </a:r>
            <a:r>
              <a:rPr lang="en-US" altLang="ja-JP" sz="1600" b="1" dirty="0" smtClean="0">
                <a:solidFill>
                  <a:schemeClr val="tx1"/>
                </a:solidFill>
                <a:latin typeface="メイリオ" pitchFamily="50" charset="-128"/>
                <a:ea typeface="メイリオ" pitchFamily="50" charset="-128"/>
                <a:cs typeface="メイリオ" pitchFamily="50" charset="-128"/>
              </a:rPr>
              <a:t>	15</a:t>
            </a:r>
            <a:r>
              <a:rPr lang="ja-JP" altLang="en-US" sz="1600" b="1" dirty="0" smtClean="0">
                <a:solidFill>
                  <a:schemeClr val="tx1"/>
                </a:solidFill>
                <a:latin typeface="メイリオ" pitchFamily="50" charset="-128"/>
                <a:ea typeface="メイリオ" pitchFamily="50" charset="-128"/>
                <a:cs typeface="メイリオ" pitchFamily="50" charset="-128"/>
              </a:rPr>
              <a:t>団体</a:t>
            </a:r>
            <a:endParaRPr lang="en-US" altLang="ja-JP" sz="1600" b="1" dirty="0" smtClean="0">
              <a:solidFill>
                <a:schemeClr val="tx1"/>
              </a:solidFill>
              <a:latin typeface="メイリオ" pitchFamily="50" charset="-128"/>
              <a:ea typeface="メイリオ" pitchFamily="50" charset="-128"/>
              <a:cs typeface="メイリオ" pitchFamily="50" charset="-128"/>
            </a:endParaRPr>
          </a:p>
          <a:p>
            <a:pPr>
              <a:spcBef>
                <a:spcPts val="600"/>
              </a:spcBef>
              <a:tabLst>
                <a:tab pos="2876550" algn="r"/>
              </a:tabLst>
              <a:defRPr/>
            </a:pPr>
            <a:r>
              <a:rPr lang="en-US" altLang="ja-JP" sz="1600" b="1" dirty="0" smtClean="0">
                <a:solidFill>
                  <a:schemeClr val="tx1"/>
                </a:solidFill>
                <a:latin typeface="メイリオ" pitchFamily="50" charset="-128"/>
                <a:ea typeface="メイリオ" pitchFamily="50" charset="-128"/>
                <a:cs typeface="メイリオ" pitchFamily="50" charset="-128"/>
              </a:rPr>
              <a:t>	</a:t>
            </a:r>
            <a:r>
              <a:rPr lang="ja-JP" altLang="en-US" sz="1600" b="1" dirty="0" smtClean="0">
                <a:solidFill>
                  <a:schemeClr val="tx1"/>
                </a:solidFill>
                <a:latin typeface="メイリオ" pitchFamily="50" charset="-128"/>
                <a:ea typeface="メイリオ" pitchFamily="50" charset="-128"/>
                <a:cs typeface="メイリオ" pitchFamily="50" charset="-128"/>
              </a:rPr>
              <a:t>計　　　　　</a:t>
            </a:r>
            <a:r>
              <a:rPr lang="en-US" altLang="ja-JP" sz="1600" b="1" dirty="0" smtClean="0">
                <a:solidFill>
                  <a:schemeClr val="tx1"/>
                </a:solidFill>
                <a:latin typeface="メイリオ" pitchFamily="50" charset="-128"/>
                <a:ea typeface="メイリオ" pitchFamily="50" charset="-128"/>
                <a:cs typeface="メイリオ" pitchFamily="50" charset="-128"/>
              </a:rPr>
              <a:t>24</a:t>
            </a:r>
            <a:r>
              <a:rPr lang="ja-JP" altLang="en-US" sz="1600" b="1" dirty="0" smtClean="0">
                <a:solidFill>
                  <a:schemeClr val="tx1"/>
                </a:solidFill>
                <a:latin typeface="メイリオ" pitchFamily="50" charset="-128"/>
                <a:ea typeface="メイリオ" pitchFamily="50" charset="-128"/>
                <a:cs typeface="メイリオ" pitchFamily="50" charset="-128"/>
              </a:rPr>
              <a:t>団体</a:t>
            </a:r>
            <a:endParaRPr lang="ja-JP" altLang="en-US" sz="1200" dirty="0">
              <a:solidFill>
                <a:schemeClr val="tx1"/>
              </a:solidFill>
              <a:latin typeface="メイリオ" pitchFamily="50" charset="-128"/>
              <a:ea typeface="メイリオ" pitchFamily="50" charset="-128"/>
              <a:cs typeface="メイリオ" pitchFamily="50" charset="-128"/>
            </a:endParaRPr>
          </a:p>
        </p:txBody>
      </p:sp>
      <p:cxnSp>
        <p:nvCxnSpPr>
          <p:cNvPr id="11" name="直線コネクタ 10"/>
          <p:cNvCxnSpPr/>
          <p:nvPr/>
        </p:nvCxnSpPr>
        <p:spPr>
          <a:xfrm>
            <a:off x="979544" y="5991792"/>
            <a:ext cx="273630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スライド番号プレースホルダー 5"/>
          <p:cNvSpPr txBox="1">
            <a:spLocks noGrp="1"/>
          </p:cNvSpPr>
          <p:nvPr/>
        </p:nvSpPr>
        <p:spPr bwMode="auto">
          <a:xfrm>
            <a:off x="7594600" y="6381750"/>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eaLnBrk="1" hangingPunct="1">
              <a:spcBef>
                <a:spcPct val="0"/>
              </a:spcBef>
              <a:buFontTx/>
              <a:buNone/>
            </a:pPr>
            <a:endParaRPr kumimoji="0" lang="en-US" altLang="ja-JP" sz="1400" dirty="0"/>
          </a:p>
          <a:p>
            <a:pPr algn="r" eaLnBrk="1" hangingPunct="1">
              <a:spcBef>
                <a:spcPct val="0"/>
              </a:spcBef>
              <a:buFontTx/>
              <a:buNone/>
            </a:pPr>
            <a:fld id="{8C14C8A3-C00B-42E9-BEEA-EA7CD67956B6}" type="slidenum">
              <a:rPr kumimoji="0" lang="en-US" altLang="ja-JP" sz="1400"/>
              <a:pPr algn="r" eaLnBrk="1" hangingPunct="1">
                <a:spcBef>
                  <a:spcPct val="0"/>
                </a:spcBef>
                <a:buFontTx/>
                <a:buNone/>
              </a:pPr>
              <a:t>13</a:t>
            </a:fld>
            <a:endParaRPr kumimoji="0" lang="en-US" altLang="ja-JP" sz="1400" dirty="0"/>
          </a:p>
        </p:txBody>
      </p:sp>
    </p:spTree>
    <p:extLst>
      <p:ext uri="{BB962C8B-B14F-4D97-AF65-F5344CB8AC3E}">
        <p14:creationId xmlns:p14="http://schemas.microsoft.com/office/powerpoint/2010/main" val="2293643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8000" y="19716"/>
            <a:ext cx="9878400" cy="475200"/>
          </a:xfrm>
          <a:solidFill>
            <a:srgbClr val="FFF0E1"/>
          </a:solidFill>
          <a:ln w="38100" cap="flat" cmpd="sng" algn="ctr">
            <a:solidFill>
              <a:srgbClr val="FF75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72000" rIns="91440" bIns="0" rtlCol="0" anchor="ctr">
            <a:normAutofit/>
          </a:bodyPr>
          <a:lstStyle/>
          <a:p>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「プロボノ」による支援（平成</a:t>
            </a:r>
            <a: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7" name="コンテンツ プレースホルダー 3"/>
          <p:cNvGraphicFramePr>
            <a:graphicFrameLocks noGrp="1"/>
          </p:cNvGraphicFramePr>
          <p:nvPr>
            <p:ph idx="1"/>
            <p:extLst>
              <p:ext uri="{D42A27DB-BD31-4B8C-83A1-F6EECF244321}">
                <p14:modId xmlns:p14="http://schemas.microsoft.com/office/powerpoint/2010/main" val="3558295922"/>
              </p:ext>
            </p:extLst>
          </p:nvPr>
        </p:nvGraphicFramePr>
        <p:xfrm>
          <a:off x="54724" y="981874"/>
          <a:ext cx="4837112" cy="5306321"/>
        </p:xfrm>
        <a:graphic>
          <a:graphicData uri="http://schemas.openxmlformats.org/drawingml/2006/table">
            <a:tbl>
              <a:tblPr firstRow="1" bandRow="1">
                <a:tableStyleId>{5C22544A-7EE6-4342-B048-85BDC9FD1C3A}</a:tableStyleId>
              </a:tblPr>
              <a:tblGrid>
                <a:gridCol w="682637">
                  <a:extLst>
                    <a:ext uri="{9D8B030D-6E8A-4147-A177-3AD203B41FA5}"/>
                  </a:extLst>
                </a:gridCol>
                <a:gridCol w="2544121">
                  <a:extLst>
                    <a:ext uri="{9D8B030D-6E8A-4147-A177-3AD203B41FA5}"/>
                  </a:extLst>
                </a:gridCol>
                <a:gridCol w="1610354">
                  <a:extLst>
                    <a:ext uri="{9D8B030D-6E8A-4147-A177-3AD203B41FA5}"/>
                  </a:extLst>
                </a:gridCol>
              </a:tblGrid>
              <a:tr h="368765">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三鷹市</a:t>
                      </a:r>
                    </a:p>
                  </a:txBody>
                  <a:tcPr marL="36000" marR="3600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日本シニアジョブクラブ</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映像制作</a:t>
                      </a:r>
                    </a:p>
                  </a:txBody>
                  <a:tcPr marL="36000" marR="36000" marT="0" marB="0" anchor="ctr"/>
                </a:tc>
                <a:extLst>
                  <a:ext uri="{0D108BD9-81ED-4DB2-BD59-A6C34878D82A}"/>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大田区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社会福祉法人　大洋社　ひまわり苑</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運営マニュアル作成</a:t>
                      </a:r>
                    </a:p>
                  </a:txBody>
                  <a:tcPr marL="36000" marR="36000" marT="0" marB="0" anchor="ctr"/>
                </a:tc>
                <a:extLst>
                  <a:ext uri="{0D108BD9-81ED-4DB2-BD59-A6C34878D82A}"/>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p>
                  </a:txBody>
                  <a:tcPr marL="36000" marR="36000" marT="0" marB="0" anchor="ctr"/>
                </a:tc>
                <a:tc>
                  <a:txBody>
                    <a:bodyPr/>
                    <a:lstStyle/>
                    <a:p>
                      <a:pPr algn="l" fontAlgn="ct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めじろ</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台町会連絡協議会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八王子市シルバーふらっと相談室館ヶ丘</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事業評価</a:t>
                      </a:r>
                    </a:p>
                  </a:txBody>
                  <a:tcPr marL="36000" marR="36000" marT="0" marB="0" anchor="ctr"/>
                </a:tc>
                <a:extLst>
                  <a:ext uri="{0D108BD9-81ED-4DB2-BD59-A6C34878D82A}"/>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世田谷区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ＮＰＯ法人　全国移動サービスネットワーク</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営業資料作成</a:t>
                      </a:r>
                    </a:p>
                  </a:txBody>
                  <a:tcPr marL="36000" marR="36000" marT="0" marB="0" anchor="ctr"/>
                </a:tc>
                <a:extLst>
                  <a:ext uri="{0D108BD9-81ED-4DB2-BD59-A6C34878D82A}"/>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多摩市</a:t>
                      </a:r>
                    </a:p>
                  </a:txBody>
                  <a:tcPr marL="36000" marR="36000" marT="0" marB="0" anchor="ctr"/>
                </a:tc>
                <a:tc>
                  <a:txBody>
                    <a:bodyPr/>
                    <a:lstStyle/>
                    <a:p>
                      <a:pPr algn="l" fontAlgn="ctr"/>
                      <a:r>
                        <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ＮＰＯ</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福祉亭</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ウェブサイト作成</a:t>
                      </a:r>
                    </a:p>
                  </a:txBody>
                  <a:tcPr marL="36000" marR="36000" marT="0" marB="0" anchor="ctr"/>
                </a:tc>
                <a:extLst>
                  <a:ext uri="{0D108BD9-81ED-4DB2-BD59-A6C34878D82A}"/>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東大和市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東大和市介護予防リーダー会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パンフレット作成</a:t>
                      </a:r>
                    </a:p>
                  </a:txBody>
                  <a:tcPr marL="36000" marR="36000" marT="0" marB="0" anchor="ctr"/>
                </a:tc>
                <a:extLst>
                  <a:ext uri="{0D108BD9-81ED-4DB2-BD59-A6C34878D82A}"/>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世田谷区</a:t>
                      </a:r>
                    </a:p>
                  </a:txBody>
                  <a:tcPr marL="36000" marR="3600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法人健康フォーラムけやき</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事業計画立案</a:t>
                      </a:r>
                    </a:p>
                  </a:txBody>
                  <a:tcPr marL="36000" marR="36000" marT="0" marB="0" anchor="ctr"/>
                </a:tc>
                <a:extLst>
                  <a:ext uri="{0D108BD9-81ED-4DB2-BD59-A6C34878D82A}"/>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中野区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東中野五丁目小滝町会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世田谷区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一般社団法人日本脳損傷者ケアリング・コミュニティ学会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国立市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市民のためのがん治療の会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板橋区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ＮＰＯ法人ドリームタウン</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運営マニュアル作成</a:t>
                      </a:r>
                    </a:p>
                  </a:txBody>
                  <a:tcPr marL="36000" marR="36000" marT="0" marB="0" anchor="ctr"/>
                </a:tc>
                <a:extLst>
                  <a:ext uri="{0D108BD9-81ED-4DB2-BD59-A6C34878D82A}"/>
                </a:extLst>
              </a:tr>
              <a:tr h="379812">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文京区</a:t>
                      </a:r>
                    </a:p>
                  </a:txBody>
                  <a:tcPr marL="36000" marR="36000" marT="0" marB="0" anchor="ctr"/>
                </a:tc>
                <a:tc>
                  <a:txBody>
                    <a:bodyPr/>
                    <a:lstStyle/>
                    <a:p>
                      <a:pPr algn="l" fontAlgn="ct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さきちゃんち</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運営委員会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業務効率改善</a:t>
                      </a:r>
                    </a:p>
                  </a:txBody>
                  <a:tcPr marL="36000" marR="36000" marT="0" marB="0" anchor="ctr"/>
                </a:tc>
                <a:extLst>
                  <a:ext uri="{0D108BD9-81ED-4DB2-BD59-A6C34878D82A}"/>
                </a:extLst>
              </a:tr>
            </a:tbl>
          </a:graphicData>
        </a:graphic>
      </p:graphicFrame>
      <p:graphicFrame>
        <p:nvGraphicFramePr>
          <p:cNvPr id="4" name="コンテンツ プレースホルダー 3"/>
          <p:cNvGraphicFramePr>
            <a:graphicFrameLocks noGrp="1"/>
          </p:cNvGraphicFramePr>
          <p:nvPr>
            <p:ph idx="4294967295"/>
            <p:extLst>
              <p:ext uri="{D42A27DB-BD31-4B8C-83A1-F6EECF244321}">
                <p14:modId xmlns:p14="http://schemas.microsoft.com/office/powerpoint/2010/main" val="732237352"/>
              </p:ext>
            </p:extLst>
          </p:nvPr>
        </p:nvGraphicFramePr>
        <p:xfrm>
          <a:off x="5068888" y="981075"/>
          <a:ext cx="4837112" cy="4567111"/>
        </p:xfrm>
        <a:graphic>
          <a:graphicData uri="http://schemas.openxmlformats.org/drawingml/2006/table">
            <a:tbl>
              <a:tblPr firstRow="1" bandRow="1">
                <a:tableStyleId>{5C22544A-7EE6-4342-B048-85BDC9FD1C3A}</a:tableStyleId>
              </a:tblPr>
              <a:tblGrid>
                <a:gridCol w="681823">
                  <a:extLst>
                    <a:ext uri="{9D8B030D-6E8A-4147-A177-3AD203B41FA5}"/>
                  </a:extLst>
                </a:gridCol>
                <a:gridCol w="2486634">
                  <a:extLst>
                    <a:ext uri="{9D8B030D-6E8A-4147-A177-3AD203B41FA5}"/>
                  </a:extLst>
                </a:gridCol>
                <a:gridCol w="1668655">
                  <a:extLst>
                    <a:ext uri="{9D8B030D-6E8A-4147-A177-3AD203B41FA5}"/>
                  </a:extLst>
                </a:gridCol>
              </a:tblGrid>
              <a:tr h="380973">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狛江市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野川元気スクール</a:t>
                      </a:r>
                    </a:p>
                  </a:txBody>
                  <a:tcPr marL="36000" marR="36000" marT="0" marB="0" anchor="ct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稲城市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やのくち正吉苑</a:t>
                      </a:r>
                    </a:p>
                  </a:txBody>
                  <a:tcPr marL="36000" marR="36000" marT="0" marB="0" anchor="ct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スペース活用ワークショップ</a:t>
                      </a:r>
                    </a:p>
                  </a:txBody>
                  <a:tcPr marL="36000" marR="36000" marT="0" marB="0" anchor="ctr"/>
                </a:tc>
                <a:extLst>
                  <a:ext uri="{0D108BD9-81ED-4DB2-BD59-A6C34878D82A}"/>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文京区</a:t>
                      </a:r>
                    </a:p>
                  </a:txBody>
                  <a:tcPr marL="36000" marR="3600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風の</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やすみば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クラウドツール活用法提案</a:t>
                      </a:r>
                    </a:p>
                  </a:txBody>
                  <a:tcPr marL="36000" marR="36000" marT="0" marB="0" anchor="ctr"/>
                </a:tc>
                <a:extLst>
                  <a:ext uri="{0D108BD9-81ED-4DB2-BD59-A6C34878D82A}"/>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武蔵村山市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地域通貨サークル「助け愛の会」</a:t>
                      </a:r>
                    </a:p>
                  </a:txBody>
                  <a:tcPr marL="36000" marR="36000" marT="0" marB="0" anchor="ct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三多摩市民後見を考える会</a:t>
                      </a:r>
                    </a:p>
                  </a:txBody>
                  <a:tcPr marL="36000" marR="36000" marT="0" marB="0" anchor="ct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在宅ホスピスケア・ボランティア さくら</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練馬区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社会福祉法人キングス・ガーデン東京</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スペース活用ワークショップ</a:t>
                      </a:r>
                    </a:p>
                  </a:txBody>
                  <a:tcPr marL="36000" marR="36000" marT="0" marB="0" anchor="ctr"/>
                </a:tc>
                <a:extLst>
                  <a:ext uri="{0D108BD9-81ED-4DB2-BD59-A6C34878D82A}"/>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港区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きらきらママの会</a:t>
                      </a:r>
                    </a:p>
                  </a:txBody>
                  <a:tcPr marL="36000" marR="36000" marT="0" marB="0" anchor="ctr"/>
                </a:tc>
                <a:tc>
                  <a:txBody>
                    <a:bodyPr/>
                    <a:lstStyle/>
                    <a:p>
                      <a:pPr algn="l" fontAlgn="ctr"/>
                      <a:r>
                        <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Facebook</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extLst>
                  <a:ext uri="{0D108BD9-81ED-4DB2-BD59-A6C34878D82A}"/>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p>
                  </a:txBody>
                  <a:tcPr marL="36000" marR="36000" marT="0" marB="0" anchor="ctr"/>
                </a:tc>
                <a:tc>
                  <a:txBody>
                    <a:bodyPr/>
                    <a:lstStyle/>
                    <a:p>
                      <a:pPr algn="l" fontAlgn="ct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めじろ</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台安心ねっと</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p>
                  </a:txBody>
                  <a:tcPr marL="36000" marR="3600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めじろ</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むつみクラブ</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武蔵野市</a:t>
                      </a:r>
                    </a:p>
                  </a:txBody>
                  <a:tcPr marL="36000" marR="3600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武蔵野すこやか</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extLst>
              </a:tr>
            </a:tbl>
          </a:graphicData>
        </a:graphic>
      </p:graphicFrame>
      <p:sp>
        <p:nvSpPr>
          <p:cNvPr id="48192" name="スライド番号プレースホルダー 5"/>
          <p:cNvSpPr txBox="1">
            <a:spLocks noGrp="1"/>
          </p:cNvSpPr>
          <p:nvPr/>
        </p:nvSpPr>
        <p:spPr bwMode="auto">
          <a:xfrm>
            <a:off x="7594600" y="6416675"/>
            <a:ext cx="2311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endParaRPr kumimoji="0" lang="en-US" altLang="ja-JP" sz="1400">
              <a:latin typeface="Arial" pitchFamily="34" charset="0"/>
            </a:endParaRPr>
          </a:p>
          <a:p>
            <a:pPr algn="r" eaLnBrk="1" hangingPunct="1">
              <a:spcBef>
                <a:spcPct val="0"/>
              </a:spcBef>
              <a:buFontTx/>
              <a:buNone/>
            </a:pPr>
            <a:fld id="{CB02476A-63D4-431C-BCB4-ACF0CFF37A9B}" type="slidenum">
              <a:rPr kumimoji="0" lang="en-US" altLang="ja-JP" sz="1400">
                <a:latin typeface="Arial" pitchFamily="34" charset="0"/>
              </a:rPr>
              <a:pPr algn="r" eaLnBrk="1" hangingPunct="1">
                <a:spcBef>
                  <a:spcPct val="0"/>
                </a:spcBef>
                <a:buFontTx/>
                <a:buNone/>
              </a:pPr>
              <a:t>14</a:t>
            </a:fld>
            <a:endParaRPr kumimoji="0" lang="en-US" altLang="ja-JP" sz="1400">
              <a:latin typeface="Arial" pitchFamily="34" charset="0"/>
            </a:endParaRPr>
          </a:p>
        </p:txBody>
      </p:sp>
      <p:sp>
        <p:nvSpPr>
          <p:cNvPr id="53" name="角丸四角形 52"/>
          <p:cNvSpPr/>
          <p:nvPr/>
        </p:nvSpPr>
        <p:spPr>
          <a:xfrm>
            <a:off x="54724" y="561696"/>
            <a:ext cx="3372375"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600" b="1" dirty="0">
                <a:solidFill>
                  <a:schemeClr val="tx1"/>
                </a:solidFill>
                <a:latin typeface="メイリオ" pitchFamily="50" charset="-128"/>
                <a:ea typeface="メイリオ" pitchFamily="50" charset="-128"/>
              </a:rPr>
              <a:t>長期プロジェクト（</a:t>
            </a:r>
            <a:r>
              <a:rPr lang="en-US" altLang="ja-JP" sz="1600" b="1" dirty="0">
                <a:solidFill>
                  <a:schemeClr val="tx1"/>
                </a:solidFill>
                <a:latin typeface="メイリオ" pitchFamily="50" charset="-128"/>
                <a:ea typeface="メイリオ" pitchFamily="50" charset="-128"/>
              </a:rPr>
              <a:t>3</a:t>
            </a:r>
            <a:r>
              <a:rPr lang="ja-JP" altLang="en-US" sz="1600" b="1" dirty="0">
                <a:solidFill>
                  <a:schemeClr val="tx1"/>
                </a:solidFill>
                <a:latin typeface="メイリオ" pitchFamily="50" charset="-128"/>
                <a:ea typeface="メイリオ" pitchFamily="50" charset="-128"/>
              </a:rPr>
              <a:t>～</a:t>
            </a:r>
            <a:r>
              <a:rPr lang="en-US" altLang="ja-JP" sz="1600" b="1" dirty="0">
                <a:solidFill>
                  <a:schemeClr val="tx1"/>
                </a:solidFill>
                <a:latin typeface="メイリオ" pitchFamily="50" charset="-128"/>
                <a:ea typeface="メイリオ" pitchFamily="50" charset="-128"/>
              </a:rPr>
              <a:t>6</a:t>
            </a:r>
            <a:r>
              <a:rPr lang="ja-JP" altLang="en-US" sz="1600" b="1" dirty="0">
                <a:solidFill>
                  <a:schemeClr val="tx1"/>
                </a:solidFill>
                <a:latin typeface="メイリオ" pitchFamily="50" charset="-128"/>
                <a:ea typeface="メイリオ" pitchFamily="50" charset="-128"/>
              </a:rPr>
              <a:t>か月）</a:t>
            </a:r>
            <a:endParaRPr lang="en-US" altLang="ja-JP" sz="1100" b="1" dirty="0">
              <a:solidFill>
                <a:schemeClr val="tx1"/>
              </a:solidFill>
              <a:latin typeface="メイリオ" pitchFamily="50" charset="-128"/>
              <a:ea typeface="メイリオ" pitchFamily="50" charset="-128"/>
            </a:endParaRPr>
          </a:p>
        </p:txBody>
      </p:sp>
      <p:sp>
        <p:nvSpPr>
          <p:cNvPr id="61" name="角丸四角形 60"/>
          <p:cNvSpPr/>
          <p:nvPr/>
        </p:nvSpPr>
        <p:spPr>
          <a:xfrm>
            <a:off x="5008855" y="561696"/>
            <a:ext cx="2952328"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eaLnBrk="1" hangingPunct="1">
              <a:defRPr/>
            </a:pPr>
            <a:r>
              <a:rPr lang="ja-JP" altLang="en-US" sz="1600" b="1" dirty="0">
                <a:solidFill>
                  <a:schemeClr val="tx1"/>
                </a:solidFill>
                <a:latin typeface="メイリオ" pitchFamily="50" charset="-128"/>
                <a:ea typeface="メイリオ" pitchFamily="50" charset="-128"/>
              </a:rPr>
              <a:t>短期プロジェクト（</a:t>
            </a:r>
            <a:r>
              <a:rPr lang="en-US" altLang="ja-JP" sz="1600" b="1" dirty="0">
                <a:solidFill>
                  <a:schemeClr val="tx1"/>
                </a:solidFill>
                <a:latin typeface="メイリオ" pitchFamily="50" charset="-128"/>
                <a:ea typeface="メイリオ" pitchFamily="50" charset="-128"/>
              </a:rPr>
              <a:t>1</a:t>
            </a:r>
            <a:r>
              <a:rPr lang="ja-JP" altLang="en-US" sz="1600" b="1" dirty="0">
                <a:solidFill>
                  <a:schemeClr val="tx1"/>
                </a:solidFill>
                <a:latin typeface="メイリオ" pitchFamily="50" charset="-128"/>
                <a:ea typeface="メイリオ" pitchFamily="50" charset="-128"/>
              </a:rPr>
              <a:t>日）</a:t>
            </a:r>
            <a:endParaRPr lang="en-US" altLang="ja-JP" sz="1100" b="1" dirty="0">
              <a:solidFill>
                <a:schemeClr val="tx1"/>
              </a:solidFill>
              <a:latin typeface="メイリオ" pitchFamily="50" charset="-128"/>
              <a:ea typeface="メイリオ" pitchFamily="50" charset="-128"/>
            </a:endParaRPr>
          </a:p>
        </p:txBody>
      </p:sp>
      <p:sp>
        <p:nvSpPr>
          <p:cNvPr id="62" name="角丸四角形 61"/>
          <p:cNvSpPr/>
          <p:nvPr/>
        </p:nvSpPr>
        <p:spPr>
          <a:xfrm>
            <a:off x="5904439" y="5789608"/>
            <a:ext cx="3166011" cy="997174"/>
          </a:xfrm>
          <a:prstGeom prst="roundRect">
            <a:avLst>
              <a:gd name="adj" fmla="val 5007"/>
            </a:avLst>
          </a:prstGeom>
          <a:solidFill>
            <a:schemeClr val="bg2"/>
          </a:solidFill>
          <a:ln/>
        </p:spPr>
        <p:style>
          <a:lnRef idx="0">
            <a:schemeClr val="accent3"/>
          </a:lnRef>
          <a:fillRef idx="3">
            <a:schemeClr val="accent3"/>
          </a:fillRef>
          <a:effectRef idx="3">
            <a:schemeClr val="accent3"/>
          </a:effectRef>
          <a:fontRef idx="minor">
            <a:schemeClr val="lt1"/>
          </a:fontRef>
        </p:style>
        <p:txBody>
          <a:bodyPr anchor="ctr"/>
          <a:lstStyle/>
          <a:p>
            <a:pPr eaLnBrk="1" hangingPunct="1">
              <a:tabLst>
                <a:tab pos="2876550" algn="r"/>
              </a:tabLst>
              <a:defRPr/>
            </a:pPr>
            <a:r>
              <a:rPr lang="ja-JP" altLang="en-US" sz="1600" b="1" dirty="0">
                <a:solidFill>
                  <a:schemeClr val="tx1"/>
                </a:solidFill>
                <a:latin typeface="メイリオ" pitchFamily="50" charset="-128"/>
                <a:ea typeface="メイリオ" pitchFamily="50" charset="-128"/>
                <a:cs typeface="メイリオ" pitchFamily="50" charset="-128"/>
              </a:rPr>
              <a:t>　長期プロジェクト</a:t>
            </a:r>
            <a:r>
              <a:rPr lang="en-US" altLang="ja-JP" sz="1600" b="1" dirty="0">
                <a:solidFill>
                  <a:schemeClr val="tx1"/>
                </a:solidFill>
                <a:latin typeface="メイリオ" pitchFamily="50" charset="-128"/>
                <a:ea typeface="メイリオ" pitchFamily="50" charset="-128"/>
                <a:cs typeface="メイリオ" pitchFamily="50" charset="-128"/>
              </a:rPr>
              <a:t>	13</a:t>
            </a:r>
            <a:r>
              <a:rPr lang="ja-JP" altLang="en-US" sz="1600" b="1" dirty="0">
                <a:solidFill>
                  <a:schemeClr val="tx1"/>
                </a:solidFill>
                <a:latin typeface="メイリオ" pitchFamily="50" charset="-128"/>
                <a:ea typeface="メイリオ" pitchFamily="50" charset="-128"/>
                <a:cs typeface="メイリオ" pitchFamily="50" charset="-128"/>
              </a:rPr>
              <a:t>団体</a:t>
            </a:r>
            <a:endParaRPr lang="en-US" altLang="ja-JP" sz="1600" b="1" dirty="0">
              <a:solidFill>
                <a:schemeClr val="tx1"/>
              </a:solidFill>
              <a:latin typeface="メイリオ" pitchFamily="50" charset="-128"/>
              <a:ea typeface="メイリオ" pitchFamily="50" charset="-128"/>
              <a:cs typeface="メイリオ" pitchFamily="50" charset="-128"/>
            </a:endParaRPr>
          </a:p>
          <a:p>
            <a:pPr eaLnBrk="1" hangingPunct="1">
              <a:tabLst>
                <a:tab pos="2876550" algn="r"/>
              </a:tabLst>
              <a:defRPr/>
            </a:pPr>
            <a:r>
              <a:rPr lang="ja-JP" altLang="en-US" sz="1600" b="1" dirty="0">
                <a:solidFill>
                  <a:schemeClr val="tx1"/>
                </a:solidFill>
                <a:latin typeface="メイリオ" pitchFamily="50" charset="-128"/>
                <a:ea typeface="メイリオ" pitchFamily="50" charset="-128"/>
                <a:cs typeface="メイリオ" pitchFamily="50" charset="-128"/>
              </a:rPr>
              <a:t>　短期プロジェクト</a:t>
            </a:r>
            <a:r>
              <a:rPr lang="en-US" altLang="ja-JP" sz="1600" b="1" dirty="0">
                <a:solidFill>
                  <a:schemeClr val="tx1"/>
                </a:solidFill>
                <a:latin typeface="メイリオ" pitchFamily="50" charset="-128"/>
                <a:ea typeface="メイリオ" pitchFamily="50" charset="-128"/>
                <a:cs typeface="メイリオ" pitchFamily="50" charset="-128"/>
              </a:rPr>
              <a:t>	11</a:t>
            </a:r>
            <a:r>
              <a:rPr lang="ja-JP" altLang="en-US" sz="1600" b="1" dirty="0">
                <a:solidFill>
                  <a:schemeClr val="tx1"/>
                </a:solidFill>
                <a:latin typeface="メイリオ" pitchFamily="50" charset="-128"/>
                <a:ea typeface="メイリオ" pitchFamily="50" charset="-128"/>
                <a:cs typeface="メイリオ" pitchFamily="50" charset="-128"/>
              </a:rPr>
              <a:t>団体</a:t>
            </a:r>
            <a:endParaRPr lang="en-US" altLang="ja-JP" sz="1600" b="1" dirty="0">
              <a:solidFill>
                <a:schemeClr val="tx1"/>
              </a:solidFill>
              <a:latin typeface="メイリオ" pitchFamily="50" charset="-128"/>
              <a:ea typeface="メイリオ" pitchFamily="50" charset="-128"/>
              <a:cs typeface="メイリオ" pitchFamily="50" charset="-128"/>
            </a:endParaRPr>
          </a:p>
          <a:p>
            <a:pPr eaLnBrk="1" hangingPunct="1">
              <a:spcBef>
                <a:spcPts val="600"/>
              </a:spcBef>
              <a:tabLst>
                <a:tab pos="2876550" algn="r"/>
              </a:tabLst>
              <a:defRPr/>
            </a:pPr>
            <a:r>
              <a:rPr lang="en-US" altLang="ja-JP" sz="1600" b="1" dirty="0">
                <a:solidFill>
                  <a:schemeClr val="tx1"/>
                </a:solidFill>
                <a:latin typeface="メイリオ" pitchFamily="50" charset="-128"/>
                <a:ea typeface="メイリオ" pitchFamily="50" charset="-128"/>
                <a:cs typeface="メイリオ" pitchFamily="50" charset="-128"/>
              </a:rPr>
              <a:t>	28</a:t>
            </a:r>
            <a:r>
              <a:rPr lang="ja-JP" altLang="en-US" sz="1600" b="1" dirty="0">
                <a:solidFill>
                  <a:schemeClr val="tx1"/>
                </a:solidFill>
                <a:latin typeface="メイリオ" pitchFamily="50" charset="-128"/>
                <a:ea typeface="メイリオ" pitchFamily="50" charset="-128"/>
                <a:cs typeface="メイリオ" pitchFamily="50" charset="-128"/>
              </a:rPr>
              <a:t>年度計　　　　　</a:t>
            </a:r>
            <a:r>
              <a:rPr lang="en-US" altLang="ja-JP" sz="1600" b="1" dirty="0">
                <a:solidFill>
                  <a:schemeClr val="tx1"/>
                </a:solidFill>
                <a:latin typeface="メイリオ" pitchFamily="50" charset="-128"/>
                <a:ea typeface="メイリオ" pitchFamily="50" charset="-128"/>
                <a:cs typeface="メイリオ" pitchFamily="50" charset="-128"/>
              </a:rPr>
              <a:t>24</a:t>
            </a:r>
            <a:r>
              <a:rPr lang="ja-JP" altLang="en-US" sz="1600" b="1" dirty="0">
                <a:solidFill>
                  <a:schemeClr val="tx1"/>
                </a:solidFill>
                <a:latin typeface="メイリオ" pitchFamily="50" charset="-128"/>
                <a:ea typeface="メイリオ" pitchFamily="50" charset="-128"/>
                <a:cs typeface="メイリオ" pitchFamily="50" charset="-128"/>
              </a:rPr>
              <a:t>団体</a:t>
            </a:r>
            <a:endParaRPr lang="ja-JP" altLang="en-US" sz="12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327469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g_miyasaka\Downloads\screencapture-hometown-metro-tokyo-jp-1490773130868.png"/>
          <p:cNvPicPr>
            <a:picLocks noChangeAspect="1" noChangeArrowheads="1"/>
          </p:cNvPicPr>
          <p:nvPr/>
        </p:nvPicPr>
        <p:blipFill>
          <a:blip r:embed="rId3" cstate="print"/>
          <a:srcRect/>
          <a:stretch>
            <a:fillRect/>
          </a:stretch>
        </p:blipFill>
        <p:spPr bwMode="auto">
          <a:xfrm>
            <a:off x="0" y="482676"/>
            <a:ext cx="9906000" cy="5552323"/>
          </a:xfrm>
          <a:prstGeom prst="rect">
            <a:avLst/>
          </a:prstGeom>
          <a:noFill/>
        </p:spPr>
      </p:pic>
      <p:sp>
        <p:nvSpPr>
          <p:cNvPr id="5" name="正方形/長方形 4"/>
          <p:cNvSpPr/>
          <p:nvPr/>
        </p:nvSpPr>
        <p:spPr>
          <a:xfrm>
            <a:off x="16667" y="18257"/>
            <a:ext cx="9878400" cy="474663"/>
          </a:xfrm>
          <a:prstGeom prst="rect">
            <a:avLst/>
          </a:prstGeom>
          <a:solidFill>
            <a:srgbClr val="FFF0E1"/>
          </a:solidFill>
          <a:ln w="381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ホームページ</a:t>
            </a:r>
          </a:p>
        </p:txBody>
      </p:sp>
      <p:sp>
        <p:nvSpPr>
          <p:cNvPr id="35" name="正方形/長方形 21"/>
          <p:cNvSpPr>
            <a:spLocks noChangeArrowheads="1"/>
          </p:cNvSpPr>
          <p:nvPr/>
        </p:nvSpPr>
        <p:spPr bwMode="auto">
          <a:xfrm>
            <a:off x="442916" y="5895726"/>
            <a:ext cx="9020175" cy="893763"/>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600"/>
              </a:spcAft>
              <a:defRPr/>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http://hometown.metro.tokyo.jp</a:t>
            </a:r>
          </a:p>
        </p:txBody>
      </p:sp>
      <p:grpSp>
        <p:nvGrpSpPr>
          <p:cNvPr id="12292" name="グループ化 3"/>
          <p:cNvGrpSpPr>
            <a:grpSpLocks/>
          </p:cNvGrpSpPr>
          <p:nvPr/>
        </p:nvGrpSpPr>
        <p:grpSpPr bwMode="auto">
          <a:xfrm>
            <a:off x="5562144" y="6176980"/>
            <a:ext cx="2589213" cy="615950"/>
            <a:chOff x="5216586" y="6075468"/>
            <a:chExt cx="2589931" cy="616203"/>
          </a:xfrm>
        </p:grpSpPr>
        <p:pic>
          <p:nvPicPr>
            <p:cNvPr id="12295" name="Picture 4" descr="http://www.sharots.com/sozai/search/kensaku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6586" y="6075468"/>
              <a:ext cx="2589931" cy="61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テキスト ボックス 2"/>
            <p:cNvSpPr txBox="1">
              <a:spLocks noChangeArrowheads="1"/>
            </p:cNvSpPr>
            <p:nvPr/>
          </p:nvSpPr>
          <p:spPr bwMode="auto">
            <a:xfrm>
              <a:off x="5216586" y="6109098"/>
              <a:ext cx="1621406" cy="3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東京</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ホームタウン</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12293" name="Picture 2" descr="C:\Users\T0497932\AppData\Local\Microsoft\Windows\Temporary Internet Files\Content.Outlook\739OP4WY\Attachment-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5013" y="5967797"/>
            <a:ext cx="7826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5"/>
          <p:cNvSpPr txBox="1">
            <a:spLocks noGrp="1"/>
          </p:cNvSpPr>
          <p:nvPr/>
        </p:nvSpPr>
        <p:spPr bwMode="auto">
          <a:xfrm>
            <a:off x="7594600" y="6381750"/>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eaLnBrk="1" hangingPunct="1">
              <a:spcBef>
                <a:spcPct val="0"/>
              </a:spcBef>
              <a:buFontTx/>
              <a:buNone/>
            </a:pPr>
            <a:endParaRPr kumimoji="0" lang="en-US" altLang="ja-JP" sz="1400" dirty="0"/>
          </a:p>
          <a:p>
            <a:pPr algn="r" eaLnBrk="1" hangingPunct="1">
              <a:spcBef>
                <a:spcPct val="0"/>
              </a:spcBef>
              <a:buFontTx/>
              <a:buNone/>
            </a:pPr>
            <a:fld id="{8C14C8A3-C00B-42E9-BEEA-EA7CD67956B6}" type="slidenum">
              <a:rPr kumimoji="0" lang="en-US" altLang="ja-JP" sz="1400"/>
              <a:pPr algn="r" eaLnBrk="1" hangingPunct="1">
                <a:spcBef>
                  <a:spcPct val="0"/>
                </a:spcBef>
                <a:buFontTx/>
                <a:buNone/>
              </a:pPr>
              <a:t>15</a:t>
            </a:fld>
            <a:endParaRPr kumimoji="0" lang="en-US" altLang="ja-JP" sz="1400" dirty="0"/>
          </a:p>
        </p:txBody>
      </p:sp>
    </p:spTree>
    <p:extLst>
      <p:ext uri="{BB962C8B-B14F-4D97-AF65-F5344CB8AC3E}">
        <p14:creationId xmlns:p14="http://schemas.microsoft.com/office/powerpoint/2010/main" val="219929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コンテンツ プレースホルダー 2"/>
          <p:cNvSpPr>
            <a:spLocks noGrp="1"/>
          </p:cNvSpPr>
          <p:nvPr>
            <p:ph idx="1"/>
          </p:nvPr>
        </p:nvSpPr>
        <p:spPr>
          <a:xfrm>
            <a:off x="200025" y="1916113"/>
            <a:ext cx="9505950" cy="4525962"/>
          </a:xfrm>
        </p:spPr>
        <p:txBody>
          <a:bodyPr anchor="ctr"/>
          <a:lstStyle/>
          <a:p>
            <a:pPr marL="0" indent="0">
              <a:lnSpc>
                <a:spcPct val="150000"/>
              </a:lnSpc>
              <a:buFont typeface="Arial" pitchFamily="34" charset="0"/>
              <a:buNone/>
            </a:pPr>
            <a:r>
              <a:rPr lang="ja-JP" altLang="en-US" sz="4800" smtClean="0"/>
              <a:t>◆　本格的な超高齢社会の到来</a:t>
            </a:r>
            <a:endParaRPr lang="en-US" altLang="ja-JP" sz="4800" smtClean="0"/>
          </a:p>
          <a:p>
            <a:pPr marL="0" indent="0">
              <a:lnSpc>
                <a:spcPct val="150000"/>
              </a:lnSpc>
              <a:buFont typeface="Arial" pitchFamily="34" charset="0"/>
              <a:buNone/>
            </a:pPr>
            <a:r>
              <a:rPr lang="ja-JP" altLang="en-US" sz="4800" smtClean="0"/>
              <a:t>◆　高齢化への対応策</a:t>
            </a:r>
            <a:endParaRPr lang="en-US" altLang="ja-JP" sz="4800" smtClean="0"/>
          </a:p>
          <a:p>
            <a:pPr marL="0" indent="0">
              <a:buFont typeface="Arial" pitchFamily="34" charset="0"/>
              <a:buNone/>
            </a:pPr>
            <a:r>
              <a:rPr lang="ja-JP" altLang="en-US" sz="4800" smtClean="0"/>
              <a:t>　　地域包括ケアシステムの構築</a:t>
            </a:r>
            <a:endParaRPr lang="en-US" altLang="ja-JP" sz="4800" smtClean="0"/>
          </a:p>
          <a:p>
            <a:pPr marL="0" indent="0">
              <a:lnSpc>
                <a:spcPct val="150000"/>
              </a:lnSpc>
              <a:buFont typeface="Arial" pitchFamily="34" charset="0"/>
              <a:buNone/>
            </a:pPr>
            <a:r>
              <a:rPr lang="ja-JP" altLang="en-US" sz="4800" smtClean="0"/>
              <a:t>◆　東京ホームタウンプロジェクト</a:t>
            </a:r>
            <a:endParaRPr lang="en-US" altLang="ja-JP" sz="4800" smtClean="0"/>
          </a:p>
        </p:txBody>
      </p:sp>
      <p:sp>
        <p:nvSpPr>
          <p:cNvPr id="13315"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C6B21D66-5A65-4F42-A56F-9F84C4200E29}" type="slidenum">
              <a:rPr lang="ja-JP" altLang="en-US" sz="1200" smtClean="0">
                <a:solidFill>
                  <a:srgbClr val="000000"/>
                </a:solidFill>
                <a:latin typeface="Arial" pitchFamily="34" charset="0"/>
                <a:ea typeface="ＤＨＰ平成ゴシックW5"/>
                <a:cs typeface="ＤＨＰ平成ゴシックW5"/>
              </a:rPr>
              <a:pPr eaLnBrk="1" hangingPunct="1">
                <a:spcBef>
                  <a:spcPct val="0"/>
                </a:spcBef>
                <a:buFontTx/>
                <a:buNone/>
              </a:pPr>
              <a:t>1</a:t>
            </a:fld>
            <a:endParaRPr lang="ja-JP" altLang="en-US" sz="1200" smtClean="0">
              <a:solidFill>
                <a:srgbClr val="000000"/>
              </a:solidFill>
              <a:latin typeface="Arial" pitchFamily="34" charset="0"/>
              <a:ea typeface="ＤＨＰ平成ゴシックW5"/>
              <a:cs typeface="ＤＨＰ平成ゴシックW5"/>
            </a:endParaRPr>
          </a:p>
        </p:txBody>
      </p:sp>
      <p:sp>
        <p:nvSpPr>
          <p:cNvPr id="13316" name="タイトル 1"/>
          <p:cNvSpPr txBox="1">
            <a:spLocks/>
          </p:cNvSpPr>
          <p:nvPr/>
        </p:nvSpPr>
        <p:spPr bwMode="auto">
          <a:xfrm>
            <a:off x="488950" y="198438"/>
            <a:ext cx="9001125" cy="1574800"/>
          </a:xfrm>
          <a:prstGeom prst="rect">
            <a:avLst/>
          </a:prstGeom>
          <a:pattFill prst="ltVert">
            <a:fgClr>
              <a:srgbClr val="83F84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spcBef>
                <a:spcPct val="0"/>
              </a:spcBef>
              <a:spcAft>
                <a:spcPct val="0"/>
              </a:spcAft>
              <a:buFontTx/>
              <a:buNone/>
            </a:pPr>
            <a:r>
              <a:rPr lang="ja-JP" altLang="en-US" sz="6400" smtClean="0">
                <a:solidFill>
                  <a:prstClr val="black"/>
                </a:solidFill>
              </a:rPr>
              <a:t>東京都からの説明資料</a:t>
            </a:r>
            <a:endParaRPr lang="en-US" altLang="ja-JP" sz="6400" smtClean="0">
              <a:solidFill>
                <a:prstClr val="black"/>
              </a:solidFill>
            </a:endParaRPr>
          </a:p>
        </p:txBody>
      </p:sp>
    </p:spTree>
    <p:extLst>
      <p:ext uri="{BB962C8B-B14F-4D97-AF65-F5344CB8AC3E}">
        <p14:creationId xmlns:p14="http://schemas.microsoft.com/office/powerpoint/2010/main" val="1050680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3A69FCC9-2C40-4839-9089-655034F7C908}" type="slidenum">
              <a:rPr lang="ja-JP" altLang="en-US" sz="2000" smtClean="0">
                <a:solidFill>
                  <a:srgbClr val="000000"/>
                </a:solidFill>
                <a:ea typeface="ＤＨＰ平成ゴシックW5"/>
                <a:cs typeface="ＤＨＰ平成ゴシックW5"/>
              </a:rPr>
              <a:pPr eaLnBrk="1" hangingPunct="1">
                <a:spcBef>
                  <a:spcPct val="0"/>
                </a:spcBef>
                <a:buFontTx/>
                <a:buNone/>
              </a:pPr>
              <a:t>2</a:t>
            </a:fld>
            <a:endParaRPr lang="ja-JP" altLang="en-US" sz="2000" smtClean="0">
              <a:solidFill>
                <a:srgbClr val="000000"/>
              </a:solidFill>
              <a:ea typeface="ＤＨＰ平成ゴシックW5"/>
              <a:cs typeface="ＤＨＰ平成ゴシックW5"/>
            </a:endParaRPr>
          </a:p>
        </p:txBody>
      </p:sp>
      <p:sp>
        <p:nvSpPr>
          <p:cNvPr id="14339" name="Rectangle 6"/>
          <p:cNvSpPr txBox="1">
            <a:spLocks noChangeArrowheads="1"/>
          </p:cNvSpPr>
          <p:nvPr/>
        </p:nvSpPr>
        <p:spPr bwMode="ltGray">
          <a:xfrm>
            <a:off x="9221788" y="6492875"/>
            <a:ext cx="6842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fontAlgn="base" hangingPunct="1">
              <a:spcBef>
                <a:spcPct val="0"/>
              </a:spcBef>
              <a:spcAft>
                <a:spcPct val="0"/>
              </a:spcAft>
              <a:buFontTx/>
              <a:buNone/>
            </a:pPr>
            <a:endParaRPr kumimoji="0" lang="en-US" altLang="ja-JP" sz="1200" smtClean="0">
              <a:solidFill>
                <a:prstClr val="black"/>
              </a:solidFill>
              <a:latin typeface="Arial" pitchFamily="34" charset="0"/>
            </a:endParaRPr>
          </a:p>
          <a:p>
            <a:pPr algn="r" eaLnBrk="1" fontAlgn="base" hangingPunct="1">
              <a:spcBef>
                <a:spcPct val="0"/>
              </a:spcBef>
              <a:spcAft>
                <a:spcPct val="0"/>
              </a:spcAft>
              <a:buFontTx/>
              <a:buNone/>
            </a:pPr>
            <a:fld id="{F4D9893D-5041-4E3D-B9D3-5CB327C01B35}" type="slidenum">
              <a:rPr kumimoji="0" lang="en-US" altLang="ja-JP" sz="1200" smtClean="0">
                <a:solidFill>
                  <a:prstClr val="black"/>
                </a:solidFill>
                <a:latin typeface="Arial" pitchFamily="34" charset="0"/>
              </a:rPr>
              <a:pPr algn="r" eaLnBrk="1" fontAlgn="base" hangingPunct="1">
                <a:spcBef>
                  <a:spcPct val="0"/>
                </a:spcBef>
                <a:spcAft>
                  <a:spcPct val="0"/>
                </a:spcAft>
                <a:buFontTx/>
                <a:buNone/>
              </a:pPr>
              <a:t>2</a:t>
            </a:fld>
            <a:endParaRPr kumimoji="0" lang="en-US" altLang="ja-JP" sz="1200" smtClean="0">
              <a:solidFill>
                <a:prstClr val="black"/>
              </a:solidFill>
              <a:latin typeface="Arial" pitchFamily="34" charset="0"/>
            </a:endParaRPr>
          </a:p>
        </p:txBody>
      </p:sp>
      <p:grpSp>
        <p:nvGrpSpPr>
          <p:cNvPr id="14340" name="グループ化 18"/>
          <p:cNvGrpSpPr>
            <a:grpSpLocks/>
          </p:cNvGrpSpPr>
          <p:nvPr/>
        </p:nvGrpSpPr>
        <p:grpSpPr bwMode="auto">
          <a:xfrm>
            <a:off x="-15875" y="-11113"/>
            <a:ext cx="9906000" cy="461963"/>
            <a:chOff x="0" y="0"/>
            <a:chExt cx="9144000" cy="461963"/>
          </a:xfrm>
        </p:grpSpPr>
        <p:sp>
          <p:nvSpPr>
            <p:cNvPr id="6" name="正方形/長方形 5"/>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7" name="正方形/長方形 6"/>
            <p:cNvSpPr/>
            <p:nvPr/>
          </p:nvSpPr>
          <p:spPr>
            <a:xfrm>
              <a:off x="211015" y="87313"/>
              <a:ext cx="102577" cy="331788"/>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14341" name="タイトル 6"/>
          <p:cNvSpPr txBox="1">
            <a:spLocks/>
          </p:cNvSpPr>
          <p:nvPr/>
        </p:nvSpPr>
        <p:spPr bwMode="auto">
          <a:xfrm>
            <a:off x="479425" y="58738"/>
            <a:ext cx="55530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2400" smtClean="0">
                <a:solidFill>
                  <a:srgbClr val="000000"/>
                </a:solidFill>
                <a:latin typeface="メイリオ" pitchFamily="50" charset="-128"/>
                <a:ea typeface="メイリオ" pitchFamily="50" charset="-128"/>
                <a:cs typeface="メイリオ" pitchFamily="50" charset="-128"/>
              </a:rPr>
              <a:t>日本の人口ピラミッドの比較</a:t>
            </a:r>
          </a:p>
        </p:txBody>
      </p:sp>
      <p:pic>
        <p:nvPicPr>
          <p:cNvPr id="14342" name="Picture 2" descr="\\10.68.96.12\zaitaku\①在宅支援係\東京ホームタウンプロジェクト　多様な主体の地域貢献活動による地域包括ケアの推進\28年度\90 雑件\18 厚生労働白書\all\all_0001.jpg"/>
          <p:cNvPicPr>
            <a:picLocks noChangeAspect="1" noChangeArrowheads="1"/>
          </p:cNvPicPr>
          <p:nvPr/>
        </p:nvPicPr>
        <p:blipFill>
          <a:blip r:embed="rId3">
            <a:extLst>
              <a:ext uri="{28A0092B-C50C-407E-A947-70E740481C1C}">
                <a14:useLocalDpi xmlns:a14="http://schemas.microsoft.com/office/drawing/2010/main" val="0"/>
              </a:ext>
            </a:extLst>
          </a:blip>
          <a:srcRect l="14996" t="9079" r="11794" b="56010"/>
          <a:stretch>
            <a:fillRect/>
          </a:stretch>
        </p:blipFill>
        <p:spPr bwMode="auto">
          <a:xfrm>
            <a:off x="625475" y="842963"/>
            <a:ext cx="86455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989013" y="542925"/>
            <a:ext cx="3624262" cy="582613"/>
          </a:xfrm>
          <a:prstGeom prst="roundRect">
            <a:avLst/>
          </a:prstGeom>
          <a:solidFill>
            <a:schemeClr val="accent3">
              <a:lumMod val="20000"/>
              <a:lumOff val="80000"/>
            </a:schemeClr>
          </a:solidFill>
          <a:ln w="6350"/>
          <a:extLst/>
        </p:spPr>
        <p:style>
          <a:lnRef idx="2">
            <a:schemeClr val="accent3"/>
          </a:lnRef>
          <a:fillRef idx="1">
            <a:schemeClr val="lt1"/>
          </a:fillRef>
          <a:effectRef idx="0">
            <a:schemeClr val="accent3"/>
          </a:effectRef>
          <a:fontRef idx="minor">
            <a:schemeClr val="dk1"/>
          </a:fontRef>
        </p:style>
        <p:txBody>
          <a:bodyPr tIns="144000" bIns="72000" anchor="ctr">
            <a:spAutoFit/>
          </a:bodyPr>
          <a:lstStyle/>
          <a:p>
            <a:pPr marL="216000" indent="-216000" algn="ctr" fontAlgn="base">
              <a:spcBef>
                <a:spcPct val="0"/>
              </a:spcBef>
              <a:spcAft>
                <a:spcPct val="0"/>
              </a:spcAft>
              <a:defRPr/>
            </a:pP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【1950</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年と</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2014</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年の比較</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Rectangle 5"/>
          <p:cNvSpPr>
            <a:spLocks noChangeArrowheads="1"/>
          </p:cNvSpPr>
          <p:nvPr/>
        </p:nvSpPr>
        <p:spPr bwMode="auto">
          <a:xfrm>
            <a:off x="5457825" y="542925"/>
            <a:ext cx="3624263" cy="582613"/>
          </a:xfrm>
          <a:prstGeom prst="roundRect">
            <a:avLst/>
          </a:prstGeom>
          <a:solidFill>
            <a:schemeClr val="accent3">
              <a:lumMod val="20000"/>
              <a:lumOff val="80000"/>
            </a:schemeClr>
          </a:solidFill>
          <a:ln w="6350"/>
          <a:extLst/>
        </p:spPr>
        <p:style>
          <a:lnRef idx="2">
            <a:schemeClr val="accent3"/>
          </a:lnRef>
          <a:fillRef idx="1">
            <a:schemeClr val="lt1"/>
          </a:fillRef>
          <a:effectRef idx="0">
            <a:schemeClr val="accent3"/>
          </a:effectRef>
          <a:fontRef idx="minor">
            <a:schemeClr val="dk1"/>
          </a:fontRef>
        </p:style>
        <p:txBody>
          <a:bodyPr tIns="144000" bIns="72000" anchor="ctr">
            <a:spAutoFit/>
          </a:bodyPr>
          <a:lstStyle/>
          <a:p>
            <a:pPr marL="216000" indent="-216000" algn="ctr" fontAlgn="base">
              <a:spcBef>
                <a:spcPct val="0"/>
              </a:spcBef>
              <a:spcAft>
                <a:spcPct val="0"/>
              </a:spcAft>
              <a:defRPr/>
            </a:pP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【2014</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年と</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2060</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年の比較</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76512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3"/>
          <p:cNvSpPr>
            <a:spLocks noGrp="1"/>
          </p:cNvSpPr>
          <p:nvPr>
            <p:ph type="sldNum" sz="quarter" idx="12"/>
          </p:nvPr>
        </p:nvSpPr>
        <p:spPr bwMode="auto">
          <a:xfrm>
            <a:off x="7616825" y="6492875"/>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9E1EED52-7738-4F99-906A-C7EAEADA994F}" type="slidenum">
              <a:rPr lang="ja-JP" altLang="en-US" sz="1200" smtClean="0">
                <a:solidFill>
                  <a:srgbClr val="000000"/>
                </a:solidFill>
                <a:latin typeface="Arial" pitchFamily="34" charset="0"/>
                <a:ea typeface="ＤＨＰ平成ゴシックW5"/>
                <a:cs typeface="ＤＨＰ平成ゴシックW5"/>
              </a:rPr>
              <a:pPr eaLnBrk="1" hangingPunct="1">
                <a:spcBef>
                  <a:spcPct val="0"/>
                </a:spcBef>
                <a:buFontTx/>
                <a:buNone/>
              </a:pPr>
              <a:t>3</a:t>
            </a:fld>
            <a:endParaRPr lang="ja-JP" altLang="en-US" sz="1200" smtClean="0">
              <a:solidFill>
                <a:srgbClr val="000000"/>
              </a:solidFill>
              <a:latin typeface="Arial" pitchFamily="34" charset="0"/>
              <a:ea typeface="ＤＨＰ平成ゴシックW5"/>
              <a:cs typeface="ＤＨＰ平成ゴシックW5"/>
            </a:endParaRPr>
          </a:p>
        </p:txBody>
      </p:sp>
      <p:pic>
        <p:nvPicPr>
          <p:cNvPr id="15363" name="図 4" descr="n1010020.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981075"/>
            <a:ext cx="941228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タイトル 1"/>
          <p:cNvSpPr txBox="1">
            <a:spLocks/>
          </p:cNvSpPr>
          <p:nvPr/>
        </p:nvSpPr>
        <p:spPr bwMode="auto">
          <a:xfrm>
            <a:off x="0" y="5373688"/>
            <a:ext cx="99060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spcBef>
                <a:spcPct val="0"/>
              </a:spcBef>
              <a:spcAft>
                <a:spcPct val="0"/>
              </a:spcAft>
              <a:buFontTx/>
              <a:buNone/>
            </a:pPr>
            <a:r>
              <a:rPr lang="en-US" altLang="ja-JP" b="1" smtClean="0">
                <a:solidFill>
                  <a:srgbClr val="FF0000"/>
                </a:solidFill>
                <a:latin typeface="メイリオ" pitchFamily="50" charset="-128"/>
                <a:ea typeface="メイリオ" pitchFamily="50" charset="-128"/>
                <a:cs typeface="メイリオ" pitchFamily="50" charset="-128"/>
              </a:rPr>
              <a:t>65</a:t>
            </a:r>
            <a:r>
              <a:rPr lang="ja-JP" altLang="en-US" b="1" smtClean="0">
                <a:solidFill>
                  <a:srgbClr val="FF0000"/>
                </a:solidFill>
                <a:latin typeface="メイリオ" pitchFamily="50" charset="-128"/>
                <a:ea typeface="メイリオ" pitchFamily="50" charset="-128"/>
                <a:cs typeface="メイリオ" pitchFamily="50" charset="-128"/>
              </a:rPr>
              <a:t>歳以上人口の割合　世界一</a:t>
            </a:r>
            <a:endParaRPr lang="en-US" altLang="ja-JP" b="1" smtClean="0">
              <a:solidFill>
                <a:srgbClr val="FF0000"/>
              </a:solidFill>
              <a:latin typeface="メイリオ" pitchFamily="50" charset="-128"/>
              <a:ea typeface="メイリオ" pitchFamily="50" charset="-128"/>
              <a:cs typeface="メイリオ" pitchFamily="50" charset="-128"/>
            </a:endParaRPr>
          </a:p>
          <a:p>
            <a:pPr algn="ctr" fontAlgn="base">
              <a:spcBef>
                <a:spcPct val="0"/>
              </a:spcBef>
              <a:spcAft>
                <a:spcPct val="0"/>
              </a:spcAft>
              <a:buFontTx/>
              <a:buNone/>
            </a:pPr>
            <a:r>
              <a:rPr lang="en-US" altLang="ja-JP" sz="2800" b="1" smtClean="0">
                <a:solidFill>
                  <a:srgbClr val="FF0000"/>
                </a:solidFill>
                <a:latin typeface="メイリオ" pitchFamily="50" charset="-128"/>
                <a:ea typeface="メイリオ" pitchFamily="50" charset="-128"/>
                <a:cs typeface="メイリオ" pitchFamily="50" charset="-128"/>
              </a:rPr>
              <a:t>2040</a:t>
            </a:r>
            <a:r>
              <a:rPr lang="ja-JP" altLang="en-US" sz="2800" b="1" smtClean="0">
                <a:solidFill>
                  <a:srgbClr val="FF0000"/>
                </a:solidFill>
                <a:latin typeface="メイリオ" pitchFamily="50" charset="-128"/>
                <a:ea typeface="メイリオ" pitchFamily="50" charset="-128"/>
                <a:cs typeface="メイリオ" pitchFamily="50" charset="-128"/>
              </a:rPr>
              <a:t>年以降は、死亡数から出生数を差し引く</a:t>
            </a:r>
          </a:p>
          <a:p>
            <a:pPr algn="ctr" fontAlgn="base">
              <a:spcBef>
                <a:spcPct val="0"/>
              </a:spcBef>
              <a:spcAft>
                <a:spcPct val="0"/>
              </a:spcAft>
              <a:buFontTx/>
              <a:buNone/>
            </a:pPr>
            <a:r>
              <a:rPr lang="ja-JP" altLang="en-US" sz="2800" b="1" smtClean="0">
                <a:solidFill>
                  <a:srgbClr val="FF0000"/>
                </a:solidFill>
                <a:latin typeface="メイリオ" pitchFamily="50" charset="-128"/>
                <a:ea typeface="メイリオ" pitchFamily="50" charset="-128"/>
                <a:cs typeface="メイリオ" pitchFamily="50" charset="-128"/>
              </a:rPr>
              <a:t>と毎年約</a:t>
            </a:r>
            <a:r>
              <a:rPr lang="en-US" altLang="ja-JP" sz="2800" b="1" smtClean="0">
                <a:solidFill>
                  <a:srgbClr val="FF0000"/>
                </a:solidFill>
                <a:latin typeface="メイリオ" pitchFamily="50" charset="-128"/>
                <a:ea typeface="メイリオ" pitchFamily="50" charset="-128"/>
                <a:cs typeface="メイリオ" pitchFamily="50" charset="-128"/>
              </a:rPr>
              <a:t>100</a:t>
            </a:r>
            <a:r>
              <a:rPr lang="ja-JP" altLang="en-US" sz="2800" b="1" smtClean="0">
                <a:solidFill>
                  <a:srgbClr val="FF0000"/>
                </a:solidFill>
                <a:latin typeface="メイリオ" pitchFamily="50" charset="-128"/>
                <a:ea typeface="メイリオ" pitchFamily="50" charset="-128"/>
                <a:cs typeface="メイリオ" pitchFamily="50" charset="-128"/>
              </a:rPr>
              <a:t>万人ほどが減少していく</a:t>
            </a:r>
          </a:p>
        </p:txBody>
      </p:sp>
      <p:grpSp>
        <p:nvGrpSpPr>
          <p:cNvPr id="15365" name="グループ化 18"/>
          <p:cNvGrpSpPr>
            <a:grpSpLocks/>
          </p:cNvGrpSpPr>
          <p:nvPr/>
        </p:nvGrpSpPr>
        <p:grpSpPr bwMode="auto">
          <a:xfrm>
            <a:off x="12700" y="-3175"/>
            <a:ext cx="9906000" cy="461963"/>
            <a:chOff x="0" y="0"/>
            <a:chExt cx="9144000" cy="461963"/>
          </a:xfrm>
        </p:grpSpPr>
        <p:sp>
          <p:nvSpPr>
            <p:cNvPr id="7" name="正方形/長方形 6"/>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8" name="正方形/長方形 7"/>
            <p:cNvSpPr/>
            <p:nvPr/>
          </p:nvSpPr>
          <p:spPr>
            <a:xfrm>
              <a:off x="211015" y="87313"/>
              <a:ext cx="102577" cy="331787"/>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15366" name="タイトル 6"/>
          <p:cNvSpPr txBox="1">
            <a:spLocks/>
          </p:cNvSpPr>
          <p:nvPr/>
        </p:nvSpPr>
        <p:spPr bwMode="auto">
          <a:xfrm>
            <a:off x="508000" y="66675"/>
            <a:ext cx="89154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2400" smtClean="0">
                <a:solidFill>
                  <a:prstClr val="black"/>
                </a:solidFill>
                <a:latin typeface="メイリオ" pitchFamily="50" charset="-128"/>
                <a:ea typeface="メイリオ" pitchFamily="50" charset="-128"/>
                <a:cs typeface="メイリオ" pitchFamily="50" charset="-128"/>
              </a:rPr>
              <a:t>長期的な我が国の人口推移</a:t>
            </a:r>
            <a:endParaRPr lang="ja-JP" altLang="en-US" sz="2400" smtClean="0">
              <a:solidFill>
                <a:srgbClr val="000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561533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7"/>
          <p:cNvSpPr>
            <a:spLocks noChangeShapeType="1"/>
          </p:cNvSpPr>
          <p:nvPr/>
        </p:nvSpPr>
        <p:spPr bwMode="auto">
          <a:xfrm>
            <a:off x="2" y="3933825"/>
            <a:ext cx="983297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lIns="87886" tIns="43943" rIns="87886" bIns="43943">
            <a:spAutoFit/>
          </a:bodyPr>
          <a:lstStyle/>
          <a:p>
            <a:pPr fontAlgn="base">
              <a:spcBef>
                <a:spcPct val="0"/>
              </a:spcBef>
              <a:spcAft>
                <a:spcPct val="0"/>
              </a:spcAft>
            </a:pPr>
            <a:endParaRPr lang="ja-JP" altLang="en-US"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35" name="Line 8"/>
          <p:cNvSpPr>
            <a:spLocks noChangeShapeType="1"/>
          </p:cNvSpPr>
          <p:nvPr/>
        </p:nvSpPr>
        <p:spPr bwMode="auto">
          <a:xfrm>
            <a:off x="2" y="3213100"/>
            <a:ext cx="983297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lIns="87886" tIns="43943" rIns="87886" bIns="43943">
            <a:spAutoFit/>
          </a:bodyPr>
          <a:lstStyle/>
          <a:p>
            <a:pPr fontAlgn="base">
              <a:spcBef>
                <a:spcPct val="0"/>
              </a:spcBef>
              <a:spcAft>
                <a:spcPct val="0"/>
              </a:spcAft>
            </a:pPr>
            <a:endParaRPr lang="ja-JP" altLang="en-US"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36" name="Text Box 2" descr="市松模様 (小)"/>
          <p:cNvSpPr txBox="1">
            <a:spLocks noChangeArrowheads="1"/>
          </p:cNvSpPr>
          <p:nvPr/>
        </p:nvSpPr>
        <p:spPr bwMode="auto">
          <a:xfrm>
            <a:off x="0" y="1700292"/>
            <a:ext cx="142399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２０００年度</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２００１年度</a:t>
            </a:r>
          </a:p>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２００２年度</a:t>
            </a:r>
          </a:p>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２００３年度</a:t>
            </a:r>
          </a:p>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２００４年度</a:t>
            </a:r>
          </a:p>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２００５年度</a:t>
            </a:r>
          </a:p>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２００６年度</a:t>
            </a:r>
          </a:p>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２００７年度</a:t>
            </a:r>
          </a:p>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２００８年度</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２００９年度</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２０１０年度</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２０１１年度</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２０１２年度</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２０１３年度</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２０１４年度</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２０１５年度</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２０１６年度</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２０１７年度</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spcBef>
                <a:spcPct val="0"/>
              </a:spcBef>
              <a:spcAft>
                <a:spcPct val="0"/>
              </a:spcAft>
              <a:buFontTx/>
              <a:buNone/>
            </a:pPr>
            <a:endPar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37" name="Text Box 3" descr="市松模様 (小)"/>
          <p:cNvSpPr txBox="1">
            <a:spLocks noChangeArrowheads="1"/>
          </p:cNvSpPr>
          <p:nvPr/>
        </p:nvSpPr>
        <p:spPr bwMode="auto">
          <a:xfrm>
            <a:off x="7185471" y="1750436"/>
            <a:ext cx="1561211" cy="64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2,911</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円</a:t>
            </a:r>
          </a:p>
          <a:p>
            <a:pPr algn="ctr" eaLnBrk="1" fontAlgn="base" hangingPunct="1">
              <a:spcBef>
                <a:spcPct val="0"/>
              </a:spcBef>
              <a:spcAft>
                <a:spcPct val="0"/>
              </a:spcAft>
              <a:buFontTx/>
              <a:buNone/>
            </a:pP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（全国平均）</a:t>
            </a:r>
          </a:p>
        </p:txBody>
      </p:sp>
      <p:sp>
        <p:nvSpPr>
          <p:cNvPr id="18438" name="Text Box 4" descr="市松模様 (小)"/>
          <p:cNvSpPr txBox="1">
            <a:spLocks noChangeArrowheads="1"/>
          </p:cNvSpPr>
          <p:nvPr/>
        </p:nvSpPr>
        <p:spPr bwMode="auto">
          <a:xfrm>
            <a:off x="7155135" y="2534487"/>
            <a:ext cx="1561211" cy="64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3,293</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円</a:t>
            </a:r>
          </a:p>
          <a:p>
            <a:pPr algn="ctr" eaLnBrk="1" fontAlgn="base" hangingPunct="1">
              <a:spcBef>
                <a:spcPct val="0"/>
              </a:spcBef>
              <a:spcAft>
                <a:spcPct val="0"/>
              </a:spcAft>
              <a:buFontTx/>
              <a:buNone/>
            </a:pP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（全国平均）</a:t>
            </a:r>
          </a:p>
        </p:txBody>
      </p:sp>
      <p:sp>
        <p:nvSpPr>
          <p:cNvPr id="18439" name="Text Box 5" descr="市松模様 (小)"/>
          <p:cNvSpPr txBox="1">
            <a:spLocks noChangeArrowheads="1"/>
          </p:cNvSpPr>
          <p:nvPr/>
        </p:nvSpPr>
        <p:spPr bwMode="auto">
          <a:xfrm>
            <a:off x="7257704" y="3298806"/>
            <a:ext cx="1561211" cy="64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4,090</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円</a:t>
            </a:r>
          </a:p>
          <a:p>
            <a:pPr algn="ctr" eaLnBrk="1" fontAlgn="base" hangingPunct="1">
              <a:spcBef>
                <a:spcPct val="0"/>
              </a:spcBef>
              <a:spcAft>
                <a:spcPct val="0"/>
              </a:spcAft>
              <a:buFontTx/>
              <a:buNone/>
            </a:pP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（全国平均）</a:t>
            </a:r>
          </a:p>
        </p:txBody>
      </p:sp>
      <p:sp>
        <p:nvSpPr>
          <p:cNvPr id="18440" name="Rectangle 9"/>
          <p:cNvSpPr>
            <a:spLocks noChangeArrowheads="1"/>
          </p:cNvSpPr>
          <p:nvPr/>
        </p:nvSpPr>
        <p:spPr bwMode="auto">
          <a:xfrm>
            <a:off x="0" y="1438275"/>
            <a:ext cx="1857375" cy="287338"/>
          </a:xfrm>
          <a:prstGeom prst="rect">
            <a:avLst/>
          </a:prstGeom>
          <a:solidFill>
            <a:srgbClr val="FFFF99"/>
          </a:solidFill>
          <a:ln w="12700">
            <a:solidFill>
              <a:schemeClr val="tx1"/>
            </a:solidFill>
            <a:miter lim="800000"/>
            <a:headEnd/>
            <a:tailEnd/>
          </a:ln>
        </p:spPr>
        <p:txBody>
          <a:bodyPr lIns="87886" tIns="43943" rIns="87886" bIns="43943" anchor="ctr"/>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事業運営期間</a:t>
            </a:r>
          </a:p>
        </p:txBody>
      </p:sp>
      <p:sp>
        <p:nvSpPr>
          <p:cNvPr id="18441" name="Rectangle 10"/>
          <p:cNvSpPr>
            <a:spLocks noChangeArrowheads="1"/>
          </p:cNvSpPr>
          <p:nvPr/>
        </p:nvSpPr>
        <p:spPr bwMode="auto">
          <a:xfrm>
            <a:off x="3463925" y="1438275"/>
            <a:ext cx="3349626" cy="287338"/>
          </a:xfrm>
          <a:prstGeom prst="rect">
            <a:avLst/>
          </a:prstGeom>
          <a:solidFill>
            <a:srgbClr val="99CCFF">
              <a:alpha val="50195"/>
            </a:srgbClr>
          </a:solidFill>
          <a:ln w="12700">
            <a:solidFill>
              <a:schemeClr val="tx1"/>
            </a:solidFill>
            <a:miter lim="800000"/>
            <a:headEnd/>
            <a:tailEnd/>
          </a:ln>
        </p:spPr>
        <p:txBody>
          <a:bodyPr lIns="87886" tIns="43943" rIns="87886" bIns="43943" anchor="ctr"/>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16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給付（総費用額）</a:t>
            </a:r>
          </a:p>
        </p:txBody>
      </p:sp>
      <p:sp>
        <p:nvSpPr>
          <p:cNvPr id="18442" name="Rectangle 11"/>
          <p:cNvSpPr>
            <a:spLocks noChangeArrowheads="1"/>
          </p:cNvSpPr>
          <p:nvPr/>
        </p:nvSpPr>
        <p:spPr bwMode="auto">
          <a:xfrm>
            <a:off x="2000251" y="1438275"/>
            <a:ext cx="1404938" cy="287338"/>
          </a:xfrm>
          <a:prstGeom prst="rect">
            <a:avLst/>
          </a:prstGeom>
          <a:solidFill>
            <a:srgbClr val="FFCC99"/>
          </a:solidFill>
          <a:ln w="12700">
            <a:solidFill>
              <a:schemeClr val="tx1"/>
            </a:solidFill>
            <a:miter lim="800000"/>
            <a:headEnd/>
            <a:tailEnd/>
          </a:ln>
        </p:spPr>
        <p:txBody>
          <a:bodyPr lIns="87886" tIns="43943" rIns="87886" bIns="43943" anchor="ctr"/>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事業計画</a:t>
            </a:r>
          </a:p>
        </p:txBody>
      </p:sp>
      <p:sp>
        <p:nvSpPr>
          <p:cNvPr id="18443" name="Rectangle 12"/>
          <p:cNvSpPr>
            <a:spLocks noChangeArrowheads="1"/>
          </p:cNvSpPr>
          <p:nvPr/>
        </p:nvSpPr>
        <p:spPr bwMode="auto">
          <a:xfrm>
            <a:off x="6919917" y="1438275"/>
            <a:ext cx="1704975" cy="287338"/>
          </a:xfrm>
          <a:prstGeom prst="rect">
            <a:avLst/>
          </a:prstGeom>
          <a:solidFill>
            <a:srgbClr val="CC99FF">
              <a:alpha val="50195"/>
            </a:srgbClr>
          </a:solidFill>
          <a:ln w="12700">
            <a:solidFill>
              <a:schemeClr val="tx1"/>
            </a:solidFill>
            <a:miter lim="800000"/>
            <a:headEnd/>
            <a:tailEnd/>
          </a:ln>
        </p:spPr>
        <p:txBody>
          <a:bodyPr lIns="87886" tIns="43943" rIns="87886" bIns="43943" anchor="ctr"/>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16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保険料</a:t>
            </a:r>
          </a:p>
        </p:txBody>
      </p:sp>
      <p:sp>
        <p:nvSpPr>
          <p:cNvPr id="18444" name="Rectangle 16"/>
          <p:cNvSpPr>
            <a:spLocks noChangeArrowheads="1"/>
          </p:cNvSpPr>
          <p:nvPr/>
        </p:nvSpPr>
        <p:spPr bwMode="auto">
          <a:xfrm>
            <a:off x="3463926" y="1736725"/>
            <a:ext cx="1008063" cy="215900"/>
          </a:xfrm>
          <a:prstGeom prst="rect">
            <a:avLst/>
          </a:prstGeom>
          <a:solidFill>
            <a:srgbClr val="6699FF"/>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兆円</a:t>
            </a:r>
            <a:endPar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45" name="Rectangle 17"/>
          <p:cNvSpPr>
            <a:spLocks noChangeArrowheads="1"/>
          </p:cNvSpPr>
          <p:nvPr/>
        </p:nvSpPr>
        <p:spPr bwMode="auto">
          <a:xfrm>
            <a:off x="3463928" y="1952629"/>
            <a:ext cx="1152525" cy="252413"/>
          </a:xfrm>
          <a:prstGeom prst="rect">
            <a:avLst/>
          </a:prstGeom>
          <a:solidFill>
            <a:srgbClr val="6699FF"/>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兆円</a:t>
            </a: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46" name="Rectangle 18"/>
          <p:cNvSpPr>
            <a:spLocks noChangeArrowheads="1"/>
          </p:cNvSpPr>
          <p:nvPr/>
        </p:nvSpPr>
        <p:spPr bwMode="auto">
          <a:xfrm>
            <a:off x="3463925" y="2203450"/>
            <a:ext cx="1295400" cy="217488"/>
          </a:xfrm>
          <a:prstGeom prst="rect">
            <a:avLst/>
          </a:prstGeom>
          <a:solidFill>
            <a:srgbClr val="6699FF"/>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兆円</a:t>
            </a: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47" name="AutoShape 23"/>
          <p:cNvSpPr>
            <a:spLocks/>
          </p:cNvSpPr>
          <p:nvPr/>
        </p:nvSpPr>
        <p:spPr bwMode="auto">
          <a:xfrm>
            <a:off x="6969128" y="2636844"/>
            <a:ext cx="468313" cy="396875"/>
          </a:xfrm>
          <a:prstGeom prst="rightBrace">
            <a:avLst>
              <a:gd name="adj1" fmla="val 1394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7886" tIns="43943" rIns="87886" bIns="43943"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endParaRPr lang="ja-JP" altLang="en-US" sz="18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48" name="AutoShape 24"/>
          <p:cNvSpPr>
            <a:spLocks/>
          </p:cNvSpPr>
          <p:nvPr/>
        </p:nvSpPr>
        <p:spPr bwMode="auto">
          <a:xfrm>
            <a:off x="6969128" y="3429000"/>
            <a:ext cx="468313" cy="398463"/>
          </a:xfrm>
          <a:prstGeom prst="rightBrace">
            <a:avLst>
              <a:gd name="adj1" fmla="val 1399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7886" tIns="43943" rIns="87886" bIns="43943"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endParaRPr lang="ja-JP" altLang="en-US" sz="18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49" name="AutoShape 25"/>
          <p:cNvSpPr>
            <a:spLocks/>
          </p:cNvSpPr>
          <p:nvPr/>
        </p:nvSpPr>
        <p:spPr bwMode="auto">
          <a:xfrm>
            <a:off x="6969128" y="4148141"/>
            <a:ext cx="468313" cy="396875"/>
          </a:xfrm>
          <a:prstGeom prst="rightBrace">
            <a:avLst>
              <a:gd name="adj1" fmla="val 1395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7886" tIns="43943" rIns="87886" bIns="43943"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endParaRPr lang="ja-JP" altLang="en-US" sz="18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51" name="AutoShape 25"/>
          <p:cNvSpPr>
            <a:spLocks/>
          </p:cNvSpPr>
          <p:nvPr/>
        </p:nvSpPr>
        <p:spPr bwMode="auto">
          <a:xfrm>
            <a:off x="6969128" y="4875219"/>
            <a:ext cx="468313" cy="396875"/>
          </a:xfrm>
          <a:prstGeom prst="rightBrace">
            <a:avLst>
              <a:gd name="adj1" fmla="val 1395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7886" tIns="43943" rIns="87886" bIns="43943"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endParaRPr lang="ja-JP" altLang="en-US" sz="18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52" name="Text Box 5" descr="市松模様 (小)"/>
          <p:cNvSpPr txBox="1">
            <a:spLocks noChangeArrowheads="1"/>
          </p:cNvSpPr>
          <p:nvPr/>
        </p:nvSpPr>
        <p:spPr bwMode="auto">
          <a:xfrm>
            <a:off x="7257704" y="4076322"/>
            <a:ext cx="1561211" cy="64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8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4,160</a:t>
            </a:r>
            <a:r>
              <a:rPr lang="ja-JP" altLang="en-US" sz="18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円</a:t>
            </a:r>
          </a:p>
          <a:p>
            <a:pPr algn="ctr" eaLnBrk="1" fontAlgn="base" hangingPunct="1">
              <a:spcBef>
                <a:spcPct val="0"/>
              </a:spcBef>
              <a:spcAft>
                <a:spcPct val="0"/>
              </a:spcAft>
              <a:buFontTx/>
              <a:buNone/>
            </a:pPr>
            <a:r>
              <a:rPr lang="ja-JP" altLang="en-US" sz="18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（全国平均）</a:t>
            </a:r>
          </a:p>
        </p:txBody>
      </p:sp>
      <p:sp>
        <p:nvSpPr>
          <p:cNvPr id="18453" name="Text Box 31"/>
          <p:cNvSpPr txBox="1">
            <a:spLocks noChangeArrowheads="1"/>
          </p:cNvSpPr>
          <p:nvPr/>
        </p:nvSpPr>
        <p:spPr bwMode="auto">
          <a:xfrm>
            <a:off x="2936875" y="3213106"/>
            <a:ext cx="396875" cy="684213"/>
          </a:xfrm>
          <a:prstGeom prst="rect">
            <a:avLst/>
          </a:prstGeom>
          <a:solidFill>
            <a:srgbClr val="FF99CC">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第三期</a:t>
            </a:r>
          </a:p>
        </p:txBody>
      </p:sp>
      <p:sp>
        <p:nvSpPr>
          <p:cNvPr id="18454" name="Text Box 26"/>
          <p:cNvSpPr txBox="1">
            <a:spLocks noChangeArrowheads="1"/>
          </p:cNvSpPr>
          <p:nvPr/>
        </p:nvSpPr>
        <p:spPr bwMode="auto">
          <a:xfrm>
            <a:off x="1441450" y="3213106"/>
            <a:ext cx="433388" cy="684213"/>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50000"/>
              </a:spcBef>
              <a:spcAft>
                <a:spcPct val="0"/>
              </a:spcAft>
              <a:buFontTx/>
              <a:buNone/>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第三期</a:t>
            </a:r>
          </a:p>
        </p:txBody>
      </p:sp>
      <p:sp>
        <p:nvSpPr>
          <p:cNvPr id="18455" name="Text Box 27"/>
          <p:cNvSpPr txBox="1">
            <a:spLocks noChangeArrowheads="1"/>
          </p:cNvSpPr>
          <p:nvPr/>
        </p:nvSpPr>
        <p:spPr bwMode="auto">
          <a:xfrm>
            <a:off x="1441450" y="2455863"/>
            <a:ext cx="433388" cy="711200"/>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50000"/>
              </a:spcBef>
              <a:spcAft>
                <a:spcPct val="0"/>
              </a:spcAft>
              <a:buFontTx/>
              <a:buNone/>
            </a:pP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第二期</a:t>
            </a:r>
          </a:p>
        </p:txBody>
      </p:sp>
      <p:sp>
        <p:nvSpPr>
          <p:cNvPr id="18456" name="Text Box 28"/>
          <p:cNvSpPr txBox="1">
            <a:spLocks noChangeArrowheads="1"/>
          </p:cNvSpPr>
          <p:nvPr/>
        </p:nvSpPr>
        <p:spPr bwMode="auto">
          <a:xfrm>
            <a:off x="1441450" y="1773238"/>
            <a:ext cx="433388" cy="638175"/>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50000"/>
              </a:spcBef>
              <a:spcAft>
                <a:spcPct val="0"/>
              </a:spcAft>
              <a:buFontTx/>
              <a:buNone/>
            </a:pP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第一期</a:t>
            </a:r>
          </a:p>
        </p:txBody>
      </p:sp>
      <p:sp>
        <p:nvSpPr>
          <p:cNvPr id="18457" name="Text Box 26"/>
          <p:cNvSpPr txBox="1">
            <a:spLocks noChangeArrowheads="1"/>
          </p:cNvSpPr>
          <p:nvPr/>
        </p:nvSpPr>
        <p:spPr bwMode="auto">
          <a:xfrm>
            <a:off x="1441450" y="3968755"/>
            <a:ext cx="433388" cy="684213"/>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50000"/>
              </a:spcBef>
              <a:spcAft>
                <a:spcPct val="0"/>
              </a:spcAft>
              <a:buFontTx/>
              <a:buNone/>
            </a:pP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第四期</a:t>
            </a:r>
          </a:p>
        </p:txBody>
      </p:sp>
      <p:sp>
        <p:nvSpPr>
          <p:cNvPr id="18458" name="Text Box 31"/>
          <p:cNvSpPr txBox="1">
            <a:spLocks noChangeArrowheads="1"/>
          </p:cNvSpPr>
          <p:nvPr/>
        </p:nvSpPr>
        <p:spPr bwMode="auto">
          <a:xfrm>
            <a:off x="2936875" y="3922713"/>
            <a:ext cx="396875" cy="684212"/>
          </a:xfrm>
          <a:prstGeom prst="rect">
            <a:avLst/>
          </a:prstGeom>
          <a:solidFill>
            <a:srgbClr val="FF99CC">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第四期</a:t>
            </a:r>
          </a:p>
        </p:txBody>
      </p:sp>
      <p:sp>
        <p:nvSpPr>
          <p:cNvPr id="18459" name="Line 8"/>
          <p:cNvSpPr>
            <a:spLocks noChangeShapeType="1"/>
          </p:cNvSpPr>
          <p:nvPr/>
        </p:nvSpPr>
        <p:spPr bwMode="auto">
          <a:xfrm>
            <a:off x="0" y="2420938"/>
            <a:ext cx="990600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lIns="87886" tIns="43943" rIns="87886" bIns="43943">
            <a:spAutoFit/>
          </a:bodyPr>
          <a:lstStyle/>
          <a:p>
            <a:pPr fontAlgn="base">
              <a:spcBef>
                <a:spcPct val="0"/>
              </a:spcBef>
              <a:spcAft>
                <a:spcPct val="0"/>
              </a:spcAft>
            </a:pPr>
            <a:endParaRPr lang="ja-JP" altLang="en-US"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60" name="Line 8"/>
          <p:cNvSpPr>
            <a:spLocks noChangeShapeType="1"/>
          </p:cNvSpPr>
          <p:nvPr/>
        </p:nvSpPr>
        <p:spPr bwMode="auto">
          <a:xfrm>
            <a:off x="2" y="4652963"/>
            <a:ext cx="983297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lIns="87886" tIns="43943" rIns="87886" bIns="43943">
            <a:spAutoFit/>
          </a:bodyPr>
          <a:lstStyle/>
          <a:p>
            <a:pPr fontAlgn="base">
              <a:spcBef>
                <a:spcPct val="0"/>
              </a:spcBef>
              <a:spcAft>
                <a:spcPct val="0"/>
              </a:spcAft>
            </a:pPr>
            <a:endParaRPr lang="ja-JP" altLang="en-US"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61" name="Text Box 26"/>
          <p:cNvSpPr txBox="1">
            <a:spLocks noChangeArrowheads="1"/>
          </p:cNvSpPr>
          <p:nvPr/>
        </p:nvSpPr>
        <p:spPr bwMode="auto">
          <a:xfrm>
            <a:off x="1441450" y="4652963"/>
            <a:ext cx="433388" cy="684212"/>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50000"/>
              </a:spcBef>
              <a:spcAft>
                <a:spcPct val="0"/>
              </a:spcAft>
              <a:buFontTx/>
              <a:buNone/>
            </a:pP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第五期</a:t>
            </a:r>
          </a:p>
        </p:txBody>
      </p:sp>
      <p:sp>
        <p:nvSpPr>
          <p:cNvPr id="18462" name="Text Box 31"/>
          <p:cNvSpPr txBox="1">
            <a:spLocks noChangeArrowheads="1"/>
          </p:cNvSpPr>
          <p:nvPr/>
        </p:nvSpPr>
        <p:spPr bwMode="auto">
          <a:xfrm>
            <a:off x="2936875" y="4633913"/>
            <a:ext cx="396875" cy="728662"/>
          </a:xfrm>
          <a:prstGeom prst="rect">
            <a:avLst/>
          </a:prstGeom>
          <a:solidFill>
            <a:srgbClr val="FF99CC">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第五期</a:t>
            </a:r>
          </a:p>
        </p:txBody>
      </p:sp>
      <p:sp>
        <p:nvSpPr>
          <p:cNvPr id="18463" name="Rectangle 16"/>
          <p:cNvSpPr>
            <a:spLocks noChangeArrowheads="1"/>
          </p:cNvSpPr>
          <p:nvPr/>
        </p:nvSpPr>
        <p:spPr bwMode="auto">
          <a:xfrm>
            <a:off x="3463925" y="2455863"/>
            <a:ext cx="1368426" cy="252412"/>
          </a:xfrm>
          <a:prstGeom prst="rect">
            <a:avLst/>
          </a:prstGeom>
          <a:solidFill>
            <a:srgbClr val="66FFFF"/>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5.7</a:t>
            </a: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兆円</a:t>
            </a: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64" name="Rectangle 17"/>
          <p:cNvSpPr>
            <a:spLocks noChangeArrowheads="1"/>
          </p:cNvSpPr>
          <p:nvPr/>
        </p:nvSpPr>
        <p:spPr bwMode="auto">
          <a:xfrm>
            <a:off x="3463925" y="2708281"/>
            <a:ext cx="1511300" cy="252413"/>
          </a:xfrm>
          <a:prstGeom prst="rect">
            <a:avLst/>
          </a:prstGeom>
          <a:solidFill>
            <a:srgbClr val="66FFFF"/>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兆円</a:t>
            </a: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65" name="Rectangle 18"/>
          <p:cNvSpPr>
            <a:spLocks noChangeArrowheads="1"/>
          </p:cNvSpPr>
          <p:nvPr/>
        </p:nvSpPr>
        <p:spPr bwMode="auto">
          <a:xfrm>
            <a:off x="3463928" y="2924181"/>
            <a:ext cx="1800225" cy="252413"/>
          </a:xfrm>
          <a:prstGeom prst="rect">
            <a:avLst/>
          </a:prstGeom>
          <a:solidFill>
            <a:srgbClr val="66FFFF"/>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6.4</a:t>
            </a: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兆円</a:t>
            </a: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66" name="Rectangle 16"/>
          <p:cNvSpPr>
            <a:spLocks noChangeArrowheads="1"/>
          </p:cNvSpPr>
          <p:nvPr/>
        </p:nvSpPr>
        <p:spPr bwMode="auto">
          <a:xfrm>
            <a:off x="3463928" y="3249613"/>
            <a:ext cx="1800225" cy="252412"/>
          </a:xfrm>
          <a:prstGeom prst="rect">
            <a:avLst/>
          </a:prstGeom>
          <a:solidFill>
            <a:srgbClr val="99FF99"/>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6.4</a:t>
            </a: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兆円</a:t>
            </a: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67" name="Rectangle 17"/>
          <p:cNvSpPr>
            <a:spLocks noChangeArrowheads="1"/>
          </p:cNvSpPr>
          <p:nvPr/>
        </p:nvSpPr>
        <p:spPr bwMode="auto">
          <a:xfrm>
            <a:off x="3463929" y="3465513"/>
            <a:ext cx="1871663" cy="215900"/>
          </a:xfrm>
          <a:prstGeom prst="rect">
            <a:avLst/>
          </a:prstGeom>
          <a:solidFill>
            <a:srgbClr val="99FF99"/>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兆円</a:t>
            </a: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68" name="Rectangle 18"/>
          <p:cNvSpPr>
            <a:spLocks noChangeArrowheads="1"/>
          </p:cNvSpPr>
          <p:nvPr/>
        </p:nvSpPr>
        <p:spPr bwMode="auto">
          <a:xfrm>
            <a:off x="3463928" y="3681413"/>
            <a:ext cx="2016125" cy="252412"/>
          </a:xfrm>
          <a:prstGeom prst="rect">
            <a:avLst/>
          </a:prstGeom>
          <a:solidFill>
            <a:srgbClr val="99FF99"/>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兆円</a:t>
            </a: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69" name="Rectangle 16"/>
          <p:cNvSpPr>
            <a:spLocks noChangeArrowheads="1"/>
          </p:cNvSpPr>
          <p:nvPr/>
        </p:nvSpPr>
        <p:spPr bwMode="auto">
          <a:xfrm>
            <a:off x="3463928" y="3968756"/>
            <a:ext cx="2087563" cy="252413"/>
          </a:xfrm>
          <a:prstGeom prst="rect">
            <a:avLst/>
          </a:prstGeom>
          <a:solidFill>
            <a:srgbClr val="CCFF99"/>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7.4</a:t>
            </a: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兆円</a:t>
            </a: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70" name="Rectangle 17"/>
          <p:cNvSpPr>
            <a:spLocks noChangeArrowheads="1"/>
          </p:cNvSpPr>
          <p:nvPr/>
        </p:nvSpPr>
        <p:spPr bwMode="auto">
          <a:xfrm>
            <a:off x="3463925" y="4184655"/>
            <a:ext cx="2160588" cy="252413"/>
          </a:xfrm>
          <a:prstGeom prst="rect">
            <a:avLst/>
          </a:prstGeom>
          <a:solidFill>
            <a:srgbClr val="CCFF99"/>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7.8</a:t>
            </a: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兆円</a:t>
            </a: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71" name="Rectangle 18"/>
          <p:cNvSpPr>
            <a:spLocks noChangeArrowheads="1"/>
          </p:cNvSpPr>
          <p:nvPr/>
        </p:nvSpPr>
        <p:spPr bwMode="auto">
          <a:xfrm>
            <a:off x="3463925" y="4400556"/>
            <a:ext cx="2303464" cy="252413"/>
          </a:xfrm>
          <a:prstGeom prst="rect">
            <a:avLst/>
          </a:prstGeom>
          <a:solidFill>
            <a:srgbClr val="CCFF99"/>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8.2</a:t>
            </a: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兆円</a:t>
            </a: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72" name="Rectangle 16"/>
          <p:cNvSpPr>
            <a:spLocks noChangeArrowheads="1"/>
          </p:cNvSpPr>
          <p:nvPr/>
        </p:nvSpPr>
        <p:spPr bwMode="auto">
          <a:xfrm>
            <a:off x="3463925" y="4652963"/>
            <a:ext cx="2376488" cy="252412"/>
          </a:xfrm>
          <a:prstGeom prst="rect">
            <a:avLst/>
          </a:prstGeom>
          <a:solidFill>
            <a:srgbClr val="66FF66"/>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8.9</a:t>
            </a: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兆円</a:t>
            </a: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73" name="Rectangle 17"/>
          <p:cNvSpPr>
            <a:spLocks noChangeArrowheads="1"/>
          </p:cNvSpPr>
          <p:nvPr/>
        </p:nvSpPr>
        <p:spPr bwMode="auto">
          <a:xfrm>
            <a:off x="3463927" y="4905381"/>
            <a:ext cx="2519363" cy="252413"/>
          </a:xfrm>
          <a:prstGeom prst="rect">
            <a:avLst/>
          </a:prstGeom>
          <a:solidFill>
            <a:srgbClr val="66FF66"/>
          </a:solidFill>
          <a:ln w="1270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9.4</a:t>
            </a: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兆円</a:t>
            </a: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74" name="Rectangle 18"/>
          <p:cNvSpPr>
            <a:spLocks noChangeArrowheads="1"/>
          </p:cNvSpPr>
          <p:nvPr/>
        </p:nvSpPr>
        <p:spPr bwMode="auto">
          <a:xfrm>
            <a:off x="3468691" y="5373688"/>
            <a:ext cx="2592387" cy="252412"/>
          </a:xfrm>
          <a:prstGeom prst="rect">
            <a:avLst/>
          </a:prstGeom>
          <a:solidFill>
            <a:srgbClr val="00B050"/>
          </a:solidFill>
          <a:ln w="12700">
            <a:solidFill>
              <a:schemeClr val="tx1"/>
            </a:solidFill>
            <a:prstDash val="solid"/>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10.1</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兆円</a:t>
            </a:r>
            <a:endPar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75" name="AutoShape 25"/>
          <p:cNvSpPr>
            <a:spLocks/>
          </p:cNvSpPr>
          <p:nvPr/>
        </p:nvSpPr>
        <p:spPr bwMode="auto">
          <a:xfrm>
            <a:off x="6969128" y="1844676"/>
            <a:ext cx="468313" cy="396875"/>
          </a:xfrm>
          <a:prstGeom prst="rightBrace">
            <a:avLst>
              <a:gd name="adj1" fmla="val 1395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7886" tIns="43943" rIns="87886" bIns="43943"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endParaRPr lang="ja-JP" altLang="en-US" sz="18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76" name="Text Box 5" descr="市松模様 (小)"/>
          <p:cNvSpPr txBox="1">
            <a:spLocks noChangeArrowheads="1"/>
          </p:cNvSpPr>
          <p:nvPr/>
        </p:nvSpPr>
        <p:spPr bwMode="auto">
          <a:xfrm>
            <a:off x="7180771" y="4736340"/>
            <a:ext cx="1561211" cy="64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4,972</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円</a:t>
            </a:r>
          </a:p>
          <a:p>
            <a:pPr algn="ctr" eaLnBrk="1" fontAlgn="base" hangingPunct="1">
              <a:spcBef>
                <a:spcPct val="0"/>
              </a:spcBef>
              <a:spcAft>
                <a:spcPct val="0"/>
              </a:spcAft>
              <a:buFontTx/>
              <a:buNone/>
            </a:pP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（全国平均）</a:t>
            </a:r>
          </a:p>
        </p:txBody>
      </p:sp>
      <p:sp>
        <p:nvSpPr>
          <p:cNvPr id="18477" name="Text Box 29"/>
          <p:cNvSpPr txBox="1">
            <a:spLocks noChangeArrowheads="1"/>
          </p:cNvSpPr>
          <p:nvPr/>
        </p:nvSpPr>
        <p:spPr bwMode="auto">
          <a:xfrm>
            <a:off x="1963741" y="1773238"/>
            <a:ext cx="396875" cy="1295400"/>
          </a:xfrm>
          <a:prstGeom prst="rect">
            <a:avLst/>
          </a:prstGeom>
          <a:solidFill>
            <a:srgbClr val="FF99CC">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50000"/>
              </a:spcBef>
              <a:spcAft>
                <a:spcPct val="0"/>
              </a:spcAft>
              <a:buFontTx/>
              <a:buNone/>
            </a:pP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　一　期</a:t>
            </a:r>
          </a:p>
        </p:txBody>
      </p:sp>
      <p:sp>
        <p:nvSpPr>
          <p:cNvPr id="18478" name="Text Box 30"/>
          <p:cNvSpPr txBox="1">
            <a:spLocks noChangeArrowheads="1"/>
          </p:cNvSpPr>
          <p:nvPr/>
        </p:nvSpPr>
        <p:spPr bwMode="auto">
          <a:xfrm>
            <a:off x="2449514" y="2492381"/>
            <a:ext cx="395287" cy="1223963"/>
          </a:xfrm>
          <a:prstGeom prst="rect">
            <a:avLst/>
          </a:prstGeom>
          <a:solidFill>
            <a:srgbClr val="FF99CC">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50000"/>
              </a:spcBef>
              <a:spcAft>
                <a:spcPct val="0"/>
              </a:spcAft>
              <a:buFontTx/>
              <a:buNone/>
            </a:pP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　二　期</a:t>
            </a:r>
          </a:p>
        </p:txBody>
      </p:sp>
      <p:sp>
        <p:nvSpPr>
          <p:cNvPr id="18479" name="Line 7"/>
          <p:cNvSpPr>
            <a:spLocks noChangeShapeType="1"/>
          </p:cNvSpPr>
          <p:nvPr/>
        </p:nvSpPr>
        <p:spPr bwMode="auto">
          <a:xfrm>
            <a:off x="2" y="5373688"/>
            <a:ext cx="983297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lIns="87886" tIns="43943" rIns="87886" bIns="43943">
            <a:spAutoFit/>
          </a:bodyPr>
          <a:lstStyle/>
          <a:p>
            <a:pPr fontAlgn="base">
              <a:spcBef>
                <a:spcPct val="0"/>
              </a:spcBef>
              <a:spcAft>
                <a:spcPct val="0"/>
              </a:spcAft>
            </a:pPr>
            <a:endParaRPr lang="ja-JP" altLang="en-US"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456" name="テキスト ボックス 66"/>
          <p:cNvSpPr txBox="1">
            <a:spLocks noChangeArrowheads="1"/>
          </p:cNvSpPr>
          <p:nvPr/>
        </p:nvSpPr>
        <p:spPr bwMode="auto">
          <a:xfrm>
            <a:off x="2162179" y="6602959"/>
            <a:ext cx="5527673"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500"/>
              </a:lnSpc>
              <a:spcBef>
                <a:spcPct val="50000"/>
              </a:spcBef>
              <a:spcAft>
                <a:spcPct val="0"/>
              </a:spcAft>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年度までは実績であり、</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年は当初予算である。</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lnSpc>
                <a:spcPts val="500"/>
              </a:lnSpc>
              <a:spcBef>
                <a:spcPct val="50000"/>
              </a:spcBef>
              <a:spcAft>
                <a:spcPct val="0"/>
              </a:spcAft>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年度及び</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年度の保険料は全国の保険者が作成した第</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期介護保険事業計画における推計値</a:t>
            </a:r>
          </a:p>
        </p:txBody>
      </p:sp>
      <p:sp>
        <p:nvSpPr>
          <p:cNvPr id="18481" name="テキスト ボックス 54"/>
          <p:cNvSpPr txBox="1">
            <a:spLocks noChangeArrowheads="1"/>
          </p:cNvSpPr>
          <p:nvPr/>
        </p:nvSpPr>
        <p:spPr bwMode="auto">
          <a:xfrm rot="5400000">
            <a:off x="349250" y="6468808"/>
            <a:ext cx="6477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6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8482" name="Text Box 2" descr="市松模様 (小)"/>
          <p:cNvSpPr txBox="1">
            <a:spLocks noChangeArrowheads="1"/>
          </p:cNvSpPr>
          <p:nvPr/>
        </p:nvSpPr>
        <p:spPr bwMode="auto">
          <a:xfrm>
            <a:off x="4" y="6416417"/>
            <a:ext cx="1473993"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200"/>
              </a:lnSpc>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２０２５年度</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83" name="Rectangle 18"/>
          <p:cNvSpPr>
            <a:spLocks noChangeArrowheads="1"/>
          </p:cNvSpPr>
          <p:nvPr/>
        </p:nvSpPr>
        <p:spPr bwMode="auto">
          <a:xfrm>
            <a:off x="3462341" y="6092831"/>
            <a:ext cx="3290887" cy="219075"/>
          </a:xfrm>
          <a:prstGeom prst="rect">
            <a:avLst/>
          </a:prstGeom>
          <a:solidFill>
            <a:srgbClr val="0070C0"/>
          </a:solidFill>
          <a:ln w="12700">
            <a:solidFill>
              <a:schemeClr val="tx1"/>
            </a:solidFill>
            <a:prstDash val="dash"/>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84" name="Text Box 5" descr="市松模様 (小)"/>
          <p:cNvSpPr txBox="1">
            <a:spLocks noChangeArrowheads="1"/>
          </p:cNvSpPr>
          <p:nvPr/>
        </p:nvSpPr>
        <p:spPr bwMode="auto">
          <a:xfrm>
            <a:off x="7399256" y="6115408"/>
            <a:ext cx="2824955" cy="64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6,771</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円（全国平均）</a:t>
            </a:r>
            <a:endPar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base" hangingPunct="1">
              <a:spcBef>
                <a:spcPct val="0"/>
              </a:spcBef>
              <a:spcAft>
                <a:spcPct val="0"/>
              </a:spcAft>
              <a:buFontTx/>
              <a:buNone/>
            </a:pPr>
            <a:r>
              <a:rPr lang="en-US" altLang="ja-JP"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8,165</a:t>
            </a:r>
            <a:r>
              <a:rPr lang="ja-JP" altLang="en-US" sz="1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円（全国平均）</a:t>
            </a:r>
          </a:p>
        </p:txBody>
      </p:sp>
      <p:sp>
        <p:nvSpPr>
          <p:cNvPr id="18485" name="Rectangle 12"/>
          <p:cNvSpPr>
            <a:spLocks noChangeArrowheads="1"/>
          </p:cNvSpPr>
          <p:nvPr/>
        </p:nvSpPr>
        <p:spPr bwMode="auto">
          <a:xfrm>
            <a:off x="8697916" y="1438275"/>
            <a:ext cx="1157287" cy="503238"/>
          </a:xfrm>
          <a:prstGeom prst="rect">
            <a:avLst/>
          </a:prstGeom>
          <a:solidFill>
            <a:srgbClr val="92D050">
              <a:alpha val="50195"/>
            </a:srgbClr>
          </a:solidFill>
          <a:ln w="12700">
            <a:solidFill>
              <a:schemeClr val="tx1"/>
            </a:solidFill>
            <a:miter lim="800000"/>
            <a:headEnd/>
            <a:tailEnd/>
          </a:ln>
        </p:spPr>
        <p:txBody>
          <a:bodyPr lIns="87886" tIns="43943" rIns="87886" bIns="43943" anchor="ctr"/>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16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介護報酬の改定率</a:t>
            </a:r>
          </a:p>
        </p:txBody>
      </p:sp>
      <p:sp>
        <p:nvSpPr>
          <p:cNvPr id="18486" name="Text Box 3" descr="市松模様 (小)"/>
          <p:cNvSpPr txBox="1">
            <a:spLocks noChangeArrowheads="1"/>
          </p:cNvSpPr>
          <p:nvPr/>
        </p:nvSpPr>
        <p:spPr bwMode="auto">
          <a:xfrm>
            <a:off x="8594345" y="2161443"/>
            <a:ext cx="1283891" cy="51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H15</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年度改定</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base" hangingPunct="1">
              <a:spcBef>
                <a:spcPct val="0"/>
              </a:spcBef>
              <a:spcAft>
                <a:spcPct val="0"/>
              </a:spcAft>
              <a:buFontTx/>
              <a:buNone/>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8487" name="Text Box 3" descr="市松模様 (小)"/>
          <p:cNvSpPr txBox="1">
            <a:spLocks noChangeArrowheads="1"/>
          </p:cNvSpPr>
          <p:nvPr/>
        </p:nvSpPr>
        <p:spPr bwMode="auto">
          <a:xfrm>
            <a:off x="8625086" y="2549590"/>
            <a:ext cx="1283891" cy="51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H17</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年度改定</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base" hangingPunct="1">
              <a:spcBef>
                <a:spcPct val="0"/>
              </a:spcBef>
              <a:spcAft>
                <a:spcPct val="0"/>
              </a:spcAft>
              <a:buFontTx/>
              <a:buNone/>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8488" name="Text Box 3" descr="市松模様 (小)"/>
          <p:cNvSpPr txBox="1">
            <a:spLocks noChangeArrowheads="1"/>
          </p:cNvSpPr>
          <p:nvPr/>
        </p:nvSpPr>
        <p:spPr bwMode="auto">
          <a:xfrm>
            <a:off x="8637786" y="2981390"/>
            <a:ext cx="1283891" cy="51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H18</a:t>
            </a: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年度改定</a:t>
            </a:r>
            <a:endParaRPr lang="en-US"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base" hangingPunct="1">
              <a:spcBef>
                <a:spcPct val="0"/>
              </a:spcBef>
              <a:spcAft>
                <a:spcPct val="0"/>
              </a:spcAft>
              <a:buFontTx/>
              <a:buNone/>
            </a:pP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0.5</a:t>
            </a: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8489" name="Text Box 3" descr="市松模様 (小)"/>
          <p:cNvSpPr txBox="1">
            <a:spLocks noChangeArrowheads="1"/>
          </p:cNvSpPr>
          <p:nvPr/>
        </p:nvSpPr>
        <p:spPr bwMode="auto">
          <a:xfrm>
            <a:off x="8625086" y="3681416"/>
            <a:ext cx="1283891" cy="51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H21</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年度改定</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base" hangingPunct="1">
              <a:spcBef>
                <a:spcPct val="0"/>
              </a:spcBef>
              <a:spcAft>
                <a:spcPct val="0"/>
              </a:spcAft>
              <a:buFontTx/>
              <a:buNone/>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8490" name="Text Box 3" descr="市松模様 (小)"/>
          <p:cNvSpPr txBox="1">
            <a:spLocks noChangeArrowheads="1"/>
          </p:cNvSpPr>
          <p:nvPr/>
        </p:nvSpPr>
        <p:spPr bwMode="auto">
          <a:xfrm>
            <a:off x="8637786" y="4406040"/>
            <a:ext cx="1283891" cy="51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年度改定</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base" hangingPunct="1">
              <a:spcBef>
                <a:spcPct val="0"/>
              </a:spcBef>
              <a:spcAft>
                <a:spcPct val="0"/>
              </a:spcAft>
              <a:buFontTx/>
              <a:buNone/>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8492" name="Text Box 3" descr="市松模様 (小)"/>
          <p:cNvSpPr txBox="1">
            <a:spLocks noChangeArrowheads="1"/>
          </p:cNvSpPr>
          <p:nvPr/>
        </p:nvSpPr>
        <p:spPr bwMode="auto">
          <a:xfrm>
            <a:off x="8472815" y="4859695"/>
            <a:ext cx="1560723" cy="36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消費税率引上げに伴う</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base" hangingPunct="1">
              <a:spcBef>
                <a:spcPct val="0"/>
              </a:spcBef>
              <a:spcAft>
                <a:spcPct val="0"/>
              </a:spcAft>
              <a:buFontTx/>
              <a:buNone/>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年度改定 ＋</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0.63</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8494" name="Line 7"/>
          <p:cNvSpPr>
            <a:spLocks noChangeShapeType="1"/>
          </p:cNvSpPr>
          <p:nvPr/>
        </p:nvSpPr>
        <p:spPr bwMode="auto">
          <a:xfrm>
            <a:off x="15875" y="6092825"/>
            <a:ext cx="983297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lIns="87886" tIns="43943" rIns="87886" bIns="43943">
            <a:spAutoFit/>
          </a:bodyPr>
          <a:lstStyle/>
          <a:p>
            <a:pPr fontAlgn="base">
              <a:spcBef>
                <a:spcPct val="0"/>
              </a:spcBef>
              <a:spcAft>
                <a:spcPct val="0"/>
              </a:spcAft>
            </a:pPr>
            <a:endParaRPr lang="ja-JP" altLang="en-US"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95" name="Text Box 26"/>
          <p:cNvSpPr txBox="1">
            <a:spLocks noChangeArrowheads="1"/>
          </p:cNvSpPr>
          <p:nvPr/>
        </p:nvSpPr>
        <p:spPr bwMode="auto">
          <a:xfrm>
            <a:off x="1441450" y="5408613"/>
            <a:ext cx="433388" cy="684212"/>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50000"/>
              </a:spcBef>
              <a:spcAft>
                <a:spcPct val="0"/>
              </a:spcAft>
              <a:buFontTx/>
              <a:buNone/>
            </a:pP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第六期</a:t>
            </a:r>
          </a:p>
        </p:txBody>
      </p:sp>
      <p:sp>
        <p:nvSpPr>
          <p:cNvPr id="18496" name="Text Box 31"/>
          <p:cNvSpPr txBox="1">
            <a:spLocks noChangeArrowheads="1"/>
          </p:cNvSpPr>
          <p:nvPr/>
        </p:nvSpPr>
        <p:spPr bwMode="auto">
          <a:xfrm>
            <a:off x="2936875" y="5387981"/>
            <a:ext cx="396875" cy="677863"/>
          </a:xfrm>
          <a:prstGeom prst="rect">
            <a:avLst/>
          </a:prstGeom>
          <a:solidFill>
            <a:srgbClr val="FF99CC">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第六期</a:t>
            </a:r>
          </a:p>
        </p:txBody>
      </p:sp>
      <p:sp>
        <p:nvSpPr>
          <p:cNvPr id="18497" name="Rectangle 18"/>
          <p:cNvSpPr>
            <a:spLocks noChangeArrowheads="1"/>
          </p:cNvSpPr>
          <p:nvPr/>
        </p:nvSpPr>
        <p:spPr bwMode="auto">
          <a:xfrm>
            <a:off x="3462342" y="5121281"/>
            <a:ext cx="2592387" cy="252413"/>
          </a:xfrm>
          <a:prstGeom prst="rect">
            <a:avLst/>
          </a:prstGeom>
          <a:solidFill>
            <a:srgbClr val="66FF66"/>
          </a:solidFill>
          <a:ln w="12700">
            <a:solidFill>
              <a:schemeClr val="tx1"/>
            </a:solidFill>
            <a:prstDash val="solid"/>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兆円</a:t>
            </a: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98" name="Rectangle 18"/>
          <p:cNvSpPr>
            <a:spLocks noChangeArrowheads="1"/>
          </p:cNvSpPr>
          <p:nvPr/>
        </p:nvSpPr>
        <p:spPr bwMode="auto">
          <a:xfrm>
            <a:off x="3468688" y="5607056"/>
            <a:ext cx="2708275" cy="252413"/>
          </a:xfrm>
          <a:prstGeom prst="rect">
            <a:avLst/>
          </a:prstGeom>
          <a:solidFill>
            <a:srgbClr val="00B050"/>
          </a:solidFill>
          <a:ln w="12700">
            <a:solidFill>
              <a:schemeClr val="tx1"/>
            </a:solidFill>
            <a:prstDash val="dash"/>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99" name="Rectangle 18"/>
          <p:cNvSpPr>
            <a:spLocks noChangeArrowheads="1"/>
          </p:cNvSpPr>
          <p:nvPr/>
        </p:nvSpPr>
        <p:spPr bwMode="auto">
          <a:xfrm>
            <a:off x="3468688" y="5824538"/>
            <a:ext cx="2779712" cy="241300"/>
          </a:xfrm>
          <a:prstGeom prst="rect">
            <a:avLst/>
          </a:prstGeom>
          <a:solidFill>
            <a:srgbClr val="00B050"/>
          </a:solidFill>
          <a:ln w="12700">
            <a:solidFill>
              <a:schemeClr val="tx1"/>
            </a:solidFill>
            <a:prstDash val="dash"/>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500" name="AutoShape 25"/>
          <p:cNvSpPr>
            <a:spLocks/>
          </p:cNvSpPr>
          <p:nvPr/>
        </p:nvSpPr>
        <p:spPr bwMode="auto">
          <a:xfrm>
            <a:off x="6969128" y="5464181"/>
            <a:ext cx="468313" cy="396875"/>
          </a:xfrm>
          <a:prstGeom prst="rightBrace">
            <a:avLst>
              <a:gd name="adj1" fmla="val 1395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7886" tIns="43943" rIns="87886" bIns="43943"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endParaRPr lang="ja-JP" altLang="en-US" sz="18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501" name="Text Box 5" descr="市松模様 (小)"/>
          <p:cNvSpPr txBox="1">
            <a:spLocks noChangeArrowheads="1"/>
          </p:cNvSpPr>
          <p:nvPr/>
        </p:nvSpPr>
        <p:spPr bwMode="auto">
          <a:xfrm>
            <a:off x="7257704" y="5392360"/>
            <a:ext cx="1561211" cy="64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8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5,514</a:t>
            </a:r>
            <a:r>
              <a:rPr lang="ja-JP" altLang="en-US" sz="18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円</a:t>
            </a:r>
          </a:p>
          <a:p>
            <a:pPr algn="ctr" eaLnBrk="1" fontAlgn="base" hangingPunct="1">
              <a:spcBef>
                <a:spcPct val="0"/>
              </a:spcBef>
              <a:spcAft>
                <a:spcPct val="0"/>
              </a:spcAft>
              <a:buFontTx/>
              <a:buNone/>
            </a:pPr>
            <a:r>
              <a:rPr lang="ja-JP" altLang="en-US" sz="18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（全国平均）</a:t>
            </a:r>
          </a:p>
        </p:txBody>
      </p:sp>
      <p:sp>
        <p:nvSpPr>
          <p:cNvPr id="18502" name="Text Box 3" descr="市松模様 (小)"/>
          <p:cNvSpPr txBox="1">
            <a:spLocks noChangeArrowheads="1"/>
          </p:cNvSpPr>
          <p:nvPr/>
        </p:nvSpPr>
        <p:spPr bwMode="auto">
          <a:xfrm>
            <a:off x="8669845" y="5123564"/>
            <a:ext cx="1251832" cy="51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defPPr>
              <a:defRPr lang="ja-JP"/>
            </a:defPPr>
            <a:lvl1pPr algn="ctr" defTabSz="762000" fontAlgn="base">
              <a:spcBef>
                <a:spcPct val="0"/>
              </a:spcBef>
              <a:spcAft>
                <a:spcPct val="0"/>
              </a:spcAft>
              <a:buFontTx/>
              <a:buNone/>
              <a:defRPr sz="140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37931725" indent="-37474525" defTabSz="762000" eaLnBrk="0" hangingPunct="0">
              <a:spcBef>
                <a:spcPct val="20000"/>
              </a:spcBef>
              <a:buFont typeface="Arial" pitchFamily="34" charset="0"/>
              <a:buChar char="–"/>
              <a:defRPr sz="2800">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sz="2400">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sz="2000">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sz="2000">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9pPr>
          </a:lstStyle>
          <a:p>
            <a:r>
              <a:rPr lang="en-US" altLang="ja-JP" dirty="0" smtClean="0"/>
              <a:t>H27</a:t>
            </a:r>
            <a:r>
              <a:rPr lang="ja-JP" altLang="en-US" dirty="0" smtClean="0"/>
              <a:t>年度改定</a:t>
            </a:r>
            <a:endParaRPr lang="en-US" altLang="ja-JP" dirty="0"/>
          </a:p>
          <a:p>
            <a:r>
              <a:rPr lang="ja-JP" altLang="en-US" dirty="0"/>
              <a:t>▲</a:t>
            </a:r>
            <a:r>
              <a:rPr lang="en-US" altLang="ja-JP" dirty="0"/>
              <a:t>2.27</a:t>
            </a:r>
            <a:r>
              <a:rPr lang="ja-JP" altLang="en-US" dirty="0"/>
              <a:t>％</a:t>
            </a:r>
          </a:p>
        </p:txBody>
      </p:sp>
      <p:sp>
        <p:nvSpPr>
          <p:cNvPr id="18503" name="Text Box 2" descr="市松模様 (小)"/>
          <p:cNvSpPr txBox="1">
            <a:spLocks noChangeArrowheads="1"/>
          </p:cNvSpPr>
          <p:nvPr/>
        </p:nvSpPr>
        <p:spPr bwMode="auto">
          <a:xfrm>
            <a:off x="-13881" y="6104387"/>
            <a:ext cx="1642268"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200"/>
              </a:lnSpc>
              <a:spcBef>
                <a:spcPct val="0"/>
              </a:spcBef>
              <a:spcAft>
                <a:spcPct val="0"/>
              </a:spcAft>
              <a:buFontTx/>
              <a:buNone/>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２０２０年度</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504" name="Rectangle 18"/>
          <p:cNvSpPr>
            <a:spLocks noChangeArrowheads="1"/>
          </p:cNvSpPr>
          <p:nvPr/>
        </p:nvSpPr>
        <p:spPr bwMode="auto">
          <a:xfrm>
            <a:off x="3468689" y="6311900"/>
            <a:ext cx="3968751" cy="217488"/>
          </a:xfrm>
          <a:prstGeom prst="rect">
            <a:avLst/>
          </a:prstGeom>
          <a:solidFill>
            <a:srgbClr val="0070C0"/>
          </a:solidFill>
          <a:ln w="12700">
            <a:solidFill>
              <a:schemeClr val="tx1"/>
            </a:solidFill>
            <a:prstDash val="dash"/>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endParaRPr lang="ja-JP" altLang="ja-JP" sz="14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スライド番号プレースホルダー 5"/>
          <p:cNvSpPr txBox="1">
            <a:spLocks noGrp="1"/>
          </p:cNvSpPr>
          <p:nvPr/>
        </p:nvSpPr>
        <p:spPr bwMode="auto">
          <a:xfrm>
            <a:off x="7594600" y="6325396"/>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eaLnBrk="1" hangingPunct="1">
              <a:spcBef>
                <a:spcPct val="0"/>
              </a:spcBef>
              <a:buFontTx/>
              <a:buNone/>
            </a:pPr>
            <a:endParaRPr kumimoji="0" lang="en-US" altLang="ja-JP" sz="1400" dirty="0"/>
          </a:p>
          <a:p>
            <a:pPr algn="r" eaLnBrk="1" hangingPunct="1">
              <a:spcBef>
                <a:spcPct val="0"/>
              </a:spcBef>
              <a:buFontTx/>
              <a:buNone/>
            </a:pPr>
            <a:fld id="{7416C2D6-ECE1-431E-A8D6-00172E053412}" type="slidenum">
              <a:rPr kumimoji="0" lang="en-US" altLang="ja-JP" sz="1400"/>
              <a:pPr algn="r" eaLnBrk="1" hangingPunct="1">
                <a:spcBef>
                  <a:spcPct val="0"/>
                </a:spcBef>
                <a:buFontTx/>
                <a:buNone/>
              </a:pPr>
              <a:t>4</a:t>
            </a:fld>
            <a:endParaRPr kumimoji="0" lang="en-US" altLang="ja-JP" sz="1400" dirty="0"/>
          </a:p>
        </p:txBody>
      </p:sp>
      <p:sp>
        <p:nvSpPr>
          <p:cNvPr id="74" name="AutoShape 32"/>
          <p:cNvSpPr>
            <a:spLocks noChangeArrowheads="1"/>
          </p:cNvSpPr>
          <p:nvPr/>
        </p:nvSpPr>
        <p:spPr bwMode="auto">
          <a:xfrm>
            <a:off x="81616" y="436681"/>
            <a:ext cx="9747366" cy="953453"/>
          </a:xfrm>
          <a:prstGeom prst="roundRect">
            <a:avLst/>
          </a:prstGeom>
          <a:solidFill>
            <a:schemeClr val="accent3">
              <a:lumMod val="20000"/>
              <a:lumOff val="80000"/>
            </a:schemeClr>
          </a:solidFill>
          <a:ln w="6350"/>
        </p:spPr>
        <p:style>
          <a:lnRef idx="2">
            <a:schemeClr val="accent3"/>
          </a:lnRef>
          <a:fillRef idx="1">
            <a:schemeClr val="lt1"/>
          </a:fillRef>
          <a:effectRef idx="0">
            <a:schemeClr val="accent3"/>
          </a:effectRef>
          <a:fontRef idx="minor">
            <a:schemeClr val="dk1"/>
          </a:fontRef>
        </p:style>
        <p:txBody>
          <a:bodyPr tIns="0" bIns="0" anchor="ctr" anchorCtr="0">
            <a:spAutoFit/>
          </a:bodyPr>
          <a:lstStyle/>
          <a:p>
            <a:pPr marL="216000" indent="-216000"/>
            <a:r>
              <a:rPr lang="en-US" altLang="ja-JP"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区市町村は３年を１期（２００５年度までは５年を１期）とする介護保険事業計画を策定し、３年ごとに見直しを行う。</a:t>
            </a:r>
            <a:endParaRPr lang="en-US" altLang="ja-JP"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216000" indent="-216000"/>
            <a:r>
              <a:rPr lang="ja-JP" altLang="en-US"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保険料は、３年ごとに、事業計画に定めるサービス費用見込額等に基づき、３年間を通じて財政の均衡を保つよう設定。</a:t>
            </a:r>
            <a:endParaRPr lang="en-US" altLang="ja-JP"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216000" indent="-216000"/>
            <a:r>
              <a:rPr lang="ja-JP" altLang="en-US"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高齢化の進展により、</a:t>
            </a:r>
            <a:r>
              <a:rPr lang="en-US" altLang="ja-JP"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年には保険料が現在の</a:t>
            </a:r>
            <a:r>
              <a:rPr lang="en-US" altLang="ja-JP"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5000</a:t>
            </a:r>
            <a:r>
              <a:rPr lang="ja-JP" altLang="en-US"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円程度から</a:t>
            </a:r>
            <a:r>
              <a:rPr lang="en-US" altLang="ja-JP"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8200</a:t>
            </a:r>
            <a:r>
              <a:rPr lang="ja-JP" altLang="en-US" sz="14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円程度に上昇することが見込まれており、地域包括ケアシステムの構築を図る一方、介護保険制度の持続可能性の確保のための重点化・効率化も必要となっている。</a:t>
            </a:r>
          </a:p>
        </p:txBody>
      </p:sp>
      <p:sp>
        <p:nvSpPr>
          <p:cNvPr id="75" name="正方形/長方形 74"/>
          <p:cNvSpPr/>
          <p:nvPr/>
        </p:nvSpPr>
        <p:spPr>
          <a:xfrm>
            <a:off x="13648" y="13648"/>
            <a:ext cx="9889200" cy="361826"/>
          </a:xfrm>
          <a:prstGeom prst="rect">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lIns="91357" tIns="72000" rIns="91357" bIns="0"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介護給付と保険料の推移</a:t>
            </a:r>
          </a:p>
        </p:txBody>
      </p:sp>
    </p:spTree>
    <p:extLst>
      <p:ext uri="{BB962C8B-B14F-4D97-AF65-F5344CB8AC3E}">
        <p14:creationId xmlns:p14="http://schemas.microsoft.com/office/powerpoint/2010/main" val="2423683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図 7"/>
          <p:cNvPicPr>
            <a:picLocks noChangeAspect="1" noChangeArrowheads="1"/>
          </p:cNvPicPr>
          <p:nvPr/>
        </p:nvPicPr>
        <p:blipFill>
          <a:blip r:embed="rId3">
            <a:extLst>
              <a:ext uri="{28A0092B-C50C-407E-A947-70E740481C1C}">
                <a14:useLocalDpi xmlns:a14="http://schemas.microsoft.com/office/drawing/2010/main" val="0"/>
              </a:ext>
            </a:extLst>
          </a:blip>
          <a:srcRect t="7977"/>
          <a:stretch>
            <a:fillRect/>
          </a:stretch>
        </p:blipFill>
        <p:spPr bwMode="auto">
          <a:xfrm>
            <a:off x="128588" y="2605088"/>
            <a:ext cx="6002337"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128588" y="6194425"/>
            <a:ext cx="6383337" cy="241300"/>
          </a:xfrm>
          <a:prstGeom prst="rect">
            <a:avLst/>
          </a:prstGeom>
          <a:noFill/>
        </p:spPr>
        <p:txBody>
          <a:bodyPr>
            <a:spAutoFit/>
          </a:bodyPr>
          <a:lstStyle/>
          <a:p>
            <a:pPr fontAlgn="base">
              <a:spcBef>
                <a:spcPct val="0"/>
              </a:spcBef>
              <a:spcAft>
                <a:spcPct val="0"/>
              </a:spcAft>
              <a:defRPr/>
            </a:pPr>
            <a:r>
              <a:rPr lang="ja-JP"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出所）国立社会保障人口問題研究所</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のデータをもとに三菱ＵＦＪリサーチ＆コンサルティングが作成</a:t>
            </a:r>
            <a:endParaRPr lang="ja-JP"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10"/>
          <p:cNvSpPr>
            <a:spLocks noChangeArrowheads="1"/>
          </p:cNvSpPr>
          <p:nvPr/>
        </p:nvSpPr>
        <p:spPr bwMode="auto">
          <a:xfrm>
            <a:off x="6105650" y="977868"/>
            <a:ext cx="3658248" cy="5043420"/>
          </a:xfrm>
          <a:prstGeom prst="roundRect">
            <a:avLst>
              <a:gd name="adj" fmla="val 7394"/>
            </a:avLst>
          </a:prstGeom>
          <a:ln w="28575"/>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lIns="166154" tIns="166154" rIns="166154" bIns="66462"/>
          <a:lstStyle>
            <a:lvl1pPr marL="185738" indent="-185738"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ts val="0"/>
              </a:spcBef>
              <a:spcAft>
                <a:spcPts val="554"/>
              </a:spcAft>
              <a:buFont typeface="Arial" pitchFamily="34" charset="0"/>
              <a:buNone/>
              <a:defRPr/>
            </a:pPr>
            <a:r>
              <a:rPr lang="ja-JP" altLang="en-US" sz="2215" dirty="0">
                <a:solidFill>
                  <a:prstClr val="black"/>
                </a:solidFill>
                <a:latin typeface="メイリオ" pitchFamily="50" charset="-128"/>
                <a:ea typeface="メイリオ" pitchFamily="50" charset="-128"/>
                <a:cs typeface="メイリオ" pitchFamily="50" charset="-128"/>
              </a:rPr>
              <a:t>増大する地域のニーズに応える方法</a:t>
            </a:r>
            <a:endParaRPr lang="en-US" altLang="ja-JP" sz="2215" dirty="0">
              <a:solidFill>
                <a:prstClr val="black"/>
              </a:solidFill>
              <a:latin typeface="メイリオ" pitchFamily="50" charset="-128"/>
              <a:ea typeface="メイリオ" pitchFamily="50" charset="-128"/>
              <a:cs typeface="メイリオ" pitchFamily="50" charset="-128"/>
            </a:endParaRPr>
          </a:p>
        </p:txBody>
      </p:sp>
      <p:sp>
        <p:nvSpPr>
          <p:cNvPr id="11" name="角丸四角形 10"/>
          <p:cNvSpPr>
            <a:spLocks noChangeArrowheads="1"/>
          </p:cNvSpPr>
          <p:nvPr/>
        </p:nvSpPr>
        <p:spPr bwMode="auto">
          <a:xfrm>
            <a:off x="211138" y="977900"/>
            <a:ext cx="2306637" cy="636588"/>
          </a:xfrm>
          <a:prstGeom prst="roundRect">
            <a:avLst/>
          </a:prstGeom>
          <a:ln w="28575"/>
          <a:effectLst>
            <a:outerShdw blurRad="152400" dist="76200" dir="36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166154" tIns="166154" rIns="166154" bIns="66462" anchor="ctr">
            <a:spAutoFit/>
          </a:bodyPr>
          <a:lstStyle>
            <a:lvl1pPr marL="185738" indent="-185738"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algn="ctr" eaLnBrk="1" fontAlgn="base" hangingPunct="1">
              <a:spcBef>
                <a:spcPts val="0"/>
              </a:spcBef>
              <a:spcAft>
                <a:spcPts val="554"/>
              </a:spcAft>
              <a:buFont typeface="Arial" pitchFamily="34" charset="0"/>
              <a:buNone/>
              <a:defRPr/>
            </a:pPr>
            <a:r>
              <a:rPr lang="ja-JP" altLang="en-US" sz="2215" dirty="0">
                <a:solidFill>
                  <a:prstClr val="black"/>
                </a:solidFill>
                <a:latin typeface="メイリオ" pitchFamily="50" charset="-128"/>
                <a:ea typeface="メイリオ" pitchFamily="50" charset="-128"/>
                <a:cs typeface="メイリオ" pitchFamily="50" charset="-128"/>
              </a:rPr>
              <a:t>人口減少社会</a:t>
            </a:r>
            <a:endParaRPr lang="en-US" altLang="ja-JP" sz="2215" dirty="0">
              <a:solidFill>
                <a:prstClr val="black"/>
              </a:solidFill>
              <a:latin typeface="メイリオ" pitchFamily="50" charset="-128"/>
              <a:ea typeface="メイリオ" pitchFamily="50" charset="-128"/>
              <a:cs typeface="メイリオ" pitchFamily="50" charset="-128"/>
            </a:endParaRPr>
          </a:p>
        </p:txBody>
      </p:sp>
      <p:sp>
        <p:nvSpPr>
          <p:cNvPr id="12" name="角丸四角形 11"/>
          <p:cNvSpPr>
            <a:spLocks noChangeArrowheads="1"/>
          </p:cNvSpPr>
          <p:nvPr/>
        </p:nvSpPr>
        <p:spPr bwMode="auto">
          <a:xfrm>
            <a:off x="3155950" y="977900"/>
            <a:ext cx="2306638" cy="636588"/>
          </a:xfrm>
          <a:prstGeom prst="roundRect">
            <a:avLst/>
          </a:prstGeom>
          <a:ln w="28575"/>
          <a:effectLst>
            <a:outerShdw blurRad="152400" dist="76200" dir="36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166154" tIns="166154" rIns="166154" bIns="66462" anchor="ctr">
            <a:spAutoFit/>
          </a:bodyPr>
          <a:lstStyle>
            <a:lvl1pPr marL="185738" indent="-185738"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algn="ctr" eaLnBrk="1" fontAlgn="base" hangingPunct="1">
              <a:spcBef>
                <a:spcPts val="0"/>
              </a:spcBef>
              <a:spcAft>
                <a:spcPts val="554"/>
              </a:spcAft>
              <a:buFont typeface="Arial" pitchFamily="34" charset="0"/>
              <a:buNone/>
              <a:defRPr/>
            </a:pPr>
            <a:r>
              <a:rPr lang="ja-JP" altLang="en-US" sz="2215" dirty="0">
                <a:solidFill>
                  <a:prstClr val="black"/>
                </a:solidFill>
                <a:latin typeface="メイリオ" pitchFamily="50" charset="-128"/>
                <a:ea typeface="メイリオ" pitchFamily="50" charset="-128"/>
                <a:cs typeface="メイリオ" pitchFamily="50" charset="-128"/>
              </a:rPr>
              <a:t>担い手の不足</a:t>
            </a:r>
            <a:endParaRPr lang="en-US" altLang="ja-JP" sz="2215" dirty="0">
              <a:solidFill>
                <a:prstClr val="black"/>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704529" y="2140900"/>
            <a:ext cx="4464496" cy="309540"/>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tIns="33231" bIns="0">
            <a:spAutoFit/>
          </a:bodyPr>
          <a:lstStyle/>
          <a:p>
            <a:pPr algn="ctr" fontAlgn="base">
              <a:spcBef>
                <a:spcPct val="0"/>
              </a:spcBef>
              <a:spcAft>
                <a:spcPct val="0"/>
              </a:spcAft>
              <a:defRPr/>
            </a:pP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2010</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の人口</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とした場合の</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推計値</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0"/>
          <p:cNvSpPr>
            <a:spLocks noChangeArrowheads="1"/>
          </p:cNvSpPr>
          <p:nvPr/>
        </p:nvSpPr>
        <p:spPr bwMode="auto">
          <a:xfrm>
            <a:off x="6228050" y="2136217"/>
            <a:ext cx="3413449" cy="1617361"/>
          </a:xfrm>
          <a:prstGeom prst="roundRect">
            <a:avLst/>
          </a:prstGeom>
          <a:ln/>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132923" tIns="166154" rIns="132923" bIns="99692" anchor="ctr">
            <a:spAutoFit/>
          </a:bodyPr>
          <a:lstStyle>
            <a:lvl1pPr marL="185738" indent="-185738"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ts val="554"/>
              </a:spcBef>
              <a:spcAft>
                <a:spcPts val="554"/>
              </a:spcAft>
              <a:buFont typeface="Arial" pitchFamily="34" charset="0"/>
              <a:buNone/>
              <a:defRPr/>
            </a:pPr>
            <a:r>
              <a:rPr lang="ja-JP" altLang="en-US" sz="2585" b="1" dirty="0">
                <a:solidFill>
                  <a:prstClr val="black"/>
                </a:solidFill>
                <a:latin typeface="メイリオ" pitchFamily="50" charset="-128"/>
                <a:ea typeface="メイリオ" pitchFamily="50" charset="-128"/>
                <a:cs typeface="メイリオ" pitchFamily="50" charset="-128"/>
              </a:rPr>
              <a:t>① 活動的生活の継続による介護予防の強化</a:t>
            </a:r>
            <a:endParaRPr lang="en-US" altLang="ja-JP" sz="2585" b="1" dirty="0">
              <a:solidFill>
                <a:prstClr val="black"/>
              </a:solidFill>
              <a:latin typeface="メイリオ" pitchFamily="50" charset="-128"/>
              <a:ea typeface="メイリオ" pitchFamily="50" charset="-128"/>
              <a:cs typeface="メイリオ" pitchFamily="50" charset="-128"/>
            </a:endParaRPr>
          </a:p>
        </p:txBody>
      </p:sp>
      <p:sp>
        <p:nvSpPr>
          <p:cNvPr id="20485" name="正方形/長方形 10"/>
          <p:cNvSpPr>
            <a:spLocks noChangeArrowheads="1"/>
          </p:cNvSpPr>
          <p:nvPr/>
        </p:nvSpPr>
        <p:spPr bwMode="auto">
          <a:xfrm>
            <a:off x="6228050" y="4049498"/>
            <a:ext cx="3413449" cy="1617361"/>
          </a:xfrm>
          <a:prstGeom prst="roundRect">
            <a:avLst/>
          </a:prstGeom>
          <a:ln/>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132923" tIns="166154" rIns="132923" bIns="99692" anchor="ctr">
            <a:spAutoFit/>
          </a:bodyPr>
          <a:lstStyle>
            <a:lvl1pPr marL="185738" indent="-185738"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ts val="554"/>
              </a:spcBef>
              <a:spcAft>
                <a:spcPts val="554"/>
              </a:spcAft>
              <a:buFont typeface="Arial" pitchFamily="34" charset="0"/>
              <a:buNone/>
              <a:defRPr/>
            </a:pPr>
            <a:r>
              <a:rPr lang="ja-JP" altLang="en-US" sz="2585" b="1" dirty="0">
                <a:solidFill>
                  <a:prstClr val="black"/>
                </a:solidFill>
                <a:latin typeface="メイリオ" pitchFamily="50" charset="-128"/>
                <a:ea typeface="メイリオ" pitchFamily="50" charset="-128"/>
                <a:cs typeface="メイリオ" pitchFamily="50" charset="-128"/>
              </a:rPr>
              <a:t>② 専門職以外の生活支援の担い手の確保</a:t>
            </a:r>
            <a:endParaRPr lang="en-US" altLang="ja-JP" sz="2585" b="1" dirty="0">
              <a:solidFill>
                <a:prstClr val="black"/>
              </a:solidFill>
              <a:latin typeface="メイリオ" pitchFamily="50" charset="-128"/>
              <a:ea typeface="メイリオ" pitchFamily="50" charset="-128"/>
              <a:cs typeface="メイリオ" pitchFamily="50" charset="-128"/>
            </a:endParaRPr>
          </a:p>
        </p:txBody>
      </p:sp>
      <p:sp>
        <p:nvSpPr>
          <p:cNvPr id="34835" name="スライド番号プレースホルダー 1"/>
          <p:cNvSpPr txBox="1">
            <a:spLocks/>
          </p:cNvSpPr>
          <p:nvPr/>
        </p:nvSpPr>
        <p:spPr bwMode="auto">
          <a:xfrm>
            <a:off x="7610475" y="6548438"/>
            <a:ext cx="231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fontAlgn="base" hangingPunct="1">
              <a:spcAft>
                <a:spcPct val="0"/>
              </a:spcAft>
              <a:buFontTx/>
              <a:buNone/>
              <a:defRPr/>
            </a:pPr>
            <a:fld id="{C26CA5D9-8EEE-4022-AEA6-19A6319E6EB3}" type="slidenum">
              <a:rPr lang="ja-JP" altLang="en-US" sz="1292">
                <a:solidFill>
                  <a:prstClr val="black"/>
                </a:solidFill>
                <a:latin typeface="Arial" panose="020B0604020202020204" pitchFamily="34" charset="0"/>
                <a:ea typeface="HGPｺﾞｼｯｸE" panose="020B0900000000000000" pitchFamily="50" charset="-128"/>
              </a:rPr>
              <a:pPr algn="r" eaLnBrk="1" fontAlgn="base" hangingPunct="1">
                <a:spcAft>
                  <a:spcPct val="0"/>
                </a:spcAft>
                <a:buFontTx/>
                <a:buNone/>
                <a:defRPr/>
              </a:pPr>
              <a:t>5</a:t>
            </a:fld>
            <a:endParaRPr lang="ja-JP" altLang="en-US" sz="1292">
              <a:solidFill>
                <a:prstClr val="black"/>
              </a:solidFill>
              <a:latin typeface="Arial" panose="020B0604020202020204" pitchFamily="34" charset="0"/>
              <a:ea typeface="HGPｺﾞｼｯｸE" panose="020B0900000000000000" pitchFamily="50" charset="-128"/>
            </a:endParaRPr>
          </a:p>
        </p:txBody>
      </p:sp>
      <p:sp>
        <p:nvSpPr>
          <p:cNvPr id="4" name="十字形 3"/>
          <p:cNvSpPr/>
          <p:nvPr/>
        </p:nvSpPr>
        <p:spPr>
          <a:xfrm>
            <a:off x="2593975" y="1073150"/>
            <a:ext cx="485775" cy="447675"/>
          </a:xfrm>
          <a:prstGeom prst="plus">
            <a:avLst>
              <a:gd name="adj" fmla="val 36040"/>
            </a:avLst>
          </a:prstGeom>
          <a:effectLst>
            <a:outerShdw blurRad="50800" dist="635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6" name="右矢印 5"/>
          <p:cNvSpPr/>
          <p:nvPr/>
        </p:nvSpPr>
        <p:spPr>
          <a:xfrm>
            <a:off x="5529263" y="1073150"/>
            <a:ext cx="485775" cy="541338"/>
          </a:xfrm>
          <a:prstGeom prst="rightArrow">
            <a:avLst/>
          </a:prstGeom>
          <a:effectLst>
            <a:outerShdw blurRad="50800" dist="635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2" name="テキスト ボックス 1"/>
          <p:cNvSpPr txBox="1"/>
          <p:nvPr/>
        </p:nvSpPr>
        <p:spPr>
          <a:xfrm>
            <a:off x="2827338" y="2562225"/>
            <a:ext cx="1196975" cy="381000"/>
          </a:xfrm>
          <a:prstGeom prst="wedgeRoundRectCallout">
            <a:avLst>
              <a:gd name="adj1" fmla="val 29717"/>
              <a:gd name="adj2" fmla="val 146880"/>
              <a:gd name="adj3" fmla="val 16667"/>
            </a:avLst>
          </a:prstGeom>
          <a:effectLst>
            <a:outerShdw blurRad="50800" dist="635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none" tIns="66462" bIns="0">
            <a:spAutoFit/>
          </a:bodyPr>
          <a:lstStyle/>
          <a:p>
            <a:pPr fontAlgn="base">
              <a:spcBef>
                <a:spcPct val="0"/>
              </a:spcBef>
              <a:spcAft>
                <a:spcPct val="0"/>
              </a:spcAft>
              <a:defRPr/>
            </a:pP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歳以上</a:t>
            </a:r>
          </a:p>
        </p:txBody>
      </p:sp>
      <p:sp>
        <p:nvSpPr>
          <p:cNvPr id="18" name="テキスト ボックス 17"/>
          <p:cNvSpPr txBox="1"/>
          <p:nvPr/>
        </p:nvSpPr>
        <p:spPr>
          <a:xfrm>
            <a:off x="2827338" y="4954588"/>
            <a:ext cx="1252537" cy="381000"/>
          </a:xfrm>
          <a:prstGeom prst="wedgeRoundRectCallout">
            <a:avLst>
              <a:gd name="adj1" fmla="val 28631"/>
              <a:gd name="adj2" fmla="val -142824"/>
              <a:gd name="adj3" fmla="val 16667"/>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none" tIns="66462" bIns="0">
            <a:spAutoFit/>
          </a:bodyPr>
          <a:lstStyle/>
          <a:p>
            <a:pPr fontAlgn="base">
              <a:spcBef>
                <a:spcPct val="0"/>
              </a:spcBef>
              <a:spcAft>
                <a:spcPct val="0"/>
              </a:spcAft>
              <a:defRPr/>
            </a:pP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64</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歳</a:t>
            </a:r>
          </a:p>
        </p:txBody>
      </p:sp>
      <p:grpSp>
        <p:nvGrpSpPr>
          <p:cNvPr id="19479" name="グループ化 18"/>
          <p:cNvGrpSpPr>
            <a:grpSpLocks/>
          </p:cNvGrpSpPr>
          <p:nvPr/>
        </p:nvGrpSpPr>
        <p:grpSpPr bwMode="auto">
          <a:xfrm>
            <a:off x="-15875" y="-11113"/>
            <a:ext cx="9906000" cy="461963"/>
            <a:chOff x="0" y="0"/>
            <a:chExt cx="9144000" cy="461963"/>
          </a:xfrm>
        </p:grpSpPr>
        <p:sp>
          <p:nvSpPr>
            <p:cNvPr id="19" name="正方形/長方形 18"/>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20" name="正方形/長方形 19"/>
            <p:cNvSpPr/>
            <p:nvPr/>
          </p:nvSpPr>
          <p:spPr>
            <a:xfrm>
              <a:off x="211015" y="87313"/>
              <a:ext cx="102577" cy="331788"/>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19480" name="タイトル 6"/>
          <p:cNvSpPr txBox="1">
            <a:spLocks/>
          </p:cNvSpPr>
          <p:nvPr/>
        </p:nvSpPr>
        <p:spPr bwMode="auto">
          <a:xfrm>
            <a:off x="479425" y="58738"/>
            <a:ext cx="8915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2400" smtClean="0">
                <a:solidFill>
                  <a:srgbClr val="000000"/>
                </a:solidFill>
                <a:latin typeface="メイリオ" pitchFamily="50" charset="-128"/>
                <a:ea typeface="メイリオ" pitchFamily="50" charset="-128"/>
                <a:cs typeface="メイリオ" pitchFamily="50" charset="-128"/>
              </a:rPr>
              <a:t>人口減少と生活支援ニーズの増大</a:t>
            </a:r>
          </a:p>
        </p:txBody>
      </p:sp>
    </p:spTree>
    <p:extLst>
      <p:ext uri="{BB962C8B-B14F-4D97-AF65-F5344CB8AC3E}">
        <p14:creationId xmlns:p14="http://schemas.microsoft.com/office/powerpoint/2010/main" val="2305056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テキスト ボックス 4"/>
          <p:cNvSpPr txBox="1">
            <a:spLocks noChangeArrowheads="1"/>
          </p:cNvSpPr>
          <p:nvPr/>
        </p:nvSpPr>
        <p:spPr bwMode="auto">
          <a:xfrm>
            <a:off x="1787782" y="6160181"/>
            <a:ext cx="6300273" cy="3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1400" dirty="0" smtClean="0">
                <a:solidFill>
                  <a:prstClr val="black"/>
                </a:solidFill>
              </a:rPr>
              <a:t>【</a:t>
            </a:r>
            <a:r>
              <a:rPr lang="ja-JP" altLang="en-US" sz="1400" dirty="0" smtClean="0">
                <a:solidFill>
                  <a:prstClr val="black"/>
                </a:solidFill>
              </a:rPr>
              <a:t>出典</a:t>
            </a:r>
            <a:r>
              <a:rPr lang="en-US" altLang="ja-JP" sz="1400" dirty="0" smtClean="0">
                <a:solidFill>
                  <a:prstClr val="black"/>
                </a:solidFill>
              </a:rPr>
              <a:t>】</a:t>
            </a:r>
            <a:r>
              <a:rPr lang="ja-JP" altLang="en-US" sz="1400" dirty="0">
                <a:solidFill>
                  <a:prstClr val="black"/>
                </a:solidFill>
              </a:rPr>
              <a:t>厚生労働省「介護給付費実態調査」、総務省「人口推計」より作成</a:t>
            </a:r>
            <a:endParaRPr lang="ja-JP" altLang="en-US" sz="1400" dirty="0" smtClean="0">
              <a:solidFill>
                <a:prstClr val="black"/>
              </a:solidFill>
            </a:endParaRPr>
          </a:p>
        </p:txBody>
      </p:sp>
      <p:sp>
        <p:nvSpPr>
          <p:cNvPr id="16388" name="テキスト ボックス 1"/>
          <p:cNvSpPr txBox="1">
            <a:spLocks noChangeArrowheads="1"/>
          </p:cNvSpPr>
          <p:nvPr/>
        </p:nvSpPr>
        <p:spPr bwMode="auto">
          <a:xfrm>
            <a:off x="1912736" y="3628755"/>
            <a:ext cx="400110" cy="126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400" dirty="0" smtClean="0">
                <a:solidFill>
                  <a:prstClr val="black"/>
                </a:solidFill>
              </a:rPr>
              <a:t>団塊の世代層</a:t>
            </a:r>
          </a:p>
        </p:txBody>
      </p:sp>
      <p:sp>
        <p:nvSpPr>
          <p:cNvPr id="9" name="Rectangle 5"/>
          <p:cNvSpPr>
            <a:spLocks noChangeArrowheads="1"/>
          </p:cNvSpPr>
          <p:nvPr/>
        </p:nvSpPr>
        <p:spPr bwMode="auto">
          <a:xfrm>
            <a:off x="320675" y="620713"/>
            <a:ext cx="9234488" cy="854075"/>
          </a:xfrm>
          <a:prstGeom prst="roundRect">
            <a:avLst/>
          </a:prstGeom>
          <a:ln/>
          <a:extLst/>
        </p:spPr>
        <p:style>
          <a:lnRef idx="1">
            <a:schemeClr val="accent3"/>
          </a:lnRef>
          <a:fillRef idx="2">
            <a:schemeClr val="accent3"/>
          </a:fillRef>
          <a:effectRef idx="1">
            <a:schemeClr val="accent3"/>
          </a:effectRef>
          <a:fontRef idx="minor">
            <a:schemeClr val="dk1"/>
          </a:fontRef>
        </p:style>
        <p:txBody>
          <a:bodyPr tIns="144000" bIns="72000" anchor="ctr">
            <a:spAutoFit/>
          </a:bodyPr>
          <a:lstStyle/>
          <a:p>
            <a:pPr marL="216000" indent="-216000" fontAlgn="base">
              <a:spcBef>
                <a:spcPct val="0"/>
              </a:spcBef>
              <a:spcAft>
                <a:spcPct val="0"/>
              </a:spcAft>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年齢階層別に認定率をみると、８０歳以上から認定率約３割と急上昇する</a:t>
            </a:r>
          </a:p>
          <a:p>
            <a:pPr marL="216000" indent="-216000" fontAlgn="base">
              <a:spcBef>
                <a:spcPct val="0"/>
              </a:spcBef>
              <a:spcAft>
                <a:spcPct val="0"/>
              </a:spcAft>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一方、団塊の世代が</a:t>
            </a:r>
            <a:r>
              <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歳を迎える</a:t>
            </a:r>
            <a:r>
              <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年には、元気なシニア層も増加</a:t>
            </a:r>
          </a:p>
        </p:txBody>
      </p:sp>
      <p:sp>
        <p:nvSpPr>
          <p:cNvPr id="16390" name="Rectangle 6"/>
          <p:cNvSpPr>
            <a:spLocks noGrp="1" noChangeArrowheads="1"/>
          </p:cNvSpPr>
          <p:nvPr/>
        </p:nvSpPr>
        <p:spPr bwMode="auto">
          <a:xfrm>
            <a:off x="9275763" y="6524625"/>
            <a:ext cx="63023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fontAlgn="base" hangingPunct="1">
              <a:spcBef>
                <a:spcPct val="0"/>
              </a:spcBef>
              <a:spcAft>
                <a:spcPct val="0"/>
              </a:spcAft>
              <a:buFontTx/>
              <a:buNone/>
            </a:pPr>
            <a:endParaRPr kumimoji="0" lang="en-US" altLang="ja-JP" sz="1200" smtClean="0">
              <a:solidFill>
                <a:prstClr val="black"/>
              </a:solidFill>
              <a:latin typeface="Arial" pitchFamily="34" charset="0"/>
            </a:endParaRPr>
          </a:p>
          <a:p>
            <a:pPr algn="r" eaLnBrk="1" fontAlgn="base" hangingPunct="1">
              <a:spcBef>
                <a:spcPct val="0"/>
              </a:spcBef>
              <a:spcAft>
                <a:spcPct val="0"/>
              </a:spcAft>
              <a:buFontTx/>
              <a:buNone/>
            </a:pPr>
            <a:fld id="{4AF6BF19-8C53-451A-BEC3-62FBABEF36F5}" type="slidenum">
              <a:rPr kumimoji="0" lang="en-US" altLang="ja-JP" sz="1200" smtClean="0">
                <a:solidFill>
                  <a:prstClr val="black"/>
                </a:solidFill>
                <a:latin typeface="Arial" pitchFamily="34" charset="0"/>
              </a:rPr>
              <a:pPr algn="r" eaLnBrk="1" fontAlgn="base" hangingPunct="1">
                <a:spcBef>
                  <a:spcPct val="0"/>
                </a:spcBef>
                <a:spcAft>
                  <a:spcPct val="0"/>
                </a:spcAft>
                <a:buFontTx/>
                <a:buNone/>
              </a:pPr>
              <a:t>6</a:t>
            </a:fld>
            <a:endParaRPr kumimoji="0" lang="en-US" altLang="ja-JP" sz="1200" smtClean="0">
              <a:solidFill>
                <a:prstClr val="black"/>
              </a:solidFill>
              <a:latin typeface="Arial" pitchFamily="34" charset="0"/>
            </a:endParaRPr>
          </a:p>
        </p:txBody>
      </p:sp>
      <p:grpSp>
        <p:nvGrpSpPr>
          <p:cNvPr id="16391" name="グループ化 18"/>
          <p:cNvGrpSpPr>
            <a:grpSpLocks/>
          </p:cNvGrpSpPr>
          <p:nvPr/>
        </p:nvGrpSpPr>
        <p:grpSpPr bwMode="auto">
          <a:xfrm>
            <a:off x="-15875" y="-26988"/>
            <a:ext cx="9906000" cy="461963"/>
            <a:chOff x="0" y="0"/>
            <a:chExt cx="9144000" cy="461963"/>
          </a:xfrm>
        </p:grpSpPr>
        <p:sp>
          <p:nvSpPr>
            <p:cNvPr id="12" name="正方形/長方形 11"/>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13" name="正方形/長方形 12"/>
            <p:cNvSpPr/>
            <p:nvPr/>
          </p:nvSpPr>
          <p:spPr>
            <a:xfrm>
              <a:off x="211015" y="87313"/>
              <a:ext cx="102577" cy="331788"/>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16392" name="タイトル 6"/>
          <p:cNvSpPr txBox="1">
            <a:spLocks/>
          </p:cNvSpPr>
          <p:nvPr/>
        </p:nvSpPr>
        <p:spPr bwMode="auto">
          <a:xfrm>
            <a:off x="479425" y="42863"/>
            <a:ext cx="55530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2400" smtClean="0">
                <a:solidFill>
                  <a:srgbClr val="000000"/>
                </a:solidFill>
                <a:latin typeface="メイリオ" pitchFamily="50" charset="-128"/>
                <a:ea typeface="メイリオ" pitchFamily="50" charset="-128"/>
                <a:cs typeface="メイリオ" pitchFamily="50" charset="-128"/>
              </a:rPr>
              <a:t>高齢者人口と要介護認定率</a:t>
            </a:r>
          </a:p>
        </p:txBody>
      </p:sp>
      <p:graphicFrame>
        <p:nvGraphicFramePr>
          <p:cNvPr id="11" name="グラフ 10"/>
          <p:cNvGraphicFramePr>
            <a:graphicFrameLocks/>
          </p:cNvGraphicFramePr>
          <p:nvPr>
            <p:extLst>
              <p:ext uri="{D42A27DB-BD31-4B8C-83A1-F6EECF244321}">
                <p14:modId xmlns:p14="http://schemas.microsoft.com/office/powerpoint/2010/main" val="1067170745"/>
              </p:ext>
            </p:extLst>
          </p:nvPr>
        </p:nvGraphicFramePr>
        <p:xfrm>
          <a:off x="748371" y="1958193"/>
          <a:ext cx="8522041" cy="3973333"/>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4"/>
          <p:cNvSpPr txBox="1">
            <a:spLocks noChangeArrowheads="1"/>
          </p:cNvSpPr>
          <p:nvPr/>
        </p:nvSpPr>
        <p:spPr bwMode="auto">
          <a:xfrm>
            <a:off x="1709714" y="1650429"/>
            <a:ext cx="6300273" cy="3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1400" dirty="0" smtClean="0">
                <a:solidFill>
                  <a:prstClr val="black"/>
                </a:solidFill>
              </a:rPr>
              <a:t>【</a:t>
            </a:r>
            <a:r>
              <a:rPr lang="ja-JP" altLang="en-US" sz="1400" dirty="0">
                <a:solidFill>
                  <a:prstClr val="black"/>
                </a:solidFill>
              </a:rPr>
              <a:t>年齢階級別要支援・要介護認定者数と認定率（平成</a:t>
            </a:r>
            <a:r>
              <a:rPr lang="en-US" altLang="ja-JP" sz="1400" dirty="0">
                <a:solidFill>
                  <a:prstClr val="black"/>
                </a:solidFill>
              </a:rPr>
              <a:t>26</a:t>
            </a:r>
            <a:r>
              <a:rPr lang="ja-JP" altLang="en-US" sz="1400" dirty="0">
                <a:solidFill>
                  <a:prstClr val="black"/>
                </a:solidFill>
              </a:rPr>
              <a:t>年</a:t>
            </a:r>
            <a:r>
              <a:rPr lang="en-US" altLang="ja-JP" sz="1400" dirty="0">
                <a:solidFill>
                  <a:prstClr val="black"/>
                </a:solidFill>
              </a:rPr>
              <a:t>10</a:t>
            </a:r>
            <a:r>
              <a:rPr lang="ja-JP" altLang="en-US" sz="1400" dirty="0">
                <a:solidFill>
                  <a:prstClr val="black"/>
                </a:solidFill>
              </a:rPr>
              <a:t>月）</a:t>
            </a:r>
            <a:r>
              <a:rPr lang="en-US" altLang="ja-JP" sz="1400" dirty="0">
                <a:solidFill>
                  <a:prstClr val="black"/>
                </a:solidFill>
              </a:rPr>
              <a:t>】</a:t>
            </a:r>
            <a:r>
              <a:rPr lang="ja-JP" altLang="en-US" sz="1400" dirty="0">
                <a:solidFill>
                  <a:prstClr val="black"/>
                </a:solidFill>
              </a:rPr>
              <a:t>（全国）</a:t>
            </a:r>
            <a:endParaRPr lang="ja-JP" altLang="en-US" sz="1400" dirty="0" smtClean="0">
              <a:solidFill>
                <a:prstClr val="black"/>
              </a:solidFill>
            </a:endParaRPr>
          </a:p>
        </p:txBody>
      </p:sp>
    </p:spTree>
    <p:extLst>
      <p:ext uri="{BB962C8B-B14F-4D97-AF65-F5344CB8AC3E}">
        <p14:creationId xmlns:p14="http://schemas.microsoft.com/office/powerpoint/2010/main" val="1807605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okousokudo_koureish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b="9767"/>
          <a:stretch>
            <a:fillRect/>
          </a:stretch>
        </p:blipFill>
        <p:spPr bwMode="auto">
          <a:xfrm>
            <a:off x="619125" y="1905000"/>
            <a:ext cx="858202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 3"/>
          <p:cNvSpPr/>
          <p:nvPr/>
        </p:nvSpPr>
        <p:spPr bwMode="auto">
          <a:xfrm>
            <a:off x="323850" y="549275"/>
            <a:ext cx="9309100" cy="1466850"/>
          </a:xfrm>
          <a:prstGeom prst="roundRect">
            <a:avLst/>
          </a:prstGeom>
          <a:ln/>
          <a:extLst/>
        </p:spPr>
        <p:style>
          <a:lnRef idx="1">
            <a:schemeClr val="accent3"/>
          </a:lnRef>
          <a:fillRef idx="2">
            <a:schemeClr val="accent3"/>
          </a:fillRef>
          <a:effectRef idx="1">
            <a:schemeClr val="accent3"/>
          </a:effectRef>
          <a:fontRef idx="minor">
            <a:schemeClr val="dk1"/>
          </a:fontRef>
        </p:style>
        <p:txBody>
          <a:bodyPr tIns="144000" bIns="72000" anchor="ctr">
            <a:spAutoFit/>
          </a:bodyPr>
          <a:lstStyle/>
          <a:p>
            <a:pPr fontAlgn="base">
              <a:spcBef>
                <a:spcPct val="0"/>
              </a:spcBef>
              <a:spcAft>
                <a:spcPct val="0"/>
              </a:spcAft>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身体機能のレベルを測定するのに適している</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歩行スピード</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東京都老人総合研究所が</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1992</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年と</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2002</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年に、約</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4000</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人を対象にふだんの歩行スピードを調査</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defRPr/>
            </a:pP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〇</a:t>
            </a:r>
            <a:r>
              <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1992</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年の</a:t>
            </a:r>
            <a:r>
              <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64</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歳の歩行スピードと、</a:t>
            </a:r>
            <a:r>
              <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2002</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年の</a:t>
            </a:r>
            <a:r>
              <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歳とほぼ同じ</a:t>
            </a:r>
            <a:endPar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defRPr/>
            </a:pP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〇</a:t>
            </a:r>
            <a:r>
              <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年前にくらべ</a:t>
            </a:r>
            <a:r>
              <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歳も身体機能が若返っている</a:t>
            </a:r>
          </a:p>
        </p:txBody>
      </p:sp>
      <p:grpSp>
        <p:nvGrpSpPr>
          <p:cNvPr id="17412" name="グループ化 18"/>
          <p:cNvGrpSpPr>
            <a:grpSpLocks/>
          </p:cNvGrpSpPr>
          <p:nvPr/>
        </p:nvGrpSpPr>
        <p:grpSpPr bwMode="auto">
          <a:xfrm>
            <a:off x="-15875" y="-26988"/>
            <a:ext cx="9906000" cy="461963"/>
            <a:chOff x="0" y="0"/>
            <a:chExt cx="9144000" cy="461963"/>
          </a:xfrm>
        </p:grpSpPr>
        <p:sp>
          <p:nvSpPr>
            <p:cNvPr id="7" name="正方形/長方形 6"/>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8" name="正方形/長方形 7"/>
            <p:cNvSpPr/>
            <p:nvPr/>
          </p:nvSpPr>
          <p:spPr>
            <a:xfrm>
              <a:off x="211015" y="87313"/>
              <a:ext cx="102577" cy="331788"/>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17413" name="タイトル 6"/>
          <p:cNvSpPr txBox="1">
            <a:spLocks/>
          </p:cNvSpPr>
          <p:nvPr/>
        </p:nvSpPr>
        <p:spPr bwMode="auto">
          <a:xfrm>
            <a:off x="479425" y="42863"/>
            <a:ext cx="55530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2400" smtClean="0">
                <a:solidFill>
                  <a:srgbClr val="000000"/>
                </a:solidFill>
                <a:latin typeface="メイリオ" pitchFamily="50" charset="-128"/>
                <a:ea typeface="メイリオ" pitchFamily="50" charset="-128"/>
                <a:cs typeface="メイリオ" pitchFamily="50" charset="-128"/>
              </a:rPr>
              <a:t>65</a:t>
            </a:r>
            <a:r>
              <a:rPr lang="ja-JP" altLang="en-US" sz="2400" smtClean="0">
                <a:solidFill>
                  <a:srgbClr val="000000"/>
                </a:solidFill>
                <a:latin typeface="メイリオ" pitchFamily="50" charset="-128"/>
                <a:ea typeface="メイリオ" pitchFamily="50" charset="-128"/>
                <a:cs typeface="メイリオ" pitchFamily="50" charset="-128"/>
              </a:rPr>
              <a:t>歳は高齢者にあらず？？？</a:t>
            </a:r>
          </a:p>
        </p:txBody>
      </p:sp>
      <p:sp>
        <p:nvSpPr>
          <p:cNvPr id="10" name="正方形/長方形 9"/>
          <p:cNvSpPr/>
          <p:nvPr/>
        </p:nvSpPr>
        <p:spPr>
          <a:xfrm>
            <a:off x="1320800" y="6524625"/>
            <a:ext cx="7707313" cy="33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fontAlgn="base">
              <a:spcBef>
                <a:spcPct val="0"/>
              </a:spcBef>
              <a:spcAft>
                <a:spcPct val="0"/>
              </a:spcAft>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出所：鈴木隆雄他「日本人高齢者における身体機能の縦断的・横断的変化に関する研究」</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spcBef>
                <a:spcPct val="0"/>
              </a:spcBef>
              <a:spcAft>
                <a:spcPct val="0"/>
              </a:spcAft>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53</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巻第</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号「厚生の指標」</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2006</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1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ｐ</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7415" name="スライド番号プレースホルダー 4"/>
          <p:cNvSpPr>
            <a:spLocks noGrp="1"/>
          </p:cNvSpPr>
          <p:nvPr>
            <p:ph type="sldNum" sz="quarter" idx="12"/>
          </p:nvPr>
        </p:nvSpPr>
        <p:spPr bwMode="auto">
          <a:xfrm>
            <a:off x="7600950" y="6483350"/>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09012B34-1919-48BC-BBCF-5842599DB4F1}" type="slidenum">
              <a:rPr lang="ja-JP" altLang="en-US" sz="1200" smtClean="0">
                <a:solidFill>
                  <a:srgbClr val="898989"/>
                </a:solidFill>
                <a:latin typeface="Arial" pitchFamily="34" charset="0"/>
              </a:rPr>
              <a:pPr eaLnBrk="1" hangingPunct="1">
                <a:spcBef>
                  <a:spcPct val="0"/>
                </a:spcBef>
                <a:buFontTx/>
                <a:buNone/>
              </a:pPr>
              <a:t>7</a:t>
            </a:fld>
            <a:endParaRPr lang="ja-JP" altLang="en-US" sz="1200" smtClean="0">
              <a:solidFill>
                <a:srgbClr val="898989"/>
              </a:solidFill>
              <a:latin typeface="Arial" pitchFamily="34" charset="0"/>
            </a:endParaRPr>
          </a:p>
        </p:txBody>
      </p:sp>
    </p:spTree>
    <p:extLst>
      <p:ext uri="{BB962C8B-B14F-4D97-AF65-F5344CB8AC3E}">
        <p14:creationId xmlns:p14="http://schemas.microsoft.com/office/powerpoint/2010/main" val="81982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50838" y="2708275"/>
            <a:ext cx="9321800" cy="4105275"/>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dirty="0">
              <a:solidFill>
                <a:prstClr val="black"/>
              </a:solidFill>
            </a:endParaRPr>
          </a:p>
        </p:txBody>
      </p:sp>
      <p:sp>
        <p:nvSpPr>
          <p:cNvPr id="70" name="円/楕円 69"/>
          <p:cNvSpPr/>
          <p:nvPr/>
        </p:nvSpPr>
        <p:spPr>
          <a:xfrm>
            <a:off x="992188" y="3500438"/>
            <a:ext cx="1452562" cy="504825"/>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57" name="円/楕円 56"/>
          <p:cNvSpPr/>
          <p:nvPr/>
        </p:nvSpPr>
        <p:spPr>
          <a:xfrm>
            <a:off x="1298575" y="3500438"/>
            <a:ext cx="7254875" cy="3097212"/>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69" name="円/楕円 68"/>
          <p:cNvSpPr/>
          <p:nvPr/>
        </p:nvSpPr>
        <p:spPr>
          <a:xfrm>
            <a:off x="7694613" y="3789363"/>
            <a:ext cx="1728787" cy="503237"/>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73" name="右カーブ矢印 72"/>
          <p:cNvSpPr/>
          <p:nvPr/>
        </p:nvSpPr>
        <p:spPr>
          <a:xfrm rot="19031753">
            <a:off x="2709863" y="3998913"/>
            <a:ext cx="541337" cy="1431925"/>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74" name="左カーブ矢印 73"/>
          <p:cNvSpPr/>
          <p:nvPr/>
        </p:nvSpPr>
        <p:spPr>
          <a:xfrm rot="9981534" flipH="1">
            <a:off x="3989388" y="3897313"/>
            <a:ext cx="457200" cy="966787"/>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anchor="ctr"/>
          <a:lstStyle/>
          <a:p>
            <a:pPr algn="ctr" fontAlgn="base">
              <a:spcBef>
                <a:spcPct val="0"/>
              </a:spcBef>
              <a:spcAft>
                <a:spcPct val="0"/>
              </a:spcAft>
              <a:defRPr/>
            </a:pPr>
            <a:endParaRPr lang="ja-JP" altLang="en-US" spc="-100" dirty="0">
              <a:solidFill>
                <a:prstClr val="black"/>
              </a:solidFill>
            </a:endParaRPr>
          </a:p>
        </p:txBody>
      </p:sp>
      <p:sp>
        <p:nvSpPr>
          <p:cNvPr id="75" name="右カーブ矢印 74"/>
          <p:cNvSpPr/>
          <p:nvPr/>
        </p:nvSpPr>
        <p:spPr>
          <a:xfrm rot="11588426" flipH="1">
            <a:off x="5232400" y="3892550"/>
            <a:ext cx="411163" cy="949325"/>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71" name="左カーブ矢印 70"/>
          <p:cNvSpPr/>
          <p:nvPr/>
        </p:nvSpPr>
        <p:spPr>
          <a:xfrm rot="2216199">
            <a:off x="6519863" y="3994150"/>
            <a:ext cx="439737" cy="1319213"/>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77" name="左カーブ矢印 76"/>
          <p:cNvSpPr/>
          <p:nvPr/>
        </p:nvSpPr>
        <p:spPr>
          <a:xfrm rot="1592324" flipH="1">
            <a:off x="3640138" y="4772025"/>
            <a:ext cx="496887" cy="121920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76" name="右カーブ矢印 75"/>
          <p:cNvSpPr/>
          <p:nvPr/>
        </p:nvSpPr>
        <p:spPr>
          <a:xfrm rot="12586660">
            <a:off x="5646738" y="5167313"/>
            <a:ext cx="546100" cy="14430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38" name="円/楕円 37"/>
          <p:cNvSpPr/>
          <p:nvPr/>
        </p:nvSpPr>
        <p:spPr>
          <a:xfrm>
            <a:off x="3638550" y="4597400"/>
            <a:ext cx="2574925" cy="703263"/>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36" name="円/楕円 35"/>
          <p:cNvSpPr/>
          <p:nvPr/>
        </p:nvSpPr>
        <p:spPr>
          <a:xfrm>
            <a:off x="3303588" y="6021388"/>
            <a:ext cx="1368425" cy="576262"/>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41" name="テキスト ボックス 40"/>
          <p:cNvSpPr txBox="1"/>
          <p:nvPr/>
        </p:nvSpPr>
        <p:spPr>
          <a:xfrm>
            <a:off x="1611313" y="3141663"/>
            <a:ext cx="1169987" cy="338137"/>
          </a:xfrm>
          <a:prstGeom prst="rect">
            <a:avLst/>
          </a:prstGeom>
          <a:noFill/>
        </p:spPr>
        <p:txBody>
          <a:bodyPr lIns="91420" tIns="45713" rIns="91420" bIns="45713">
            <a:spAutoFit/>
          </a:bodyPr>
          <a:lstStyle/>
          <a:p>
            <a:pPr fontAlgn="base">
              <a:spcBef>
                <a:spcPct val="0"/>
              </a:spcBef>
              <a:spcAft>
                <a:spcPct val="0"/>
              </a:spcAft>
              <a:defRPr/>
            </a:pPr>
            <a:endParaRPr lang="en-US" altLang="ja-JP" sz="1600" b="1" spc="-100"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873500" y="5518150"/>
            <a:ext cx="2339975" cy="500063"/>
          </a:xfrm>
          <a:prstGeom prst="rect">
            <a:avLst/>
          </a:prstGeom>
          <a:noFill/>
        </p:spPr>
        <p:txBody>
          <a:bodyPr lIns="91420" tIns="45713" rIns="91420" bIns="45713">
            <a:spAutoFit/>
          </a:bodyPr>
          <a:lstStyle/>
          <a:p>
            <a:pPr fontAlgn="base">
              <a:spcBef>
                <a:spcPct val="0"/>
              </a:spcBef>
              <a:spcAft>
                <a:spcPct val="0"/>
              </a:spcAft>
              <a:defRPr/>
            </a:pPr>
            <a:r>
              <a:rPr lang="ja-JP" altLang="en-US" sz="1050" spc="-100" dirty="0">
                <a:solidFill>
                  <a:prstClr val="black"/>
                </a:solidFill>
                <a:latin typeface="ＭＳ Ｐゴシック"/>
              </a:rPr>
              <a:t>いつまでも元気に暮らすために･･･  </a:t>
            </a:r>
            <a:endParaRPr lang="en-US" altLang="ja-JP" sz="1050" spc="-100" dirty="0">
              <a:solidFill>
                <a:prstClr val="black"/>
              </a:solidFill>
              <a:latin typeface="ＭＳ Ｐゴシック"/>
            </a:endParaRPr>
          </a:p>
          <a:p>
            <a:pPr fontAlgn="base">
              <a:spcBef>
                <a:spcPct val="0"/>
              </a:spcBef>
              <a:spcAft>
                <a:spcPct val="0"/>
              </a:spcAft>
              <a:defRPr/>
            </a:pPr>
            <a:r>
              <a:rPr lang="ja-JP" altLang="en-US" sz="1600" b="1" spc="-100" dirty="0">
                <a:solidFill>
                  <a:prstClr val="black"/>
                </a:solidFill>
                <a:latin typeface="HG丸ｺﾞｼｯｸM-PRO" pitchFamily="50" charset="-128"/>
                <a:ea typeface="HG丸ｺﾞｼｯｸM-PRO" pitchFamily="50" charset="-128"/>
              </a:rPr>
              <a:t>生活支援・介護予防</a:t>
            </a:r>
            <a:endParaRPr lang="en-US" altLang="ja-JP" sz="1600" b="1" spc="-100"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454525" y="4386263"/>
            <a:ext cx="1031875" cy="338137"/>
          </a:xfrm>
          <a:prstGeom prst="rect">
            <a:avLst/>
          </a:prstGeom>
          <a:noFill/>
        </p:spPr>
        <p:txBody>
          <a:bodyPr lIns="91420" tIns="45713" rIns="91420" bIns="45713">
            <a:spAutoFit/>
          </a:bodyPr>
          <a:lstStyle/>
          <a:p>
            <a:pPr fontAlgn="base">
              <a:spcBef>
                <a:spcPct val="0"/>
              </a:spcBef>
              <a:spcAft>
                <a:spcPct val="0"/>
              </a:spcAft>
              <a:defRPr/>
            </a:pPr>
            <a:r>
              <a:rPr lang="ja-JP" altLang="en-US" sz="1600" b="1" spc="-100" dirty="0">
                <a:solidFill>
                  <a:prstClr val="black"/>
                </a:solidFill>
                <a:latin typeface="HG丸ｺﾞｼｯｸM-PRO" pitchFamily="50" charset="-128"/>
                <a:ea typeface="HG丸ｺﾞｼｯｸM-PRO" pitchFamily="50" charset="-128"/>
              </a:rPr>
              <a:t>住まい</a:t>
            </a:r>
            <a:endParaRPr lang="en-US" altLang="ja-JP" sz="1600" b="1" spc="-100" dirty="0">
              <a:solidFill>
                <a:prstClr val="black"/>
              </a:solidFill>
              <a:latin typeface="HG丸ｺﾞｼｯｸM-PRO" pitchFamily="50" charset="-128"/>
              <a:ea typeface="HG丸ｺﾞｼｯｸM-PRO" pitchFamily="50" charset="-128"/>
            </a:endParaRPr>
          </a:p>
        </p:txBody>
      </p:sp>
      <p:pic>
        <p:nvPicPr>
          <p:cNvPr id="20497" name="図 19" descr="building02_house1_cl.w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1288" y="4581525"/>
            <a:ext cx="9366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54"/>
          <p:cNvSpPr/>
          <p:nvPr/>
        </p:nvSpPr>
        <p:spPr>
          <a:xfrm>
            <a:off x="2959100" y="2924175"/>
            <a:ext cx="4368800" cy="360363"/>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anchor="ctr"/>
          <a:lstStyle/>
          <a:p>
            <a:pPr algn="ctr" fontAlgn="base">
              <a:spcBef>
                <a:spcPct val="0"/>
              </a:spcBef>
              <a:spcAft>
                <a:spcPct val="0"/>
              </a:spcAft>
              <a:defRPr/>
            </a:pPr>
            <a:r>
              <a:rPr lang="ja-JP" altLang="en-US" spc="-100" dirty="0">
                <a:solidFill>
                  <a:prstClr val="black"/>
                </a:solidFill>
              </a:rPr>
              <a:t>地域包括ケアシステムの姿</a:t>
            </a:r>
          </a:p>
        </p:txBody>
      </p:sp>
      <p:sp>
        <p:nvSpPr>
          <p:cNvPr id="59" name="角丸四角形 58"/>
          <p:cNvSpPr/>
          <p:nvPr/>
        </p:nvSpPr>
        <p:spPr>
          <a:xfrm>
            <a:off x="6543675" y="5300663"/>
            <a:ext cx="2884488" cy="865187"/>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anchor="ctr"/>
          <a:lstStyle/>
          <a:p>
            <a:pPr marL="174625" indent="-174625" fontAlgn="base">
              <a:spcBef>
                <a:spcPct val="0"/>
              </a:spcBef>
              <a:spcAft>
                <a:spcPct val="0"/>
              </a:spcAft>
              <a:defRPr/>
            </a:pPr>
            <a:r>
              <a:rPr lang="en-US" altLang="ja-JP" sz="1200" spc="-100" dirty="0">
                <a:solidFill>
                  <a:prstClr val="black"/>
                </a:solidFill>
              </a:rPr>
              <a:t>※</a:t>
            </a:r>
            <a:r>
              <a:rPr lang="ja-JP" altLang="en-US" sz="1200" spc="-100" dirty="0">
                <a:solidFill>
                  <a:prstClr val="black"/>
                </a:solidFill>
              </a:rPr>
              <a:t>　</a:t>
            </a:r>
            <a:r>
              <a:rPr lang="ja-JP" altLang="ja-JP" sz="1200" spc="-100" dirty="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20500" name="図 2" descr="health_0150.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5613" y="4221163"/>
            <a:ext cx="2889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図 7" descr="health_0180.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4888" y="4508500"/>
            <a:ext cx="93662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円/楕円 47"/>
          <p:cNvSpPr/>
          <p:nvPr/>
        </p:nvSpPr>
        <p:spPr>
          <a:xfrm>
            <a:off x="5967413" y="3644900"/>
            <a:ext cx="2303462" cy="720725"/>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pic>
        <p:nvPicPr>
          <p:cNvPr id="20503" name="図 17" descr="build32.wm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7038" y="3284538"/>
            <a:ext cx="93503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図 5" descr="health_0166.wm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7038" y="3573463"/>
            <a:ext cx="8572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図 31" descr="build34.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4038" y="3284538"/>
            <a:ext cx="7318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図 8" descr="health_0047.wm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32663" y="3530600"/>
            <a:ext cx="72231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38"/>
          <p:cNvSpPr txBox="1"/>
          <p:nvPr/>
        </p:nvSpPr>
        <p:spPr>
          <a:xfrm>
            <a:off x="6180138" y="3879850"/>
            <a:ext cx="3227387" cy="1092200"/>
          </a:xfrm>
          <a:prstGeom prst="rect">
            <a:avLst/>
          </a:prstGeom>
          <a:noFill/>
        </p:spPr>
        <p:txBody>
          <a:bodyPr lIns="91420" tIns="45713" rIns="91420" bIns="45713">
            <a:spAutoFit/>
          </a:bodyPr>
          <a:lstStyle/>
          <a:p>
            <a:pPr fontAlgn="base">
              <a:spcBef>
                <a:spcPct val="0"/>
              </a:spcBef>
              <a:spcAft>
                <a:spcPct val="0"/>
              </a:spcAft>
              <a:defRPr/>
            </a:pPr>
            <a:r>
              <a:rPr lang="ja-JP" altLang="en-US" sz="900" spc="-100" dirty="0">
                <a:solidFill>
                  <a:prstClr val="black"/>
                </a:solidFill>
                <a:latin typeface="ＭＳ Ｐゴシック"/>
              </a:rPr>
              <a:t>■在宅系サービス：</a:t>
            </a:r>
            <a:endParaRPr lang="en-US" altLang="ja-JP" sz="900" spc="-100" dirty="0">
              <a:solidFill>
                <a:prstClr val="black"/>
              </a:solidFill>
              <a:latin typeface="ＭＳ Ｐゴシック"/>
            </a:endParaRPr>
          </a:p>
          <a:p>
            <a:pPr fontAlgn="base">
              <a:spcBef>
                <a:spcPct val="0"/>
              </a:spcBef>
              <a:spcAft>
                <a:spcPct val="0"/>
              </a:spcAft>
              <a:defRPr/>
            </a:pPr>
            <a:r>
              <a:rPr lang="ja-JP" altLang="en-US" sz="800" spc="-100" dirty="0">
                <a:solidFill>
                  <a:prstClr val="black"/>
                </a:solidFill>
                <a:latin typeface="ＭＳ Ｐゴシック"/>
              </a:rPr>
              <a:t>・訪問介護　・訪問看護　・通所介護　</a:t>
            </a:r>
            <a:endParaRPr lang="en-US" altLang="ja-JP" sz="800" spc="-100" dirty="0">
              <a:solidFill>
                <a:prstClr val="black"/>
              </a:solidFill>
              <a:latin typeface="ＭＳ Ｐゴシック"/>
            </a:endParaRPr>
          </a:p>
          <a:p>
            <a:pPr fontAlgn="base">
              <a:spcBef>
                <a:spcPct val="0"/>
              </a:spcBef>
              <a:spcAft>
                <a:spcPct val="0"/>
              </a:spcAft>
              <a:defRPr/>
            </a:pPr>
            <a:r>
              <a:rPr lang="ja-JP" altLang="en-US" sz="800" spc="-100" dirty="0">
                <a:solidFill>
                  <a:prstClr val="black"/>
                </a:solidFill>
                <a:latin typeface="ＭＳ Ｐゴシック"/>
              </a:rPr>
              <a:t>・小規模多機能型居宅介護</a:t>
            </a:r>
            <a:endParaRPr lang="en-US" altLang="ja-JP" sz="800" spc="-100" dirty="0">
              <a:solidFill>
                <a:prstClr val="black"/>
              </a:solidFill>
              <a:latin typeface="ＭＳ Ｐゴシック"/>
            </a:endParaRPr>
          </a:p>
          <a:p>
            <a:pPr fontAlgn="base">
              <a:spcBef>
                <a:spcPct val="0"/>
              </a:spcBef>
              <a:spcAft>
                <a:spcPct val="0"/>
              </a:spcAft>
              <a:defRPr/>
            </a:pPr>
            <a:r>
              <a:rPr lang="ja-JP" altLang="en-US" sz="800" spc="-100" dirty="0">
                <a:solidFill>
                  <a:prstClr val="black"/>
                </a:solidFill>
                <a:latin typeface="ＭＳ Ｐゴシック"/>
              </a:rPr>
              <a:t>・</a:t>
            </a:r>
            <a:r>
              <a:rPr lang="ja-JP" altLang="en-US" sz="800" spc="-100" dirty="0">
                <a:solidFill>
                  <a:prstClr val="black"/>
                </a:solidFill>
                <a:latin typeface="Arial" pitchFamily="34" charset="0"/>
              </a:rPr>
              <a:t>短期入所生活介護</a:t>
            </a:r>
            <a:endParaRPr lang="en-US" altLang="ja-JP" sz="800" spc="-100" dirty="0">
              <a:solidFill>
                <a:prstClr val="black"/>
              </a:solidFill>
              <a:latin typeface="Arial" pitchFamily="34" charset="0"/>
            </a:endParaRPr>
          </a:p>
          <a:p>
            <a:pPr fontAlgn="base">
              <a:spcBef>
                <a:spcPct val="0"/>
              </a:spcBef>
              <a:spcAft>
                <a:spcPct val="0"/>
              </a:spcAft>
              <a:defRPr/>
            </a:pPr>
            <a:r>
              <a:rPr lang="ja-JP" altLang="en-US" sz="800" spc="-100" dirty="0">
                <a:solidFill>
                  <a:prstClr val="black"/>
                </a:solidFill>
                <a:latin typeface="Arial" pitchFamily="34" charset="0"/>
              </a:rPr>
              <a:t>・福祉用具</a:t>
            </a:r>
            <a:endParaRPr lang="en-US" altLang="ja-JP" sz="800" spc="-100" dirty="0">
              <a:solidFill>
                <a:prstClr val="black"/>
              </a:solidFill>
              <a:latin typeface="Arial" pitchFamily="34" charset="0"/>
            </a:endParaRPr>
          </a:p>
          <a:p>
            <a:pPr fontAlgn="base">
              <a:spcBef>
                <a:spcPct val="0"/>
              </a:spcBef>
              <a:spcAft>
                <a:spcPct val="0"/>
              </a:spcAft>
              <a:defRPr/>
            </a:pPr>
            <a:r>
              <a:rPr lang="ja-JP" altLang="en-US" sz="800" spc="-100" dirty="0">
                <a:solidFill>
                  <a:prstClr val="black"/>
                </a:solidFill>
                <a:latin typeface="Arial" pitchFamily="34" charset="0"/>
              </a:rPr>
              <a:t>・</a:t>
            </a:r>
            <a:r>
              <a:rPr lang="en-US" altLang="ja-JP" sz="800" spc="-100" dirty="0">
                <a:solidFill>
                  <a:prstClr val="black"/>
                </a:solidFill>
                <a:latin typeface="Arial" pitchFamily="34" charset="0"/>
              </a:rPr>
              <a:t>24</a:t>
            </a:r>
            <a:r>
              <a:rPr lang="ja-JP" altLang="en-US" sz="800" spc="-100" dirty="0">
                <a:solidFill>
                  <a:prstClr val="black"/>
                </a:solidFill>
                <a:latin typeface="Arial" pitchFamily="34" charset="0"/>
              </a:rPr>
              <a:t>時間対応の訪問サービス</a:t>
            </a:r>
            <a:endParaRPr lang="en-US" altLang="ja-JP" sz="800" spc="-100" dirty="0">
              <a:solidFill>
                <a:prstClr val="black"/>
              </a:solidFill>
              <a:latin typeface="Arial" pitchFamily="34" charset="0"/>
            </a:endParaRPr>
          </a:p>
          <a:p>
            <a:pPr fontAlgn="base">
              <a:spcBef>
                <a:spcPct val="0"/>
              </a:spcBef>
              <a:spcAft>
                <a:spcPct val="0"/>
              </a:spcAft>
              <a:defRPr/>
            </a:pPr>
            <a:r>
              <a:rPr lang="ja-JP" altLang="en-US" sz="800" spc="-100" dirty="0">
                <a:solidFill>
                  <a:prstClr val="black"/>
                </a:solidFill>
                <a:latin typeface="Arial" pitchFamily="34" charset="0"/>
              </a:rPr>
              <a:t>・複合型サービス</a:t>
            </a:r>
            <a:endParaRPr lang="en-US" altLang="ja-JP" sz="800" spc="-100" dirty="0">
              <a:solidFill>
                <a:prstClr val="black"/>
              </a:solidFill>
              <a:latin typeface="Arial" pitchFamily="34" charset="0"/>
            </a:endParaRPr>
          </a:p>
          <a:p>
            <a:pPr fontAlgn="base">
              <a:spcBef>
                <a:spcPct val="0"/>
              </a:spcBef>
              <a:spcAft>
                <a:spcPct val="0"/>
              </a:spcAft>
              <a:defRPr/>
            </a:pPr>
            <a:r>
              <a:rPr lang="en-US" altLang="ja-JP" sz="800" spc="-100" dirty="0">
                <a:solidFill>
                  <a:prstClr val="black"/>
                </a:solidFill>
                <a:latin typeface="Arial" pitchFamily="34" charset="0"/>
              </a:rPr>
              <a:t>  </a:t>
            </a:r>
            <a:r>
              <a:rPr lang="ja-JP" altLang="en-US" sz="800" spc="-100" dirty="0">
                <a:solidFill>
                  <a:prstClr val="black"/>
                </a:solidFill>
                <a:latin typeface="Arial" pitchFamily="34" charset="0"/>
              </a:rPr>
              <a:t>　（小規模多機能型居宅介護＋訪問看護） </a:t>
            </a:r>
            <a:r>
              <a:rPr lang="ja-JP" altLang="en-US" sz="800" spc="-100" dirty="0">
                <a:solidFill>
                  <a:prstClr val="black"/>
                </a:solidFill>
                <a:latin typeface="ＭＳ Ｐゴシック"/>
              </a:rPr>
              <a:t>等</a:t>
            </a:r>
            <a:endParaRPr lang="en-US" altLang="ja-JP" sz="800" spc="-100" dirty="0">
              <a:solidFill>
                <a:prstClr val="black"/>
              </a:solidFill>
              <a:latin typeface="ＭＳ Ｐゴシック"/>
            </a:endParaRPr>
          </a:p>
        </p:txBody>
      </p:sp>
      <p:sp>
        <p:nvSpPr>
          <p:cNvPr id="51" name="角丸四角形吹き出し 50"/>
          <p:cNvSpPr/>
          <p:nvPr/>
        </p:nvSpPr>
        <p:spPr>
          <a:xfrm>
            <a:off x="3873500" y="5157788"/>
            <a:ext cx="1731963" cy="287337"/>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anchor="ctr"/>
          <a:lstStyle/>
          <a:p>
            <a:pPr fontAlgn="base">
              <a:spcBef>
                <a:spcPct val="0"/>
              </a:spcBef>
              <a:spcAft>
                <a:spcPct val="0"/>
              </a:spcAft>
              <a:defRPr/>
            </a:pPr>
            <a:r>
              <a:rPr lang="ja-JP" altLang="en-US" sz="900" spc="-100" dirty="0">
                <a:solidFill>
                  <a:prstClr val="black"/>
                </a:solidFill>
              </a:rPr>
              <a:t>　・自宅</a:t>
            </a:r>
            <a:endParaRPr lang="en-US" altLang="ja-JP" sz="900" spc="-100" dirty="0">
              <a:solidFill>
                <a:prstClr val="black"/>
              </a:solidFill>
            </a:endParaRPr>
          </a:p>
          <a:p>
            <a:pPr fontAlgn="base">
              <a:spcBef>
                <a:spcPct val="0"/>
              </a:spcBef>
              <a:spcAft>
                <a:spcPct val="0"/>
              </a:spcAft>
              <a:defRPr/>
            </a:pPr>
            <a:r>
              <a:rPr lang="ja-JP" altLang="en-US" sz="900" spc="-100" dirty="0">
                <a:solidFill>
                  <a:prstClr val="black"/>
                </a:solidFill>
              </a:rPr>
              <a:t>　・サービス付き高齢者向け住宅 等</a:t>
            </a:r>
          </a:p>
        </p:txBody>
      </p:sp>
      <p:pic>
        <p:nvPicPr>
          <p:cNvPr id="20509" name="図 65" descr="building03_cl2.wm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379538" y="5322888"/>
            <a:ext cx="649287"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角丸四角形吹き出し 77"/>
          <p:cNvSpPr/>
          <p:nvPr/>
        </p:nvSpPr>
        <p:spPr>
          <a:xfrm>
            <a:off x="2171700" y="5373688"/>
            <a:ext cx="1422400" cy="358775"/>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anchor="ctr"/>
          <a:lstStyle/>
          <a:p>
            <a:pPr algn="ctr" fontAlgn="base">
              <a:spcBef>
                <a:spcPct val="0"/>
              </a:spcBef>
              <a:spcAft>
                <a:spcPct val="0"/>
              </a:spcAft>
              <a:defRPr/>
            </a:pPr>
            <a:r>
              <a:rPr lang="ja-JP" altLang="en-US" sz="900" spc="-100" dirty="0">
                <a:solidFill>
                  <a:prstClr val="black"/>
                </a:solidFill>
              </a:rPr>
              <a:t>相談業務やサービスの</a:t>
            </a:r>
            <a:endParaRPr lang="en-US" altLang="ja-JP" sz="900" spc="-100" dirty="0">
              <a:solidFill>
                <a:prstClr val="black"/>
              </a:solidFill>
            </a:endParaRPr>
          </a:p>
          <a:p>
            <a:pPr algn="ctr" fontAlgn="base">
              <a:spcBef>
                <a:spcPct val="0"/>
              </a:spcBef>
              <a:spcAft>
                <a:spcPct val="0"/>
              </a:spcAft>
              <a:defRPr/>
            </a:pPr>
            <a:r>
              <a:rPr lang="ja-JP" altLang="en-US" sz="900" spc="-100" dirty="0">
                <a:solidFill>
                  <a:prstClr val="black"/>
                </a:solidFill>
              </a:rPr>
              <a:t>コーディネートを行います。</a:t>
            </a:r>
          </a:p>
        </p:txBody>
      </p:sp>
      <p:pic>
        <p:nvPicPr>
          <p:cNvPr id="20511" name="図 39" descr="health_0179.wm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15038" y="3506788"/>
            <a:ext cx="889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テキスト ボックス 64"/>
          <p:cNvSpPr txBox="1"/>
          <p:nvPr/>
        </p:nvSpPr>
        <p:spPr>
          <a:xfrm>
            <a:off x="8480425" y="4008438"/>
            <a:ext cx="1649413" cy="954087"/>
          </a:xfrm>
          <a:prstGeom prst="rect">
            <a:avLst/>
          </a:prstGeom>
          <a:noFill/>
        </p:spPr>
        <p:txBody>
          <a:bodyPr lIns="91420" tIns="45713" rIns="91420" bIns="45713">
            <a:spAutoFit/>
          </a:bodyPr>
          <a:lstStyle/>
          <a:p>
            <a:pPr fontAlgn="base">
              <a:spcBef>
                <a:spcPct val="0"/>
              </a:spcBef>
              <a:spcAft>
                <a:spcPct val="0"/>
              </a:spcAft>
              <a:defRPr/>
            </a:pPr>
            <a:r>
              <a:rPr lang="ja-JP" altLang="en-US" sz="800" spc="-100" dirty="0">
                <a:solidFill>
                  <a:prstClr val="black"/>
                </a:solidFill>
                <a:latin typeface="Arial" pitchFamily="34" charset="0"/>
              </a:rPr>
              <a:t>■施設・居住系サービス</a:t>
            </a:r>
          </a:p>
          <a:p>
            <a:pPr fontAlgn="base">
              <a:spcBef>
                <a:spcPct val="0"/>
              </a:spcBef>
              <a:spcAft>
                <a:spcPct val="0"/>
              </a:spcAft>
              <a:defRPr/>
            </a:pPr>
            <a:r>
              <a:rPr lang="ja-JP" altLang="en-US" sz="800" spc="-100" dirty="0">
                <a:solidFill>
                  <a:prstClr val="black"/>
                </a:solidFill>
                <a:latin typeface="Arial" pitchFamily="34" charset="0"/>
              </a:rPr>
              <a:t>・介護老人福祉施設</a:t>
            </a:r>
            <a:endParaRPr lang="en-US" altLang="ja-JP" sz="800" spc="-100" dirty="0">
              <a:solidFill>
                <a:prstClr val="black"/>
              </a:solidFill>
              <a:latin typeface="Arial" pitchFamily="34" charset="0"/>
            </a:endParaRPr>
          </a:p>
          <a:p>
            <a:pPr fontAlgn="base">
              <a:spcBef>
                <a:spcPct val="0"/>
              </a:spcBef>
              <a:spcAft>
                <a:spcPct val="0"/>
              </a:spcAft>
              <a:defRPr/>
            </a:pPr>
            <a:r>
              <a:rPr lang="ja-JP" altLang="en-US" sz="800" spc="-100" dirty="0">
                <a:solidFill>
                  <a:prstClr val="black"/>
                </a:solidFill>
                <a:latin typeface="Arial" pitchFamily="34" charset="0"/>
              </a:rPr>
              <a:t>・介護老人保健施設</a:t>
            </a:r>
            <a:endParaRPr lang="en-US" altLang="ja-JP" sz="800" spc="-100" dirty="0">
              <a:solidFill>
                <a:prstClr val="black"/>
              </a:solidFill>
              <a:latin typeface="Arial" pitchFamily="34" charset="0"/>
            </a:endParaRPr>
          </a:p>
          <a:p>
            <a:pPr fontAlgn="base">
              <a:spcBef>
                <a:spcPct val="0"/>
              </a:spcBef>
              <a:spcAft>
                <a:spcPct val="0"/>
              </a:spcAft>
              <a:defRPr/>
            </a:pPr>
            <a:r>
              <a:rPr lang="ja-JP" altLang="en-US" sz="800" spc="-100" dirty="0">
                <a:solidFill>
                  <a:prstClr val="black"/>
                </a:solidFill>
                <a:latin typeface="ＭＳ Ｐゴシック"/>
              </a:rPr>
              <a:t>・</a:t>
            </a:r>
            <a:r>
              <a:rPr lang="ja-JP" altLang="en-US" sz="800" spc="-100" dirty="0">
                <a:solidFill>
                  <a:prstClr val="black"/>
                </a:solidFill>
                <a:latin typeface="Arial" charset="0"/>
              </a:rPr>
              <a:t>認知症共同生活介護</a:t>
            </a:r>
            <a:endParaRPr lang="en-US" altLang="ja-JP" sz="800" spc="-100" dirty="0">
              <a:solidFill>
                <a:prstClr val="black"/>
              </a:solidFill>
              <a:latin typeface="Arial" charset="0"/>
            </a:endParaRPr>
          </a:p>
          <a:p>
            <a:pPr fontAlgn="base">
              <a:spcBef>
                <a:spcPct val="0"/>
              </a:spcBef>
              <a:spcAft>
                <a:spcPct val="0"/>
              </a:spcAft>
              <a:defRPr/>
            </a:pPr>
            <a:r>
              <a:rPr lang="ja-JP" altLang="en-US" sz="800" spc="-100" dirty="0">
                <a:solidFill>
                  <a:prstClr val="black"/>
                </a:solidFill>
                <a:latin typeface="Arial" charset="0"/>
              </a:rPr>
              <a:t>・特定施設入所者生活介護</a:t>
            </a:r>
            <a:endParaRPr lang="en-US" altLang="ja-JP" sz="800" spc="-100" dirty="0">
              <a:solidFill>
                <a:prstClr val="black"/>
              </a:solidFill>
              <a:latin typeface="Arial" charset="0"/>
            </a:endParaRPr>
          </a:p>
          <a:p>
            <a:pPr fontAlgn="base">
              <a:spcBef>
                <a:spcPct val="0"/>
              </a:spcBef>
              <a:spcAft>
                <a:spcPct val="0"/>
              </a:spcAft>
              <a:defRPr/>
            </a:pPr>
            <a:r>
              <a:rPr lang="ja-JP" altLang="en-US" sz="800" spc="-100" dirty="0">
                <a:solidFill>
                  <a:prstClr val="black"/>
                </a:solidFill>
                <a:latin typeface="Arial" charset="0"/>
              </a:rPr>
              <a:t>　　　　　　　　　　　　　　　　</a:t>
            </a:r>
            <a:r>
              <a:rPr lang="ja-JP" altLang="en-US" sz="800" spc="-100" dirty="0">
                <a:solidFill>
                  <a:prstClr val="black"/>
                </a:solidFill>
                <a:latin typeface="Arial" pitchFamily="34" charset="0"/>
              </a:rPr>
              <a:t>等</a:t>
            </a:r>
            <a:endParaRPr lang="en-US" altLang="ja-JP" sz="800" spc="-100" dirty="0">
              <a:solidFill>
                <a:prstClr val="black"/>
              </a:solidFill>
              <a:latin typeface="Arial" pitchFamily="34" charset="0"/>
            </a:endParaRPr>
          </a:p>
          <a:p>
            <a:pPr fontAlgn="base">
              <a:spcBef>
                <a:spcPct val="0"/>
              </a:spcBef>
              <a:spcAft>
                <a:spcPct val="0"/>
              </a:spcAft>
              <a:defRPr/>
            </a:pPr>
            <a:endParaRPr lang="en-US" altLang="ja-JP" sz="800" spc="-100" dirty="0">
              <a:solidFill>
                <a:prstClr val="black"/>
              </a:solidFill>
              <a:latin typeface="ＭＳ Ｐゴシック"/>
            </a:endParaRPr>
          </a:p>
        </p:txBody>
      </p:sp>
      <p:sp>
        <p:nvSpPr>
          <p:cNvPr id="35" name="円/楕円 34"/>
          <p:cNvSpPr/>
          <p:nvPr/>
        </p:nvSpPr>
        <p:spPr>
          <a:xfrm>
            <a:off x="2085975" y="3644900"/>
            <a:ext cx="1865313" cy="647700"/>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pic>
        <p:nvPicPr>
          <p:cNvPr id="20514" name="図 12" descr="doctor4_3.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511425" y="3357563"/>
            <a:ext cx="6429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5" name="図 13" descr="doctor_illust07_02.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870200" y="3365500"/>
            <a:ext cx="6429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円/楕円 78"/>
          <p:cNvSpPr/>
          <p:nvPr/>
        </p:nvSpPr>
        <p:spPr>
          <a:xfrm>
            <a:off x="4311650" y="6281738"/>
            <a:ext cx="1150938" cy="387350"/>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72" name="円/楕円 71"/>
          <p:cNvSpPr/>
          <p:nvPr/>
        </p:nvSpPr>
        <p:spPr>
          <a:xfrm>
            <a:off x="5170488" y="6137275"/>
            <a:ext cx="1300162" cy="576263"/>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62" name="正方形/長方形 61"/>
          <p:cNvSpPr/>
          <p:nvPr/>
        </p:nvSpPr>
        <p:spPr>
          <a:xfrm>
            <a:off x="2654300" y="3933825"/>
            <a:ext cx="1944688" cy="574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spc="-100" dirty="0">
                <a:solidFill>
                  <a:prstClr val="black"/>
                </a:solidFill>
              </a:rPr>
              <a:t>日常の医療：</a:t>
            </a:r>
            <a:endParaRPr lang="en-US" altLang="ja-JP" sz="800" spc="-100" dirty="0">
              <a:solidFill>
                <a:prstClr val="black"/>
              </a:solidFill>
            </a:endParaRPr>
          </a:p>
          <a:p>
            <a:pPr fontAlgn="base">
              <a:spcBef>
                <a:spcPct val="0"/>
              </a:spcBef>
              <a:spcAft>
                <a:spcPct val="0"/>
              </a:spcAft>
              <a:defRPr/>
            </a:pPr>
            <a:r>
              <a:rPr lang="ja-JP" altLang="en-US" sz="800" spc="-100" dirty="0">
                <a:solidFill>
                  <a:prstClr val="black"/>
                </a:solidFill>
              </a:rPr>
              <a:t>　・かかりつけ医、有床診療所</a:t>
            </a:r>
            <a:endParaRPr lang="en-US" altLang="ja-JP" sz="800" spc="-100" dirty="0">
              <a:solidFill>
                <a:prstClr val="black"/>
              </a:solidFill>
            </a:endParaRPr>
          </a:p>
          <a:p>
            <a:pPr fontAlgn="base">
              <a:spcBef>
                <a:spcPct val="0"/>
              </a:spcBef>
              <a:spcAft>
                <a:spcPct val="0"/>
              </a:spcAft>
              <a:defRPr/>
            </a:pPr>
            <a:r>
              <a:rPr lang="ja-JP" altLang="en-US" sz="800" spc="-100" dirty="0">
                <a:solidFill>
                  <a:prstClr val="black"/>
                </a:solidFill>
              </a:rPr>
              <a:t>　・地域の連携病院</a:t>
            </a:r>
            <a:endParaRPr lang="en-US" altLang="ja-JP" sz="800" spc="-100" dirty="0">
              <a:solidFill>
                <a:prstClr val="black"/>
              </a:solidFill>
            </a:endParaRPr>
          </a:p>
          <a:p>
            <a:pPr fontAlgn="base">
              <a:spcBef>
                <a:spcPct val="0"/>
              </a:spcBef>
              <a:spcAft>
                <a:spcPct val="0"/>
              </a:spcAft>
              <a:defRPr/>
            </a:pPr>
            <a:r>
              <a:rPr lang="ja-JP" altLang="en-US" sz="800" spc="-100" dirty="0">
                <a:solidFill>
                  <a:prstClr val="black"/>
                </a:solidFill>
              </a:rPr>
              <a:t>　・歯科医療、薬局</a:t>
            </a:r>
          </a:p>
        </p:txBody>
      </p:sp>
      <p:pic>
        <p:nvPicPr>
          <p:cNvPr id="20519" name="図 3" descr="health_0183.wm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62588" y="5949950"/>
            <a:ext cx="79057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0" name="図 4" descr="health_0153.wmf"/>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0425" y="6021388"/>
            <a:ext cx="500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テキスト ボックス 46"/>
          <p:cNvSpPr txBox="1"/>
          <p:nvPr/>
        </p:nvSpPr>
        <p:spPr>
          <a:xfrm>
            <a:off x="3213100" y="6524625"/>
            <a:ext cx="4914900" cy="280988"/>
          </a:xfrm>
          <a:prstGeom prst="rect">
            <a:avLst/>
          </a:prstGeom>
          <a:noFill/>
        </p:spPr>
        <p:txBody>
          <a:bodyPr lIns="91420" tIns="45713" rIns="91420" bIns="45713">
            <a:spAutoFit/>
          </a:bodyPr>
          <a:lstStyle/>
          <a:p>
            <a:pPr fontAlgn="base">
              <a:spcBef>
                <a:spcPct val="0"/>
              </a:spcBef>
              <a:spcAft>
                <a:spcPct val="0"/>
              </a:spcAft>
              <a:defRPr/>
            </a:pPr>
            <a:r>
              <a:rPr lang="ja-JP" altLang="en-US" sz="1200" spc="-100" dirty="0">
                <a:solidFill>
                  <a:prstClr val="black"/>
                </a:solidFill>
                <a:latin typeface="HG丸ｺﾞｼｯｸM-PRO" pitchFamily="50" charset="-128"/>
                <a:ea typeface="HG丸ｺﾞｼｯｸM-PRO" pitchFamily="50" charset="-128"/>
              </a:rPr>
              <a:t>老人クラブ・自治会・ボランティア・</a:t>
            </a:r>
            <a:r>
              <a:rPr lang="en-US" altLang="ja-JP" sz="1200" spc="-100" dirty="0">
                <a:solidFill>
                  <a:prstClr val="black"/>
                </a:solidFill>
                <a:latin typeface="HG丸ｺﾞｼｯｸM-PRO" pitchFamily="50" charset="-128"/>
                <a:ea typeface="HG丸ｺﾞｼｯｸM-PRO" pitchFamily="50" charset="-128"/>
              </a:rPr>
              <a:t>NPO</a:t>
            </a:r>
            <a:r>
              <a:rPr lang="ja-JP" altLang="en-US" sz="1200" spc="-100" dirty="0">
                <a:solidFill>
                  <a:prstClr val="black"/>
                </a:solidFill>
                <a:latin typeface="HG丸ｺﾞｼｯｸM-PRO" pitchFamily="50" charset="-128"/>
                <a:ea typeface="HG丸ｺﾞｼｯｸM-PRO" pitchFamily="50" charset="-128"/>
              </a:rPr>
              <a:t>　等</a:t>
            </a:r>
            <a:endParaRPr lang="en-US" altLang="ja-JP" sz="1200" spc="-100" dirty="0">
              <a:solidFill>
                <a:prstClr val="black"/>
              </a:solidFill>
              <a:latin typeface="HG丸ｺﾞｼｯｸM-PRO" pitchFamily="50" charset="-128"/>
              <a:ea typeface="HG丸ｺﾞｼｯｸM-PRO" pitchFamily="50" charset="-128"/>
            </a:endParaRPr>
          </a:p>
        </p:txBody>
      </p:sp>
      <p:pic>
        <p:nvPicPr>
          <p:cNvPr id="20522" name="図 27" descr="person_0290.wm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1236663" y="5106988"/>
            <a:ext cx="40163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テキスト ボックス 48"/>
          <p:cNvSpPr txBox="1"/>
          <p:nvPr/>
        </p:nvSpPr>
        <p:spPr>
          <a:xfrm>
            <a:off x="747713" y="4725988"/>
            <a:ext cx="1855787" cy="430212"/>
          </a:xfrm>
          <a:prstGeom prst="rect">
            <a:avLst/>
          </a:prstGeom>
          <a:noFill/>
        </p:spPr>
        <p:txBody>
          <a:bodyPr lIns="91420" tIns="45713" rIns="91420" bIns="45713">
            <a:spAutoFit/>
          </a:bodyPr>
          <a:lstStyle/>
          <a:p>
            <a:pPr fontAlgn="base">
              <a:spcBef>
                <a:spcPct val="0"/>
              </a:spcBef>
              <a:spcAft>
                <a:spcPct val="0"/>
              </a:spcAft>
              <a:defRPr/>
            </a:pPr>
            <a:r>
              <a:rPr lang="ja-JP" altLang="en-US" sz="1100" spc="-100" dirty="0">
                <a:solidFill>
                  <a:prstClr val="black"/>
                </a:solidFill>
                <a:latin typeface="ＭＳ Ｐゴシック"/>
              </a:rPr>
              <a:t>・地域包括支援センター</a:t>
            </a:r>
            <a:endParaRPr lang="en-US" altLang="ja-JP" sz="1100" spc="-100" dirty="0">
              <a:solidFill>
                <a:prstClr val="black"/>
              </a:solidFill>
              <a:latin typeface="ＭＳ Ｐゴシック"/>
            </a:endParaRPr>
          </a:p>
          <a:p>
            <a:pPr fontAlgn="base">
              <a:spcBef>
                <a:spcPct val="0"/>
              </a:spcBef>
              <a:spcAft>
                <a:spcPct val="0"/>
              </a:spcAft>
              <a:defRPr/>
            </a:pPr>
            <a:r>
              <a:rPr lang="ja-JP" altLang="en-US" sz="1100" spc="-100" dirty="0">
                <a:solidFill>
                  <a:prstClr val="black"/>
                </a:solidFill>
                <a:latin typeface="ＭＳ Ｐゴシック"/>
              </a:rPr>
              <a:t>・ケアマネジャー</a:t>
            </a:r>
            <a:endParaRPr lang="en-US" altLang="ja-JP" sz="1100" spc="-100" dirty="0">
              <a:solidFill>
                <a:prstClr val="black"/>
              </a:solidFill>
              <a:latin typeface="ＭＳ Ｐゴシック"/>
            </a:endParaRPr>
          </a:p>
        </p:txBody>
      </p:sp>
      <p:sp>
        <p:nvSpPr>
          <p:cNvPr id="50" name="テキスト ボックス 49"/>
          <p:cNvSpPr txBox="1"/>
          <p:nvPr/>
        </p:nvSpPr>
        <p:spPr>
          <a:xfrm>
            <a:off x="3800475" y="3800475"/>
            <a:ext cx="1008063" cy="276225"/>
          </a:xfrm>
          <a:prstGeom prst="rect">
            <a:avLst/>
          </a:prstGeom>
          <a:noFill/>
        </p:spPr>
        <p:txBody>
          <a:bodyPr lIns="91420" tIns="45713" rIns="91420" bIns="45713">
            <a:spAutoFit/>
          </a:bodyPr>
          <a:lstStyle/>
          <a:p>
            <a:pPr fontAlgn="base">
              <a:spcBef>
                <a:spcPct val="0"/>
              </a:spcBef>
              <a:spcAft>
                <a:spcPct val="0"/>
              </a:spcAft>
              <a:defRPr/>
            </a:pPr>
            <a:r>
              <a:rPr lang="ja-JP" altLang="en-US" sz="1200" spc="-100" dirty="0">
                <a:solidFill>
                  <a:prstClr val="black"/>
                </a:solidFill>
                <a:latin typeface="HG丸ｺﾞｼｯｸM-PRO" pitchFamily="50" charset="-128"/>
                <a:ea typeface="HG丸ｺﾞｼｯｸM-PRO" pitchFamily="50" charset="-128"/>
              </a:rPr>
              <a:t>通院・入院</a:t>
            </a:r>
            <a:endParaRPr lang="en-US" altLang="ja-JP" sz="1200" spc="-100"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5237163" y="3933825"/>
            <a:ext cx="946150" cy="276225"/>
          </a:xfrm>
          <a:prstGeom prst="rect">
            <a:avLst/>
          </a:prstGeom>
          <a:noFill/>
        </p:spPr>
        <p:txBody>
          <a:bodyPr lIns="91420" tIns="45713" rIns="91420" bIns="45713">
            <a:spAutoFit/>
          </a:bodyPr>
          <a:lstStyle/>
          <a:p>
            <a:pPr fontAlgn="base">
              <a:spcBef>
                <a:spcPct val="0"/>
              </a:spcBef>
              <a:spcAft>
                <a:spcPct val="0"/>
              </a:spcAft>
              <a:defRPr/>
            </a:pPr>
            <a:r>
              <a:rPr lang="ja-JP" altLang="en-US" sz="1200" spc="-100" dirty="0">
                <a:solidFill>
                  <a:prstClr val="black"/>
                </a:solidFill>
                <a:latin typeface="HG丸ｺﾞｼｯｸM-PRO" pitchFamily="50" charset="-128"/>
                <a:ea typeface="HG丸ｺﾞｼｯｸM-PRO" pitchFamily="50" charset="-128"/>
              </a:rPr>
              <a:t>通所・入所</a:t>
            </a:r>
            <a:endParaRPr lang="en-US" altLang="ja-JP" sz="1200" spc="-100" dirty="0">
              <a:solidFill>
                <a:prstClr val="black"/>
              </a:solidFill>
              <a:latin typeface="HG丸ｺﾞｼｯｸM-PRO" pitchFamily="50" charset="-128"/>
              <a:ea typeface="HG丸ｺﾞｼｯｸM-PRO" pitchFamily="50" charset="-128"/>
            </a:endParaRPr>
          </a:p>
        </p:txBody>
      </p:sp>
      <p:pic>
        <p:nvPicPr>
          <p:cNvPr id="20526" name="図 63" descr="小規模building03_cl2.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316038" y="3041650"/>
            <a:ext cx="5413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正方形/長方形 62"/>
          <p:cNvSpPr/>
          <p:nvPr/>
        </p:nvSpPr>
        <p:spPr>
          <a:xfrm>
            <a:off x="992188" y="3500438"/>
            <a:ext cx="1533525"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spc="-100" dirty="0">
                <a:solidFill>
                  <a:prstClr val="black"/>
                </a:solidFill>
              </a:rPr>
              <a:t>病院：</a:t>
            </a:r>
            <a:endParaRPr lang="en-US" altLang="ja-JP" sz="800" spc="-100" dirty="0">
              <a:solidFill>
                <a:prstClr val="black"/>
              </a:solidFill>
            </a:endParaRPr>
          </a:p>
          <a:p>
            <a:pPr fontAlgn="base">
              <a:spcBef>
                <a:spcPct val="0"/>
              </a:spcBef>
              <a:spcAft>
                <a:spcPct val="0"/>
              </a:spcAft>
              <a:defRPr/>
            </a:pPr>
            <a:r>
              <a:rPr lang="ja-JP" altLang="en-US" sz="800" spc="-100" dirty="0">
                <a:solidFill>
                  <a:prstClr val="black"/>
                </a:solidFill>
              </a:rPr>
              <a:t>　急性期、回復期、慢性期</a:t>
            </a:r>
            <a:endParaRPr lang="en-US" altLang="ja-JP" sz="800" spc="-100" dirty="0">
              <a:solidFill>
                <a:prstClr val="black"/>
              </a:solidFill>
            </a:endParaRPr>
          </a:p>
        </p:txBody>
      </p:sp>
      <p:pic>
        <p:nvPicPr>
          <p:cNvPr id="20528" name="Picture 2" descr="C:\Users\KNXVS\AppData\Local\Microsoft\Windows\Temporary Internet Files\Content.IE5\ADV5CF2Q\MC900426352[1].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51025" y="3386138"/>
            <a:ext cx="4381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正方形/長方形 57"/>
          <p:cNvSpPr/>
          <p:nvPr/>
        </p:nvSpPr>
        <p:spPr>
          <a:xfrm>
            <a:off x="1917700" y="2924175"/>
            <a:ext cx="1306513" cy="677863"/>
          </a:xfrm>
          <a:prstGeom prst="rect">
            <a:avLst/>
          </a:prstGeom>
        </p:spPr>
        <p:txBody>
          <a:bodyPr wrap="none">
            <a:spAutoFit/>
          </a:bodyPr>
          <a:lstStyle/>
          <a:p>
            <a:pPr algn="ctr" defTabSz="914125" fontAlgn="base">
              <a:spcBef>
                <a:spcPct val="0"/>
              </a:spcBef>
              <a:spcAft>
                <a:spcPct val="0"/>
              </a:spcAft>
              <a:defRPr/>
            </a:pPr>
            <a:r>
              <a:rPr lang="ja-JP" altLang="en-US" sz="1200" spc="-100" dirty="0">
                <a:solidFill>
                  <a:prstClr val="black"/>
                </a:solidFill>
                <a:latin typeface="ＭＳ Ｐゴシック"/>
              </a:rPr>
              <a:t>病気になったら･･･  </a:t>
            </a:r>
            <a:endParaRPr lang="en-US" altLang="ja-JP" sz="1200" spc="-100" dirty="0">
              <a:solidFill>
                <a:prstClr val="black"/>
              </a:solidFill>
              <a:latin typeface="ＭＳ Ｐゴシック"/>
            </a:endParaRPr>
          </a:p>
          <a:p>
            <a:pPr algn="ctr" defTabSz="914125" fontAlgn="base">
              <a:spcBef>
                <a:spcPct val="0"/>
              </a:spcBef>
              <a:spcAft>
                <a:spcPct val="0"/>
              </a:spcAft>
              <a:defRPr/>
            </a:pPr>
            <a:r>
              <a:rPr lang="ja-JP" altLang="en-US" sz="1400" b="1" spc="-100" dirty="0">
                <a:solidFill>
                  <a:prstClr val="black"/>
                </a:solidFill>
                <a:latin typeface="HG丸ｺﾞｼｯｸM-PRO" pitchFamily="50" charset="-128"/>
                <a:ea typeface="HG丸ｺﾞｼｯｸM-PRO" pitchFamily="50" charset="-128"/>
              </a:rPr>
              <a:t>医　療</a:t>
            </a:r>
            <a:endParaRPr lang="en-US" altLang="ja-JP" sz="1400" b="1" spc="-100" dirty="0">
              <a:solidFill>
                <a:prstClr val="black"/>
              </a:solidFill>
              <a:latin typeface="HG丸ｺﾞｼｯｸM-PRO" pitchFamily="50" charset="-128"/>
              <a:ea typeface="HG丸ｺﾞｼｯｸM-PRO" pitchFamily="50" charset="-128"/>
            </a:endParaRPr>
          </a:p>
          <a:p>
            <a:pPr algn="ctr" defTabSz="914125" fontAlgn="base">
              <a:spcBef>
                <a:spcPct val="0"/>
              </a:spcBef>
              <a:spcAft>
                <a:spcPct val="0"/>
              </a:spcAft>
              <a:defRPr/>
            </a:pPr>
            <a:endParaRPr lang="ja-JP" altLang="en-US" sz="1200" spc="-100" dirty="0">
              <a:solidFill>
                <a:prstClr val="black"/>
              </a:solidFill>
              <a:latin typeface="ＭＳ Ｐゴシック"/>
            </a:endParaRPr>
          </a:p>
        </p:txBody>
      </p:sp>
      <p:pic>
        <p:nvPicPr>
          <p:cNvPr id="20530" name="Picture 5" descr="C:\Documents and Settings\nao\Local Settings\Temporary Internet Files\Content.IE5\TEYYXPF4\MC900343525[1].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422650" y="5937250"/>
            <a:ext cx="117633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テキスト ボックス 41"/>
          <p:cNvSpPr txBox="1"/>
          <p:nvPr/>
        </p:nvSpPr>
        <p:spPr>
          <a:xfrm>
            <a:off x="6969125" y="3068638"/>
            <a:ext cx="2144713" cy="523875"/>
          </a:xfrm>
          <a:prstGeom prst="rect">
            <a:avLst/>
          </a:prstGeom>
          <a:noFill/>
        </p:spPr>
        <p:txBody>
          <a:bodyPr lIns="91420" tIns="45713" rIns="91420" bIns="45713">
            <a:spAutoFit/>
          </a:bodyPr>
          <a:lstStyle/>
          <a:p>
            <a:pPr fontAlgn="base">
              <a:spcBef>
                <a:spcPct val="0"/>
              </a:spcBef>
              <a:spcAft>
                <a:spcPct val="0"/>
              </a:spcAft>
              <a:defRPr/>
            </a:pPr>
            <a:r>
              <a:rPr lang="ja-JP" altLang="en-US" sz="1200" spc="-100" dirty="0">
                <a:solidFill>
                  <a:prstClr val="black"/>
                </a:solidFill>
                <a:latin typeface="ＭＳ Ｐゴシック"/>
              </a:rPr>
              <a:t>介護が必要になったら･･･  </a:t>
            </a:r>
            <a:endParaRPr lang="en-US" altLang="ja-JP" sz="1200" spc="-100" dirty="0">
              <a:solidFill>
                <a:prstClr val="black"/>
              </a:solidFill>
              <a:latin typeface="ＭＳ Ｐゴシック"/>
            </a:endParaRPr>
          </a:p>
          <a:p>
            <a:pPr fontAlgn="base">
              <a:spcBef>
                <a:spcPct val="0"/>
              </a:spcBef>
              <a:spcAft>
                <a:spcPct val="0"/>
              </a:spcAft>
              <a:defRPr/>
            </a:pPr>
            <a:r>
              <a:rPr lang="ja-JP" altLang="en-US" sz="1600" b="1" spc="-100" dirty="0">
                <a:solidFill>
                  <a:prstClr val="black"/>
                </a:solidFill>
                <a:latin typeface="HG丸ｺﾞｼｯｸM-PRO" pitchFamily="50" charset="-128"/>
                <a:ea typeface="HG丸ｺﾞｼｯｸM-PRO" pitchFamily="50" charset="-128"/>
              </a:rPr>
              <a:t>　　　介　護</a:t>
            </a:r>
            <a:endParaRPr lang="en-US" altLang="ja-JP" sz="1600" b="1" spc="-100"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6210300" y="4868863"/>
            <a:ext cx="1238250" cy="215900"/>
          </a:xfrm>
          <a:prstGeom prst="rect">
            <a:avLst/>
          </a:prstGeom>
          <a:noFill/>
        </p:spPr>
        <p:txBody>
          <a:bodyPr lIns="91420" tIns="45713" rIns="91420" bIns="45713">
            <a:spAutoFit/>
          </a:bodyPr>
          <a:lstStyle/>
          <a:p>
            <a:pPr fontAlgn="base">
              <a:spcBef>
                <a:spcPct val="0"/>
              </a:spcBef>
              <a:spcAft>
                <a:spcPct val="0"/>
              </a:spcAft>
              <a:defRPr/>
            </a:pPr>
            <a:r>
              <a:rPr lang="ja-JP" altLang="en-US" sz="800" spc="-100" dirty="0">
                <a:solidFill>
                  <a:prstClr val="black"/>
                </a:solidFill>
                <a:latin typeface="ＭＳ Ｐゴシック"/>
              </a:rPr>
              <a:t>■介護予防サービス</a:t>
            </a:r>
            <a:endParaRPr lang="en-US" altLang="ja-JP" sz="800" spc="-100" dirty="0">
              <a:solidFill>
                <a:prstClr val="black"/>
              </a:solidFill>
              <a:latin typeface="ＭＳ Ｐゴシック"/>
            </a:endParaRPr>
          </a:p>
        </p:txBody>
      </p:sp>
      <p:sp>
        <p:nvSpPr>
          <p:cNvPr id="68" name="正方形/長方形 67"/>
          <p:cNvSpPr/>
          <p:nvPr/>
        </p:nvSpPr>
        <p:spPr>
          <a:xfrm>
            <a:off x="80963" y="42863"/>
            <a:ext cx="9779000" cy="376237"/>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base">
              <a:spcBef>
                <a:spcPct val="0"/>
              </a:spcBef>
              <a:spcAft>
                <a:spcPct val="0"/>
              </a:spcAft>
              <a:defRPr/>
            </a:pPr>
            <a:r>
              <a:rPr lang="ja-JP" altLang="en-US" sz="2000" dirty="0">
                <a:solidFill>
                  <a:prstClr val="black"/>
                </a:solidFill>
                <a:latin typeface="HGP創英角ｺﾞｼｯｸUB" pitchFamily="50" charset="-128"/>
                <a:ea typeface="HGP創英角ｺﾞｼｯｸUB" pitchFamily="50" charset="-128"/>
              </a:rPr>
              <a:t>地域包括ケアシステムの構築について</a:t>
            </a:r>
          </a:p>
        </p:txBody>
      </p:sp>
      <p:pic>
        <p:nvPicPr>
          <p:cNvPr id="20534" name="Picture 2" descr="http://2.bp.blogspot.com/-ZutWWMGHrFI/T0NQ4UxCeUI/AAAAAAAAEXQ/2yMbzeE4if8/s1600/ojiisan_stand.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16600" y="4365625"/>
            <a:ext cx="3540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角丸四角形 79"/>
          <p:cNvSpPr/>
          <p:nvPr/>
        </p:nvSpPr>
        <p:spPr bwMode="auto">
          <a:xfrm>
            <a:off x="194525" y="476672"/>
            <a:ext cx="9584527" cy="2412000"/>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6000" bIns="36000" anchor="ctr"/>
          <a:lstStyle/>
          <a:p>
            <a:pPr marL="177800" indent="-177800" fontAlgn="base">
              <a:lnSpc>
                <a:spcPts val="1800"/>
              </a:lnSpc>
              <a:spcBef>
                <a:spcPts val="600"/>
              </a:spcBef>
              <a:spcAft>
                <a:spcPct val="0"/>
              </a:spcAft>
              <a:defRPr/>
            </a:pPr>
            <a:r>
              <a:rPr lang="ja-JP" altLang="en-US" sz="1600"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600" b="1" dirty="0">
                <a:solidFill>
                  <a:srgbClr val="FF0000"/>
                </a:solidFill>
                <a:latin typeface="HGPｺﾞｼｯｸM" pitchFamily="50" charset="-128"/>
                <a:ea typeface="HGPｺﾞｼｯｸM" pitchFamily="50" charset="-128"/>
              </a:rPr>
              <a:t>医療・介護・予防・住まい・生活支援が包括的に確保される体制（地域包括ケアシステム）の構築を実現</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fontAlgn="base">
              <a:lnSpc>
                <a:spcPts val="1800"/>
              </a:lnSpc>
              <a:spcBef>
                <a:spcPts val="600"/>
              </a:spcBef>
              <a:spcAft>
                <a:spcPct val="0"/>
              </a:spcAft>
              <a:defRPr/>
            </a:pPr>
            <a:r>
              <a:rPr lang="ja-JP" altLang="en-US" sz="1600" dirty="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endParaRPr lang="en-US" altLang="ja-JP" sz="1600" dirty="0">
              <a:solidFill>
                <a:srgbClr val="000000"/>
              </a:solidFill>
              <a:latin typeface="HGPｺﾞｼｯｸM" pitchFamily="50" charset="-128"/>
              <a:ea typeface="HGPｺﾞｼｯｸM" pitchFamily="50" charset="-128"/>
            </a:endParaRPr>
          </a:p>
          <a:p>
            <a:pPr marL="177800" indent="-177800" fontAlgn="base">
              <a:lnSpc>
                <a:spcPts val="1800"/>
              </a:lnSpc>
              <a:spcBef>
                <a:spcPts val="600"/>
              </a:spcBef>
              <a:spcAft>
                <a:spcPct val="0"/>
              </a:spcAft>
              <a:defRPr/>
            </a:pPr>
            <a:r>
              <a:rPr lang="ja-JP" altLang="en-US" sz="1600"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600" b="1" dirty="0">
                <a:solidFill>
                  <a:srgbClr val="FF0000"/>
                </a:solidFill>
                <a:latin typeface="HGPｺﾞｼｯｸM" pitchFamily="50" charset="-128"/>
                <a:ea typeface="HGPｺﾞｼｯｸM" pitchFamily="50" charset="-128"/>
              </a:rPr>
              <a:t>高齢化の進展状況には大きな地域差</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fontAlgn="base">
              <a:lnSpc>
                <a:spcPts val="1800"/>
              </a:lnSpc>
              <a:spcBef>
                <a:spcPts val="600"/>
              </a:spcBef>
              <a:spcAft>
                <a:spcPct val="0"/>
              </a:spcAft>
              <a:defRPr/>
            </a:pPr>
            <a:r>
              <a:rPr lang="ja-JP" altLang="en-US" sz="1600" dirty="0">
                <a:solidFill>
                  <a:srgbClr val="000000"/>
                </a:solidFill>
                <a:latin typeface="HGPｺﾞｼｯｸM" pitchFamily="50" charset="-128"/>
                <a:ea typeface="HGPｺﾞｼｯｸM" pitchFamily="50" charset="-128"/>
              </a:rPr>
              <a:t>○　地域包括ケアシステムは、</a:t>
            </a:r>
            <a:r>
              <a:rPr lang="ja-JP" altLang="en-US" sz="1600"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600" dirty="0">
                <a:solidFill>
                  <a:prstClr val="black"/>
                </a:solidFill>
                <a:latin typeface="HGPｺﾞｼｯｸM" pitchFamily="50" charset="-128"/>
                <a:ea typeface="HGPｺﾞｼｯｸM" pitchFamily="50" charset="-128"/>
              </a:rPr>
              <a:t>ことが必要。</a:t>
            </a:r>
            <a:endParaRPr lang="ja-JP" altLang="en-US" sz="1200" dirty="0">
              <a:solidFill>
                <a:prstClr val="black"/>
              </a:solidFill>
              <a:latin typeface="Arial" pitchFamily="34" charset="0"/>
            </a:endParaRPr>
          </a:p>
        </p:txBody>
      </p:sp>
      <p:sp>
        <p:nvSpPr>
          <p:cNvPr id="20538" name="スライド番号プレースホルダ 2"/>
          <p:cNvSpPr txBox="1">
            <a:spLocks/>
          </p:cNvSpPr>
          <p:nvPr/>
        </p:nvSpPr>
        <p:spPr bwMode="auto">
          <a:xfrm>
            <a:off x="9283700" y="6524625"/>
            <a:ext cx="573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fontAlgn="base" hangingPunct="1">
              <a:spcBef>
                <a:spcPct val="0"/>
              </a:spcBef>
              <a:spcAft>
                <a:spcPct val="0"/>
              </a:spcAft>
              <a:buFontTx/>
              <a:buNone/>
            </a:pPr>
            <a:fld id="{4A123F11-6CCC-4F37-817A-72A0C41BC12C}" type="slidenum">
              <a:rPr lang="ja-JP" altLang="en-US" sz="1200" smtClean="0">
                <a:solidFill>
                  <a:srgbClr val="000000"/>
                </a:solidFill>
                <a:latin typeface="Arial" pitchFamily="34" charset="0"/>
              </a:rPr>
              <a:pPr algn="r" eaLnBrk="1" fontAlgn="base" hangingPunct="1">
                <a:spcBef>
                  <a:spcPct val="0"/>
                </a:spcBef>
                <a:spcAft>
                  <a:spcPct val="0"/>
                </a:spcAft>
                <a:buFontTx/>
                <a:buNone/>
              </a:pPr>
              <a:t>8</a:t>
            </a:fld>
            <a:endParaRPr lang="ja-JP" altLang="en-US" sz="1200" smtClean="0">
              <a:solidFill>
                <a:srgbClr val="000000"/>
              </a:solidFill>
              <a:latin typeface="Arial" pitchFamily="34" charset="0"/>
            </a:endParaRPr>
          </a:p>
        </p:txBody>
      </p:sp>
      <p:grpSp>
        <p:nvGrpSpPr>
          <p:cNvPr id="20539" name="グループ化 18"/>
          <p:cNvGrpSpPr>
            <a:grpSpLocks/>
          </p:cNvGrpSpPr>
          <p:nvPr/>
        </p:nvGrpSpPr>
        <p:grpSpPr bwMode="auto">
          <a:xfrm>
            <a:off x="12700" y="-3175"/>
            <a:ext cx="9906000" cy="461963"/>
            <a:chOff x="0" y="0"/>
            <a:chExt cx="9144000" cy="461963"/>
          </a:xfrm>
        </p:grpSpPr>
        <p:sp>
          <p:nvSpPr>
            <p:cNvPr id="61" name="正方形/長方形 60"/>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64" name="正方形/長方形 63"/>
            <p:cNvSpPr/>
            <p:nvPr/>
          </p:nvSpPr>
          <p:spPr>
            <a:xfrm>
              <a:off x="211015" y="87313"/>
              <a:ext cx="102577" cy="331787"/>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20540" name="タイトル 6"/>
          <p:cNvSpPr txBox="1">
            <a:spLocks/>
          </p:cNvSpPr>
          <p:nvPr/>
        </p:nvSpPr>
        <p:spPr bwMode="auto">
          <a:xfrm>
            <a:off x="508000" y="66675"/>
            <a:ext cx="89154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2400" smtClean="0">
                <a:solidFill>
                  <a:prstClr val="black"/>
                </a:solidFill>
                <a:latin typeface="メイリオ" pitchFamily="50" charset="-128"/>
                <a:ea typeface="メイリオ" pitchFamily="50" charset="-128"/>
                <a:cs typeface="メイリオ" pitchFamily="50" charset="-128"/>
              </a:rPr>
              <a:t>地域包括ケアシステムの構築について</a:t>
            </a:r>
            <a:endParaRPr lang="ja-JP" altLang="en-US" sz="2400" smtClean="0">
              <a:solidFill>
                <a:srgbClr val="000000"/>
              </a:solidFill>
              <a:latin typeface="メイリオ" pitchFamily="50" charset="-128"/>
              <a:ea typeface="メイリオ" pitchFamily="50" charset="-128"/>
              <a:cs typeface="メイリオ" pitchFamily="50" charset="-128"/>
            </a:endParaRPr>
          </a:p>
        </p:txBody>
      </p:sp>
      <p:sp>
        <p:nvSpPr>
          <p:cNvPr id="2" name="角丸四角形 1"/>
          <p:cNvSpPr/>
          <p:nvPr/>
        </p:nvSpPr>
        <p:spPr>
          <a:xfrm>
            <a:off x="2979738" y="5553075"/>
            <a:ext cx="3563937" cy="1260475"/>
          </a:xfrm>
          <a:prstGeom prst="roundRect">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dirty="0">
              <a:solidFill>
                <a:prstClr val="black"/>
              </a:solidFill>
            </a:endParaRPr>
          </a:p>
        </p:txBody>
      </p:sp>
    </p:spTree>
    <p:extLst>
      <p:ext uri="{BB962C8B-B14F-4D97-AF65-F5344CB8AC3E}">
        <p14:creationId xmlns:p14="http://schemas.microsoft.com/office/powerpoint/2010/main" val="585897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12077</TotalTime>
  <Words>1639</Words>
  <Application>Microsoft Office PowerPoint</Application>
  <PresentationFormat>A4 210 x 297 mm</PresentationFormat>
  <Paragraphs>480</Paragraphs>
  <Slides>16</Slides>
  <Notes>8</Notes>
  <HiddenSlides>0</HiddenSlides>
  <MMClips>0</MMClips>
  <ScaleCrop>false</ScaleCrop>
  <HeadingPairs>
    <vt:vector size="4" baseType="variant">
      <vt:variant>
        <vt:lpstr>テーマ</vt:lpstr>
      </vt:variant>
      <vt:variant>
        <vt:i4>2</vt:i4>
      </vt:variant>
      <vt:variant>
        <vt:lpstr>スライド タイトル</vt:lpstr>
      </vt:variant>
      <vt:variant>
        <vt:i4>16</vt:i4>
      </vt:variant>
    </vt:vector>
  </HeadingPairs>
  <TitlesOfParts>
    <vt:vector size="18" baseType="lpstr">
      <vt:lpstr>1_Office ​​テーマ</vt:lpstr>
      <vt:lpstr>4_blank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＜東京都事業＞ 高齢化に対応する 「地域づくり」を応援</vt:lpstr>
      <vt:lpstr>PowerPoint プレゼンテーション</vt:lpstr>
      <vt:lpstr>東京ホームタウンプロジェクト　「プロボノ」による支援（平成27年度）</vt:lpstr>
      <vt:lpstr>東京ホームタウンプロジェクト　「プロボノ」による支援（平成28年度）</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町田　直樹</dc:creator>
  <cp:lastModifiedBy>東京都</cp:lastModifiedBy>
  <cp:revision>999</cp:revision>
  <cp:lastPrinted>2017-04-17T09:27:31Z</cp:lastPrinted>
  <dcterms:created xsi:type="dcterms:W3CDTF">2013-10-13T14:34:05Z</dcterms:created>
  <dcterms:modified xsi:type="dcterms:W3CDTF">2017-04-17T09:29:14Z</dcterms:modified>
</cp:coreProperties>
</file>